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4.jpg" ContentType="image/jpeg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1" r:id="rId1"/>
  </p:sldMasterIdLst>
  <p:notesMasterIdLst>
    <p:notesMasterId r:id="rId15"/>
  </p:notesMasterIdLst>
  <p:sldIdLst>
    <p:sldId id="256" r:id="rId2"/>
    <p:sldId id="265" r:id="rId3"/>
    <p:sldId id="268" r:id="rId4"/>
    <p:sldId id="266" r:id="rId5"/>
    <p:sldId id="267" r:id="rId6"/>
    <p:sldId id="270" r:id="rId7"/>
    <p:sldId id="271" r:id="rId8"/>
    <p:sldId id="273" r:id="rId9"/>
    <p:sldId id="275" r:id="rId10"/>
    <p:sldId id="276" r:id="rId11"/>
    <p:sldId id="274" r:id="rId12"/>
    <p:sldId id="27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130"/>
    <a:srgbClr val="4AA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8"/>
  </p:normalViewPr>
  <p:slideViewPr>
    <p:cSldViewPr snapToGrid="0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984F-6570-FF40-8108-42354F5D2151}" type="datetimeFigureOut">
              <a:rPr lang="en-US" smtClean="0"/>
              <a:t>8/16/24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19C99-2BA2-394C-9A24-E443E06F0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24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7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73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4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2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3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6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19C99-2BA2-394C-9A24-E443E06F04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9EED-FBBC-21EA-DBF2-366E02BD8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C2BE-5D76-D76E-0AB6-6D4DC322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B2C3E-A08B-3E6D-0421-3ABA370C5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8E831-6B61-785E-F770-04F5054E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F638-28FC-0FBE-463E-73AA7E79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051F-54E5-4BC7-3D08-6BCCE67E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8A95-76AC-7F44-7BC9-73C0A73FC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53195-26B8-BACF-DE09-1E37916B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EEC2A-16F9-52C3-BE1E-DA3EED74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0CE24-8608-E08C-8246-0E1273E8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E4764-0B1C-D581-E53A-CE962956D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1F139-E612-C7CC-01DC-B44110EC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D7C2-8009-08F1-6888-7691ECA5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C1EB-A40C-AEDC-46B3-45701F2B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A83C-45FC-416A-E09C-092DAF8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A34C-F630-BF44-04BA-E69A88CE1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C7FE-D35A-B834-E43D-9F9F2388B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CB553-83A2-842C-AA94-A0E71F63F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E27FB-EB71-50A8-D7B7-C2B21D35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A6644-B43D-CB2E-3698-4E2C161E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5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692-EB81-4A2F-0E1A-42ADD248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9667-9846-8D9E-25A4-E10224CD4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4A15-97D4-E1FA-C229-45E3CB1F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698F-8F0E-C3D1-8DDA-137DFE8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B090-BC06-157F-B8BF-724DF14F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87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E01C-67E8-BB0A-0370-DEF96FA3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8D88-8062-EFF8-17F0-D60C3589B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DBE74-B814-ADD6-9E3D-1C5569CC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9190A-DB1C-30DA-FD2F-D4D61BDC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27D3-576C-C691-1D0A-7D88FDB8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222F2-E8E7-9853-C929-48543FB1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235B-9D8D-3C92-F203-E15E1B90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94F0C-5AA8-3C93-08FE-2D6B5ABD5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80C7F-871C-F37E-E39C-CC361E577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6B74B-D924-6467-2950-44F1307EB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B8E3-D163-377E-58AD-C9874DF8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ABEB7-C6A3-424B-9971-0E6F5CB2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B51A5-1983-F993-A5EF-457918AA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9D46-D337-320F-E89D-2FAA66C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11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6178-709D-02C2-1D31-02BD3498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1881B-5D38-A0DE-DD71-AD8903BC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0576-5E08-FFBA-3DAD-328B573A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12305-C8F4-F66F-4416-ED730791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A74CD-AA4B-0EFD-E4AD-3439BC54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B0AAD-A679-7F3E-FA1D-E3340C5C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8BB53-80E7-5E2E-E6B7-984617E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7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8180-FB22-5CC5-8A61-AC96CEE5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E12E-A917-6BF9-BE8E-E5093C45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6B21-53E2-F0CB-C81D-6D5BAA44B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3BEFC-0D59-638C-0BC2-CFEF2229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CBE34-80A1-B000-D729-FEEFF46D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5AC60-0D44-4C72-435A-918BD853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6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BC7C-7A6C-FD9F-2487-935B515E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14158-5FB7-52B2-26A5-23A90446B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64A68-41BD-82BF-B8DE-F603C2FB4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8D330-4EB5-B6C3-A243-403B4806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2055-5F95-CF45-AEF2-3CDF6C1C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86278-66A8-04EE-CB58-D4F5B648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79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0CC6A7-D33A-B6A5-0B35-81EB53D5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38628-25D2-D74A-41D6-677B4257B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55AFD-E683-C5A3-DF82-DC1726D34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6AD5A-58F9-9391-B3A2-2812A8CFF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0064-6B44-5FEE-B4D2-4A27C1D3E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eyajm29.github.io/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1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s://peyajm29.github.io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://accessibility.cs.cmu.edu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pic>
        <p:nvPicPr>
          <p:cNvPr id="21" name="Picture 20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63666395-F39F-1F3D-15D7-F711B8730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94" y="1759314"/>
            <a:ext cx="2347476" cy="2347476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339A714F-D595-9A2F-5689-0AF21B74E6AE}"/>
              </a:ext>
            </a:extLst>
          </p:cNvPr>
          <p:cNvSpPr txBox="1">
            <a:spLocks/>
          </p:cNvSpPr>
          <p:nvPr/>
        </p:nvSpPr>
        <p:spPr>
          <a:xfrm>
            <a:off x="3780540" y="2890023"/>
            <a:ext cx="8223886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Accessibility in AI-Assisted Web Development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7900178-1F43-12D1-B820-44A57E2ECE89}"/>
              </a:ext>
            </a:extLst>
          </p:cNvPr>
          <p:cNvSpPr txBox="1">
            <a:spLocks/>
          </p:cNvSpPr>
          <p:nvPr/>
        </p:nvSpPr>
        <p:spPr>
          <a:xfrm>
            <a:off x="3842452" y="3834440"/>
            <a:ext cx="7350959" cy="740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W4A Doctoral Consortium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024B49-75EA-69E3-DD08-763036D6A3C6}"/>
              </a:ext>
            </a:extLst>
          </p:cNvPr>
          <p:cNvCxnSpPr>
            <a:cxnSpLocks/>
          </p:cNvCxnSpPr>
          <p:nvPr/>
        </p:nvCxnSpPr>
        <p:spPr>
          <a:xfrm>
            <a:off x="3842452" y="3675369"/>
            <a:ext cx="812434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90E4F3C-98FF-9E1B-CBC1-8042E899542E}"/>
              </a:ext>
            </a:extLst>
          </p:cNvPr>
          <p:cNvSpPr txBox="1">
            <a:spLocks/>
          </p:cNvSpPr>
          <p:nvPr/>
        </p:nvSpPr>
        <p:spPr>
          <a:xfrm>
            <a:off x="-89468" y="4265860"/>
            <a:ext cx="3931920" cy="1222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Peya Mowar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Carnegie Mellon University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5113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https://peyajm29.github.io</a:t>
            </a:r>
            <a:endParaRPr lang="en-US" sz="1800" dirty="0">
              <a:solidFill>
                <a:srgbClr val="C511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15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Can AI coding assistants produce accessible UI code?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6A8C897-CD87-115B-6B77-42676744AE51}"/>
              </a:ext>
            </a:extLst>
          </p:cNvPr>
          <p:cNvSpPr txBox="1">
            <a:spLocks/>
          </p:cNvSpPr>
          <p:nvPr/>
        </p:nvSpPr>
        <p:spPr>
          <a:xfrm>
            <a:off x="1240106" y="1785654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More details in the paper.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F65F6E9-0A1B-D8FA-38C8-FA63495C752D}"/>
              </a:ext>
            </a:extLst>
          </p:cNvPr>
          <p:cNvSpPr txBox="1">
            <a:spLocks/>
          </p:cNvSpPr>
          <p:nvPr/>
        </p:nvSpPr>
        <p:spPr>
          <a:xfrm>
            <a:off x="-1591547" y="4458337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Alternate text is provided in English.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8CF14D0-5966-FBF7-B0F9-2ADC038699D8}"/>
              </a:ext>
            </a:extLst>
          </p:cNvPr>
          <p:cNvSpPr txBox="1">
            <a:spLocks/>
          </p:cNvSpPr>
          <p:nvPr/>
        </p:nvSpPr>
        <p:spPr>
          <a:xfrm>
            <a:off x="1227154" y="2870203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Without AI Coding Assistant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1515D9-7CBC-9BCE-D5C6-D3B157538DF2}"/>
              </a:ext>
            </a:extLst>
          </p:cNvPr>
          <p:cNvSpPr txBox="1">
            <a:spLocks/>
          </p:cNvSpPr>
          <p:nvPr/>
        </p:nvSpPr>
        <p:spPr>
          <a:xfrm>
            <a:off x="7073719" y="2852403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With AI Coding Assistant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47C4B-5AA6-AB90-6A10-A05D6C7BB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46" y="3654203"/>
            <a:ext cx="5751627" cy="661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536B58-1C76-C5F2-EE64-D8A4EF942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597873"/>
            <a:ext cx="6102352" cy="70149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3579D90-8BCD-055D-DA16-22EEB36D4D48}"/>
              </a:ext>
            </a:extLst>
          </p:cNvPr>
          <p:cNvSpPr txBox="1">
            <a:spLocks/>
          </p:cNvSpPr>
          <p:nvPr/>
        </p:nvSpPr>
        <p:spPr>
          <a:xfrm>
            <a:off x="3544891" y="2203414"/>
            <a:ext cx="4577641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Not reliably! Subject to hallucinations.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B57BBE8-869A-5DD4-A551-E4F00238DBDA}"/>
              </a:ext>
            </a:extLst>
          </p:cNvPr>
          <p:cNvSpPr txBox="1">
            <a:spLocks/>
          </p:cNvSpPr>
          <p:nvPr/>
        </p:nvSpPr>
        <p:spPr>
          <a:xfrm>
            <a:off x="4553570" y="4458337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Alternate text is provided.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A6B5D37-9D31-24B1-8A7B-8D69C375218F}"/>
              </a:ext>
            </a:extLst>
          </p:cNvPr>
          <p:cNvSpPr txBox="1">
            <a:spLocks/>
          </p:cNvSpPr>
          <p:nvPr/>
        </p:nvSpPr>
        <p:spPr>
          <a:xfrm>
            <a:off x="4473853" y="4765353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However, it is partly in Japanese.</a:t>
            </a:r>
          </a:p>
        </p:txBody>
      </p:sp>
    </p:spTree>
    <p:extLst>
      <p:ext uri="{BB962C8B-B14F-4D97-AF65-F5344CB8AC3E}">
        <p14:creationId xmlns:p14="http://schemas.microsoft.com/office/powerpoint/2010/main" val="116452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Can they eliminate the need for developer accessibility awareness?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C627FE-9458-85C1-5D9D-F7604188BEC1}"/>
              </a:ext>
            </a:extLst>
          </p:cNvPr>
          <p:cNvSpPr txBox="1">
            <a:spLocks/>
          </p:cNvSpPr>
          <p:nvPr/>
        </p:nvSpPr>
        <p:spPr>
          <a:xfrm>
            <a:off x="1804637" y="2198691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tasked with building web user interface components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6A8C897-CD87-115B-6B77-42676744AE51}"/>
              </a:ext>
            </a:extLst>
          </p:cNvPr>
          <p:cNvSpPr txBox="1">
            <a:spLocks/>
          </p:cNvSpPr>
          <p:nvPr/>
        </p:nvSpPr>
        <p:spPr>
          <a:xfrm>
            <a:off x="1200151" y="2897514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Paper under submission to ASSETS.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FD747F-24D5-F596-C0AC-83BE47828CDF}"/>
              </a:ext>
            </a:extLst>
          </p:cNvPr>
          <p:cNvSpPr txBox="1">
            <a:spLocks/>
          </p:cNvSpPr>
          <p:nvPr/>
        </p:nvSpPr>
        <p:spPr>
          <a:xfrm>
            <a:off x="225206" y="3425956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Key takeaway:</a:t>
            </a:r>
          </a:p>
        </p:txBody>
      </p:sp>
      <p:pic>
        <p:nvPicPr>
          <p:cNvPr id="19" name="Graphic 18" descr="Star with solid fill">
            <a:extLst>
              <a:ext uri="{FF2B5EF4-FFF2-40B4-BE49-F238E27FC236}">
                <a16:creationId xmlns:a16="http://schemas.microsoft.com/office/drawing/2014/main" id="{0F85BC4D-0428-B853-5EF7-B58E834AB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6896" y="4401983"/>
            <a:ext cx="288000" cy="288000"/>
          </a:xfrm>
          <a:prstGeom prst="rect">
            <a:avLst/>
          </a:prstGeom>
        </p:spPr>
      </p:pic>
      <p:pic>
        <p:nvPicPr>
          <p:cNvPr id="28" name="Graphic 27" descr="Star with solid fill">
            <a:extLst>
              <a:ext uri="{FF2B5EF4-FFF2-40B4-BE49-F238E27FC236}">
                <a16:creationId xmlns:a16="http://schemas.microsoft.com/office/drawing/2014/main" id="{575D4FE8-C1FD-A266-F3B8-CC90831A9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6896" y="4803547"/>
            <a:ext cx="288000" cy="288000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71A82386-E879-BE0B-BFBB-BB0569A15767}"/>
              </a:ext>
            </a:extLst>
          </p:cNvPr>
          <p:cNvSpPr txBox="1">
            <a:spLocks/>
          </p:cNvSpPr>
          <p:nvPr/>
        </p:nvSpPr>
        <p:spPr>
          <a:xfrm>
            <a:off x="1746380" y="1869821"/>
            <a:ext cx="8174664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conducted a user study with 16 developers </a:t>
            </a:r>
            <a:r>
              <a:rPr lang="en-US" sz="2000" dirty="0">
                <a:solidFill>
                  <a:srgbClr val="C00000"/>
                </a:solidFill>
              </a:rPr>
              <a:t>untrained</a:t>
            </a:r>
            <a:r>
              <a:rPr lang="en-US" sz="2000" dirty="0"/>
              <a:t> in accessibility,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F9CED7-7A68-8B90-0870-80194F92A762}"/>
              </a:ext>
            </a:extLst>
          </p:cNvPr>
          <p:cNvSpPr txBox="1">
            <a:spLocks/>
          </p:cNvSpPr>
          <p:nvPr/>
        </p:nvSpPr>
        <p:spPr>
          <a:xfrm>
            <a:off x="1804637" y="2527410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with and without an AI coding assistant.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A679270-AD11-08F8-4286-98AFAD70865C}"/>
              </a:ext>
            </a:extLst>
          </p:cNvPr>
          <p:cNvSpPr txBox="1">
            <a:spLocks/>
          </p:cNvSpPr>
          <p:nvPr/>
        </p:nvSpPr>
        <p:spPr>
          <a:xfrm>
            <a:off x="686569" y="3959111"/>
            <a:ext cx="2536133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Not yet. Otherwise,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59F7B-80DC-8004-947F-FCC06349D609}"/>
              </a:ext>
            </a:extLst>
          </p:cNvPr>
          <p:cNvSpPr txBox="1"/>
          <p:nvPr/>
        </p:nvSpPr>
        <p:spPr>
          <a:xfrm>
            <a:off x="6808763" y="4656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5E436F0-BDAD-7EAB-9EA7-C6437B4491A9}"/>
              </a:ext>
            </a:extLst>
          </p:cNvPr>
          <p:cNvSpPr txBox="1">
            <a:spLocks/>
          </p:cNvSpPr>
          <p:nvPr/>
        </p:nvSpPr>
        <p:spPr>
          <a:xfrm>
            <a:off x="2284895" y="4386449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accessibility that is introduced is likely to not be applied comprehensively.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835828FF-D669-A88F-33DF-31DE816300C3}"/>
              </a:ext>
            </a:extLst>
          </p:cNvPr>
          <p:cNvSpPr txBox="1">
            <a:spLocks/>
          </p:cNvSpPr>
          <p:nvPr/>
        </p:nvSpPr>
        <p:spPr>
          <a:xfrm>
            <a:off x="2284896" y="4801685"/>
            <a:ext cx="8549778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features recommended by the assistant are unlikely to be implemented.</a:t>
            </a:r>
          </a:p>
        </p:txBody>
      </p:sp>
      <p:pic>
        <p:nvPicPr>
          <p:cNvPr id="21" name="Graphic 20" descr="Star with solid fill">
            <a:extLst>
              <a:ext uri="{FF2B5EF4-FFF2-40B4-BE49-F238E27FC236}">
                <a16:creationId xmlns:a16="http://schemas.microsoft.com/office/drawing/2014/main" id="{24C8B61B-514E-E662-3455-E61218A9C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7861" y="5199509"/>
            <a:ext cx="288000" cy="288000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30D6753F-223A-C278-2DA7-7EF575D7E3FB}"/>
              </a:ext>
            </a:extLst>
          </p:cNvPr>
          <p:cNvSpPr txBox="1">
            <a:spLocks/>
          </p:cNvSpPr>
          <p:nvPr/>
        </p:nvSpPr>
        <p:spPr>
          <a:xfrm>
            <a:off x="2285861" y="5197647"/>
            <a:ext cx="8549778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the accessibility errors introduced by the assistant are unlikely to be caught.</a:t>
            </a:r>
          </a:p>
        </p:txBody>
      </p:sp>
    </p:spTree>
    <p:extLst>
      <p:ext uri="{BB962C8B-B14F-4D97-AF65-F5344CB8AC3E}">
        <p14:creationId xmlns:p14="http://schemas.microsoft.com/office/powerpoint/2010/main" val="31397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2" grpId="0"/>
      <p:bldP spid="3" grpId="0"/>
      <p:bldP spid="6" grpId="0"/>
      <p:bldP spid="6" grpId="1"/>
      <p:bldP spid="17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What next?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59F7B-80DC-8004-947F-FCC06349D609}"/>
              </a:ext>
            </a:extLst>
          </p:cNvPr>
          <p:cNvSpPr txBox="1"/>
          <p:nvPr/>
        </p:nvSpPr>
        <p:spPr>
          <a:xfrm>
            <a:off x="6808763" y="46564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BB086DB-F568-2A5F-215D-110E348C0A31}"/>
              </a:ext>
            </a:extLst>
          </p:cNvPr>
          <p:cNvSpPr txBox="1">
            <a:spLocks/>
          </p:cNvSpPr>
          <p:nvPr/>
        </p:nvSpPr>
        <p:spPr>
          <a:xfrm>
            <a:off x="-2378449" y="1727665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Everything else.</a:t>
            </a:r>
          </a:p>
        </p:txBody>
      </p:sp>
      <p:pic>
        <p:nvPicPr>
          <p:cNvPr id="12" name="Graphic 11" descr="Star with solid fill">
            <a:extLst>
              <a:ext uri="{FF2B5EF4-FFF2-40B4-BE49-F238E27FC236}">
                <a16:creationId xmlns:a16="http://schemas.microsoft.com/office/drawing/2014/main" id="{DF0F13D0-FEBF-29FA-8FD8-A19ADAECB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9022" y="2171275"/>
            <a:ext cx="288000" cy="288000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374402D2-D31F-825F-FF67-8A618E07C4AF}"/>
              </a:ext>
            </a:extLst>
          </p:cNvPr>
          <p:cNvSpPr txBox="1">
            <a:spLocks/>
          </p:cNvSpPr>
          <p:nvPr/>
        </p:nvSpPr>
        <p:spPr>
          <a:xfrm>
            <a:off x="2227022" y="2155741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We need stronger technical accessibility benchmarks for UI code generation.</a:t>
            </a:r>
          </a:p>
        </p:txBody>
      </p:sp>
      <p:pic>
        <p:nvPicPr>
          <p:cNvPr id="15" name="Graphic 14" descr="Star with solid fill">
            <a:extLst>
              <a:ext uri="{FF2B5EF4-FFF2-40B4-BE49-F238E27FC236}">
                <a16:creationId xmlns:a16="http://schemas.microsoft.com/office/drawing/2014/main" id="{FF1FE93A-EBA8-9B8A-BBC2-F76172041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9022" y="2674838"/>
            <a:ext cx="288000" cy="288000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F31F93D1-3E59-9670-6EF6-34B094C7BA1C}"/>
              </a:ext>
            </a:extLst>
          </p:cNvPr>
          <p:cNvSpPr txBox="1">
            <a:spLocks/>
          </p:cNvSpPr>
          <p:nvPr/>
        </p:nvSpPr>
        <p:spPr>
          <a:xfrm>
            <a:off x="2227022" y="2659304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Further research in developing accessibility-aware code generative models.</a:t>
            </a:r>
          </a:p>
        </p:txBody>
      </p:sp>
      <p:pic>
        <p:nvPicPr>
          <p:cNvPr id="20" name="Graphic 19" descr="Star with solid fill">
            <a:extLst>
              <a:ext uri="{FF2B5EF4-FFF2-40B4-BE49-F238E27FC236}">
                <a16:creationId xmlns:a16="http://schemas.microsoft.com/office/drawing/2014/main" id="{90E29F90-47D0-6D3F-FA6E-41B2AB34F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8581" y="3126270"/>
            <a:ext cx="288000" cy="288000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AE186836-4B50-EBA3-2A51-3D7424468556}"/>
              </a:ext>
            </a:extLst>
          </p:cNvPr>
          <p:cNvSpPr txBox="1">
            <a:spLocks/>
          </p:cNvSpPr>
          <p:nvPr/>
        </p:nvSpPr>
        <p:spPr>
          <a:xfrm>
            <a:off x="2946581" y="3110736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Fine-tuning with accessible UI examples gathered from web crawling data.</a:t>
            </a:r>
          </a:p>
        </p:txBody>
      </p:sp>
      <p:pic>
        <p:nvPicPr>
          <p:cNvPr id="26" name="Graphic 25" descr="Star with solid fill">
            <a:extLst>
              <a:ext uri="{FF2B5EF4-FFF2-40B4-BE49-F238E27FC236}">
                <a16:creationId xmlns:a16="http://schemas.microsoft.com/office/drawing/2014/main" id="{148D325B-C5F5-8B20-ED8A-DC43FD5F2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8581" y="3590476"/>
            <a:ext cx="288000" cy="288000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FB61DBD6-9856-7D6F-F0FA-A9D4844437FB}"/>
              </a:ext>
            </a:extLst>
          </p:cNvPr>
          <p:cNvSpPr txBox="1">
            <a:spLocks/>
          </p:cNvSpPr>
          <p:nvPr/>
        </p:nvSpPr>
        <p:spPr>
          <a:xfrm>
            <a:off x="2946581" y="3574942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Developing effective reward mechanisms for accessibility guidance.</a:t>
            </a:r>
          </a:p>
        </p:txBody>
      </p:sp>
      <p:pic>
        <p:nvPicPr>
          <p:cNvPr id="29" name="Graphic 28" descr="Star with solid fill">
            <a:extLst>
              <a:ext uri="{FF2B5EF4-FFF2-40B4-BE49-F238E27FC236}">
                <a16:creationId xmlns:a16="http://schemas.microsoft.com/office/drawing/2014/main" id="{6B85E92C-8CDD-6B2F-4D13-4221836E1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8581" y="4092097"/>
            <a:ext cx="288000" cy="288000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76E668AA-41B1-0AA4-626C-B0F14BA6A3E1}"/>
              </a:ext>
            </a:extLst>
          </p:cNvPr>
          <p:cNvSpPr txBox="1">
            <a:spLocks/>
          </p:cNvSpPr>
          <p:nvPr/>
        </p:nvSpPr>
        <p:spPr>
          <a:xfrm>
            <a:off x="2946581" y="4076563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Incorporating additional visual (and other) modality understanding modules.</a:t>
            </a:r>
          </a:p>
        </p:txBody>
      </p:sp>
      <p:pic>
        <p:nvPicPr>
          <p:cNvPr id="31" name="Graphic 30" descr="Star with solid fill">
            <a:extLst>
              <a:ext uri="{FF2B5EF4-FFF2-40B4-BE49-F238E27FC236}">
                <a16:creationId xmlns:a16="http://schemas.microsoft.com/office/drawing/2014/main" id="{50C85D94-8D3E-B1D4-5BBB-97333FC59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9022" y="4596186"/>
            <a:ext cx="288000" cy="288000"/>
          </a:xfrm>
          <a:prstGeom prst="rect">
            <a:avLst/>
          </a:prstGeom>
        </p:spPr>
      </p:pic>
      <p:sp>
        <p:nvSpPr>
          <p:cNvPr id="32" name="Subtitle 2">
            <a:extLst>
              <a:ext uri="{FF2B5EF4-FFF2-40B4-BE49-F238E27FC236}">
                <a16:creationId xmlns:a16="http://schemas.microsoft.com/office/drawing/2014/main" id="{DDD51E4F-FB85-05BD-15CB-11003040C0E7}"/>
              </a:ext>
            </a:extLst>
          </p:cNvPr>
          <p:cNvSpPr txBox="1">
            <a:spLocks/>
          </p:cNvSpPr>
          <p:nvPr/>
        </p:nvSpPr>
        <p:spPr>
          <a:xfrm>
            <a:off x="2227022" y="4580652"/>
            <a:ext cx="8694743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Exploring AI developer tools as accessibility feedback indicators.</a:t>
            </a:r>
          </a:p>
        </p:txBody>
      </p:sp>
    </p:spTree>
    <p:extLst>
      <p:ext uri="{BB962C8B-B14F-4D97-AF65-F5344CB8AC3E}">
        <p14:creationId xmlns:p14="http://schemas.microsoft.com/office/powerpoint/2010/main" val="36998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25" grpId="0"/>
      <p:bldP spid="27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FFE1459-9F76-EA1C-21EA-038E984B2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3728" y="4471102"/>
            <a:ext cx="3931920" cy="12227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Peya Mowar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Carnegie Mellon University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5113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https://peyajm29.github.io</a:t>
            </a:r>
            <a:endParaRPr lang="en-US" sz="1800" dirty="0">
              <a:solidFill>
                <a:srgbClr val="C51130"/>
              </a:solidFill>
            </a:endParaRPr>
          </a:p>
        </p:txBody>
      </p:sp>
      <p:pic>
        <p:nvPicPr>
          <p:cNvPr id="21" name="Picture 20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63666395-F39F-1F3D-15D7-F711B8730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98" y="2184028"/>
            <a:ext cx="2134069" cy="2134069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7714C0-531F-A775-6467-1E0572007D15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Thank you! Questions?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EE56A7C-AE6C-B69B-1FA7-394771B80A3C}"/>
              </a:ext>
            </a:extLst>
          </p:cNvPr>
          <p:cNvSpPr txBox="1">
            <a:spLocks/>
          </p:cNvSpPr>
          <p:nvPr/>
        </p:nvSpPr>
        <p:spPr>
          <a:xfrm>
            <a:off x="4346894" y="2584007"/>
            <a:ext cx="7350959" cy="740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Not a doctoral student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CEAE40-58C1-2E00-9E63-4ECEDAD85919}"/>
              </a:ext>
            </a:extLst>
          </p:cNvPr>
          <p:cNvSpPr txBox="1">
            <a:spLocks/>
          </p:cNvSpPr>
          <p:nvPr/>
        </p:nvSpPr>
        <p:spPr>
          <a:xfrm>
            <a:off x="4062099" y="1685333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About me: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B7163-4105-B0A6-8053-79E96500BDC8}"/>
              </a:ext>
            </a:extLst>
          </p:cNvPr>
          <p:cNvSpPr txBox="1"/>
          <p:nvPr/>
        </p:nvSpPr>
        <p:spPr>
          <a:xfrm>
            <a:off x="6864781" y="2556015"/>
            <a:ext cx="2784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j-lt"/>
              </a:rPr>
              <a:t>yet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076CC-A6FE-83AC-05F6-B49D3EA899BE}"/>
              </a:ext>
            </a:extLst>
          </p:cNvPr>
          <p:cNvSpPr txBox="1"/>
          <p:nvPr/>
        </p:nvSpPr>
        <p:spPr>
          <a:xfrm>
            <a:off x="4346894" y="2898783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+mj-lt"/>
              </a:rPr>
              <a:t>Applying to PhD programs in Computer Science for Fall’25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15782A4-AD47-7B70-6F16-9FEE450F4CB9}"/>
              </a:ext>
            </a:extLst>
          </p:cNvPr>
          <p:cNvSpPr txBox="1">
            <a:spLocks/>
          </p:cNvSpPr>
          <p:nvPr/>
        </p:nvSpPr>
        <p:spPr>
          <a:xfrm>
            <a:off x="4346893" y="2212691"/>
            <a:ext cx="7350959" cy="740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MS in Robotics Student at Carnegie Mellon University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9FEDFD4-52F1-83AA-1527-55B51D65B083}"/>
              </a:ext>
            </a:extLst>
          </p:cNvPr>
          <p:cNvSpPr txBox="1">
            <a:spLocks/>
          </p:cNvSpPr>
          <p:nvPr/>
        </p:nvSpPr>
        <p:spPr>
          <a:xfrm>
            <a:off x="4062099" y="3448138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Advisors:</a:t>
            </a:r>
          </a:p>
        </p:txBody>
      </p:sp>
      <p:pic>
        <p:nvPicPr>
          <p:cNvPr id="12" name="Picture 11" descr="A person wearing glasses and a plaid shirt&#10;&#10;Description automatically generated">
            <a:extLst>
              <a:ext uri="{FF2B5EF4-FFF2-40B4-BE49-F238E27FC236}">
                <a16:creationId xmlns:a16="http://schemas.microsoft.com/office/drawing/2014/main" id="{03657BE8-6556-6B9B-55D3-98C4F72CCC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318" r="-148" b="25499"/>
          <a:stretch/>
        </p:blipFill>
        <p:spPr>
          <a:xfrm>
            <a:off x="8022372" y="3927377"/>
            <a:ext cx="1306142" cy="1293159"/>
          </a:xfrm>
          <a:prstGeom prst="ellipse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2EC77FC-D59D-C68E-0843-B4903B2C494B}"/>
              </a:ext>
            </a:extLst>
          </p:cNvPr>
          <p:cNvGrpSpPr/>
          <p:nvPr/>
        </p:nvGrpSpPr>
        <p:grpSpPr>
          <a:xfrm>
            <a:off x="4289594" y="4006376"/>
            <a:ext cx="3408871" cy="1440739"/>
            <a:chOff x="4346893" y="4047871"/>
            <a:chExt cx="3408871" cy="1440739"/>
          </a:xfrm>
        </p:grpSpPr>
        <p:pic>
          <p:nvPicPr>
            <p:cNvPr id="13" name="Picture 12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D68ADF6F-9663-4795-F850-8B89D288B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6893" y="4047871"/>
              <a:ext cx="1293159" cy="129315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Subtitle 2">
              <a:extLst>
                <a:ext uri="{FF2B5EF4-FFF2-40B4-BE49-F238E27FC236}">
                  <a16:creationId xmlns:a16="http://schemas.microsoft.com/office/drawing/2014/main" id="{69496D50-5A2E-3BEB-760C-D37491390F40}"/>
                </a:ext>
              </a:extLst>
            </p:cNvPr>
            <p:cNvSpPr txBox="1">
              <a:spLocks/>
            </p:cNvSpPr>
            <p:nvPr/>
          </p:nvSpPr>
          <p:spPr>
            <a:xfrm>
              <a:off x="5512015" y="4244612"/>
              <a:ext cx="2243749" cy="124399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Jeff Bigham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Associate Professor,</a:t>
              </a:r>
            </a:p>
            <a:p>
              <a:pPr>
                <a:spcBef>
                  <a:spcPts val="0"/>
                </a:spcBef>
              </a:pPr>
              <a:r>
                <a:rPr lang="en-US" sz="1600" dirty="0"/>
                <a:t>CMU HCII and LTI</a:t>
              </a:r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6165C91F-3729-CE9F-1510-11A6AD013982}"/>
              </a:ext>
            </a:extLst>
          </p:cNvPr>
          <p:cNvSpPr txBox="1">
            <a:spLocks/>
          </p:cNvSpPr>
          <p:nvPr/>
        </p:nvSpPr>
        <p:spPr>
          <a:xfrm>
            <a:off x="9227482" y="4203117"/>
            <a:ext cx="2243749" cy="12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Aaron Steinfeld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Research Professor,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CMU RI and HCII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BE499FC8-0DB2-5746-B18C-3FFA4F841C18}"/>
              </a:ext>
            </a:extLst>
          </p:cNvPr>
          <p:cNvSpPr txBox="1">
            <a:spLocks/>
          </p:cNvSpPr>
          <p:nvPr/>
        </p:nvSpPr>
        <p:spPr>
          <a:xfrm>
            <a:off x="4022985" y="5461376"/>
            <a:ext cx="7350959" cy="7407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work is supported by the CMU School of Computer Science.</a:t>
            </a:r>
          </a:p>
          <a:p>
            <a:pPr marL="0" indent="0">
              <a:buNone/>
            </a:pPr>
            <a:r>
              <a:rPr lang="en-US" sz="2000" dirty="0"/>
              <a:t>CMU Accessibility Group: </a:t>
            </a:r>
            <a:r>
              <a:rPr lang="en-US" sz="2000" dirty="0">
                <a:solidFill>
                  <a:srgbClr val="C51130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http://accessibility.cs.cmu.edu</a:t>
            </a:r>
            <a:endParaRPr lang="en-US" sz="2000" dirty="0">
              <a:solidFill>
                <a:srgbClr val="C511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8223886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Efforts in Web Accessibility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AB0F505-64B2-5C2D-8200-2491E47D4F6E}"/>
              </a:ext>
            </a:extLst>
          </p:cNvPr>
          <p:cNvSpPr txBox="1">
            <a:spLocks/>
          </p:cNvSpPr>
          <p:nvPr/>
        </p:nvSpPr>
        <p:spPr>
          <a:xfrm>
            <a:off x="60914" y="3808123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Web Accessibility Content Guidelines</a:t>
            </a:r>
          </a:p>
        </p:txBody>
      </p:sp>
      <p:pic>
        <p:nvPicPr>
          <p:cNvPr id="11" name="Picture 10" descr="A blue and white card with white text&#10;&#10;Description automatically generated">
            <a:extLst>
              <a:ext uri="{FF2B5EF4-FFF2-40B4-BE49-F238E27FC236}">
                <a16:creationId xmlns:a16="http://schemas.microsoft.com/office/drawing/2014/main" id="{2AB8E2EC-8B8A-9BBC-EFE7-65E20CD3A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74" y="2052604"/>
            <a:ext cx="2922078" cy="1636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screenshot of a web page&#10;&#10;Description automatically generated">
            <a:extLst>
              <a:ext uri="{FF2B5EF4-FFF2-40B4-BE49-F238E27FC236}">
                <a16:creationId xmlns:a16="http://schemas.microsoft.com/office/drawing/2014/main" id="{94329E9C-AA6E-C43B-6C0E-DB19AE9EBD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59"/>
          <a:stretch/>
        </p:blipFill>
        <p:spPr>
          <a:xfrm>
            <a:off x="7943197" y="2063755"/>
            <a:ext cx="3751378" cy="1636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E3FECE38-A317-213C-426D-7400C084CA78}"/>
              </a:ext>
            </a:extLst>
          </p:cNvPr>
          <p:cNvSpPr txBox="1">
            <a:spLocks/>
          </p:cNvSpPr>
          <p:nvPr/>
        </p:nvSpPr>
        <p:spPr>
          <a:xfrm>
            <a:off x="7629795" y="3796092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Developer Tools</a:t>
            </a:r>
          </a:p>
        </p:txBody>
      </p:sp>
      <p:pic>
        <p:nvPicPr>
          <p:cNvPr id="20" name="Picture 19" descr="A blue background with white text and red and white stripes&#10;&#10;Description automatically generated">
            <a:extLst>
              <a:ext uri="{FF2B5EF4-FFF2-40B4-BE49-F238E27FC236}">
                <a16:creationId xmlns:a16="http://schemas.microsoft.com/office/drawing/2014/main" id="{E12A1328-2598-67F4-B7CD-FA1328AAD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389" y="4345671"/>
            <a:ext cx="2535014" cy="714088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7CE9635-6BAC-557B-045E-C54C667050A3}"/>
              </a:ext>
            </a:extLst>
          </p:cNvPr>
          <p:cNvSpPr txBox="1">
            <a:spLocks/>
          </p:cNvSpPr>
          <p:nvPr/>
        </p:nvSpPr>
        <p:spPr>
          <a:xfrm>
            <a:off x="7921396" y="5163717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Legal Requirements</a:t>
            </a:r>
          </a:p>
        </p:txBody>
      </p:sp>
      <p:pic>
        <p:nvPicPr>
          <p:cNvPr id="26" name="Picture 25" descr="A blue sign with white text&#10;&#10;Description automatically generated">
            <a:extLst>
              <a:ext uri="{FF2B5EF4-FFF2-40B4-BE49-F238E27FC236}">
                <a16:creationId xmlns:a16="http://schemas.microsoft.com/office/drawing/2014/main" id="{B1D9BD44-62C8-4C7B-EDD0-8B254FBFC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891" y="2074908"/>
            <a:ext cx="2947641" cy="1692901"/>
          </a:xfrm>
          <a:prstGeom prst="rect">
            <a:avLst/>
          </a:prstGeom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EFA58B6D-8149-815D-2D1D-46BFAA2E3F71}"/>
              </a:ext>
            </a:extLst>
          </p:cNvPr>
          <p:cNvSpPr txBox="1">
            <a:spLocks/>
          </p:cNvSpPr>
          <p:nvPr/>
        </p:nvSpPr>
        <p:spPr>
          <a:xfrm>
            <a:off x="3665211" y="3809014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Trainings</a:t>
            </a:r>
          </a:p>
        </p:txBody>
      </p:sp>
      <p:pic>
        <p:nvPicPr>
          <p:cNvPr id="28" name="Picture 27" descr="A blue circle with white text&#10;&#10;Description automatically generated">
            <a:extLst>
              <a:ext uri="{FF2B5EF4-FFF2-40B4-BE49-F238E27FC236}">
                <a16:creationId xmlns:a16="http://schemas.microsoft.com/office/drawing/2014/main" id="{73A9D163-E1FB-DC20-34C7-C2F47454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6" y="4262836"/>
            <a:ext cx="950913" cy="792428"/>
          </a:xfrm>
          <a:prstGeom prst="rect">
            <a:avLst/>
          </a:prstGeom>
        </p:spPr>
      </p:pic>
      <p:pic>
        <p:nvPicPr>
          <p:cNvPr id="30" name="Picture 2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761F3A5-4722-006C-EDF0-5D4CAF27DB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8179" y="4346932"/>
            <a:ext cx="1937142" cy="604055"/>
          </a:xfrm>
          <a:prstGeom prst="rect">
            <a:avLst/>
          </a:prstGeom>
        </p:spPr>
      </p:pic>
      <p:sp>
        <p:nvSpPr>
          <p:cNvPr id="31" name="Subtitle 2">
            <a:extLst>
              <a:ext uri="{FF2B5EF4-FFF2-40B4-BE49-F238E27FC236}">
                <a16:creationId xmlns:a16="http://schemas.microsoft.com/office/drawing/2014/main" id="{938ACE48-E136-563A-26DD-39FD2C6892E7}"/>
              </a:ext>
            </a:extLst>
          </p:cNvPr>
          <p:cNvSpPr txBox="1">
            <a:spLocks/>
          </p:cNvSpPr>
          <p:nvPr/>
        </p:nvSpPr>
        <p:spPr>
          <a:xfrm>
            <a:off x="80828" y="5158300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Research</a:t>
            </a:r>
          </a:p>
        </p:txBody>
      </p:sp>
      <p:pic>
        <p:nvPicPr>
          <p:cNvPr id="42" name="Picture 41" descr="A screenshot of a phone&#10;&#10;Description automatically generated">
            <a:extLst>
              <a:ext uri="{FF2B5EF4-FFF2-40B4-BE49-F238E27FC236}">
                <a16:creationId xmlns:a16="http://schemas.microsoft.com/office/drawing/2014/main" id="{27CAA66C-9AC2-1EAB-C8B9-81A51DEF47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0137" y="4280455"/>
            <a:ext cx="4439850" cy="101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Subtitle 2">
            <a:extLst>
              <a:ext uri="{FF2B5EF4-FFF2-40B4-BE49-F238E27FC236}">
                <a16:creationId xmlns:a16="http://schemas.microsoft.com/office/drawing/2014/main" id="{A2A5423C-C4DB-EB99-6B80-A8549B68A749}"/>
              </a:ext>
            </a:extLst>
          </p:cNvPr>
          <p:cNvSpPr txBox="1">
            <a:spLocks/>
          </p:cNvSpPr>
          <p:nvPr/>
        </p:nvSpPr>
        <p:spPr>
          <a:xfrm>
            <a:off x="4001112" y="5345349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Developer Advocacy and Awareness</a:t>
            </a:r>
          </a:p>
        </p:txBody>
      </p:sp>
    </p:spTree>
    <p:extLst>
      <p:ext uri="{BB962C8B-B14F-4D97-AF65-F5344CB8AC3E}">
        <p14:creationId xmlns:p14="http://schemas.microsoft.com/office/powerpoint/2010/main" val="3128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2" grpId="0"/>
      <p:bldP spid="27" grpId="0"/>
      <p:bldP spid="31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8223886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Current State of Web Accessibility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011553E1-C606-F90A-5D02-826F4D62C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947" y="2024558"/>
            <a:ext cx="7419530" cy="31105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B0F505-64B2-5C2D-8200-2491E47D4F6E}"/>
              </a:ext>
            </a:extLst>
          </p:cNvPr>
          <p:cNvSpPr txBox="1">
            <a:spLocks/>
          </p:cNvSpPr>
          <p:nvPr/>
        </p:nvSpPr>
        <p:spPr>
          <a:xfrm>
            <a:off x="2234489" y="5305829"/>
            <a:ext cx="7350959" cy="7407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Number of detected accessibility errors per homepage</a:t>
            </a:r>
          </a:p>
          <a:p>
            <a:pPr marL="0" indent="0">
              <a:buNone/>
            </a:pPr>
            <a:r>
              <a:rPr lang="en-US" sz="2000" dirty="0"/>
              <a:t>The WebAim Million Report, 2024</a:t>
            </a:r>
          </a:p>
        </p:txBody>
      </p:sp>
    </p:spTree>
    <p:extLst>
      <p:ext uri="{BB962C8B-B14F-4D97-AF65-F5344CB8AC3E}">
        <p14:creationId xmlns:p14="http://schemas.microsoft.com/office/powerpoint/2010/main" val="396844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Current State of Web </a:t>
            </a:r>
            <a:r>
              <a:rPr lang="en-US" sz="3200" b="1" dirty="0">
                <a:solidFill>
                  <a:srgbClr val="C00000"/>
                </a:solidFill>
              </a:rPr>
              <a:t>In</a:t>
            </a:r>
            <a:r>
              <a:rPr lang="en-US" sz="3200" b="1" dirty="0"/>
              <a:t>accessibility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011553E1-C606-F90A-5D02-826F4D62C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947" y="2024558"/>
            <a:ext cx="7419530" cy="3110592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B0F505-64B2-5C2D-8200-2491E47D4F6E}"/>
              </a:ext>
            </a:extLst>
          </p:cNvPr>
          <p:cNvSpPr txBox="1">
            <a:spLocks/>
          </p:cNvSpPr>
          <p:nvPr/>
        </p:nvSpPr>
        <p:spPr>
          <a:xfrm>
            <a:off x="2234489" y="5305829"/>
            <a:ext cx="7350959" cy="7407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Number of detected accessibility errors per homepage</a:t>
            </a:r>
          </a:p>
          <a:p>
            <a:pPr marL="0" indent="0">
              <a:buNone/>
            </a:pPr>
            <a:r>
              <a:rPr lang="en-US" sz="2000" dirty="0"/>
              <a:t>The WebAim Million Report, 2024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E3BC2DE-D50B-0159-1453-F4A57298A40B}"/>
              </a:ext>
            </a:extLst>
          </p:cNvPr>
          <p:cNvSpPr/>
          <p:nvPr/>
        </p:nvSpPr>
        <p:spPr>
          <a:xfrm>
            <a:off x="7826007" y="2883362"/>
            <a:ext cx="180000" cy="180000"/>
          </a:xfrm>
          <a:prstGeom prst="ellipse">
            <a:avLst/>
          </a:prstGeom>
          <a:noFill/>
          <a:ln>
            <a:solidFill>
              <a:srgbClr val="C511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291310-E474-F834-364D-22F47A72C61E}"/>
              </a:ext>
            </a:extLst>
          </p:cNvPr>
          <p:cNvSpPr/>
          <p:nvPr/>
        </p:nvSpPr>
        <p:spPr>
          <a:xfrm>
            <a:off x="9161254" y="2637285"/>
            <a:ext cx="180000" cy="180000"/>
          </a:xfrm>
          <a:prstGeom prst="ellipse">
            <a:avLst/>
          </a:prstGeom>
          <a:noFill/>
          <a:ln>
            <a:solidFill>
              <a:srgbClr val="C511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300DD2-9D6F-8BFA-167C-424B808C007A}"/>
              </a:ext>
            </a:extLst>
          </p:cNvPr>
          <p:cNvCxnSpPr>
            <a:cxnSpLocks/>
          </p:cNvCxnSpPr>
          <p:nvPr/>
        </p:nvCxnSpPr>
        <p:spPr>
          <a:xfrm flipV="1">
            <a:off x="9475893" y="2679912"/>
            <a:ext cx="0" cy="304588"/>
          </a:xfrm>
          <a:prstGeom prst="straightConnector1">
            <a:avLst/>
          </a:prstGeom>
          <a:ln>
            <a:solidFill>
              <a:srgbClr val="C5113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FFDC44E-F418-B7CA-0F72-2C5FC6C32440}"/>
              </a:ext>
            </a:extLst>
          </p:cNvPr>
          <p:cNvCxnSpPr>
            <a:cxnSpLocks/>
          </p:cNvCxnSpPr>
          <p:nvPr/>
        </p:nvCxnSpPr>
        <p:spPr>
          <a:xfrm>
            <a:off x="7915275" y="2975187"/>
            <a:ext cx="1560618" cy="0"/>
          </a:xfrm>
          <a:prstGeom prst="line">
            <a:avLst/>
          </a:prstGeom>
          <a:ln w="6350">
            <a:solidFill>
              <a:srgbClr val="C5113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842C42-E815-455A-C560-FAA5FC2997AD}"/>
              </a:ext>
            </a:extLst>
          </p:cNvPr>
          <p:cNvCxnSpPr>
            <a:cxnSpLocks/>
          </p:cNvCxnSpPr>
          <p:nvPr/>
        </p:nvCxnSpPr>
        <p:spPr>
          <a:xfrm>
            <a:off x="9258300" y="2737062"/>
            <a:ext cx="217593" cy="0"/>
          </a:xfrm>
          <a:prstGeom prst="line">
            <a:avLst/>
          </a:prstGeom>
          <a:ln w="6350">
            <a:solidFill>
              <a:srgbClr val="C5113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69E65B12-99F5-BB18-CA8C-27FC5FA0E751}"/>
              </a:ext>
            </a:extLst>
          </p:cNvPr>
          <p:cNvSpPr txBox="1">
            <a:spLocks/>
          </p:cNvSpPr>
          <p:nvPr/>
        </p:nvSpPr>
        <p:spPr>
          <a:xfrm>
            <a:off x="9543477" y="2428191"/>
            <a:ext cx="1904810" cy="91034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increased </a:t>
            </a:r>
            <a:r>
              <a:rPr lang="en-IN" sz="1400" b="0" i="0" u="none" strike="noStrike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notably (!)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(13.6%)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1400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since 2023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99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is Web Inaccessibility still prevalent?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BFDFF87-AA9F-FEF8-86F9-FD305192AEA9}"/>
              </a:ext>
            </a:extLst>
          </p:cNvPr>
          <p:cNvSpPr txBox="1">
            <a:spLocks/>
          </p:cNvSpPr>
          <p:nvPr/>
        </p:nvSpPr>
        <p:spPr>
          <a:xfrm>
            <a:off x="60914" y="3808123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Web Accessibility Content Guidelines</a:t>
            </a:r>
          </a:p>
        </p:txBody>
      </p:sp>
      <p:pic>
        <p:nvPicPr>
          <p:cNvPr id="10" name="Picture 9" descr="A blue and white card with white text&#10;&#10;Description automatically generated">
            <a:extLst>
              <a:ext uri="{FF2B5EF4-FFF2-40B4-BE49-F238E27FC236}">
                <a16:creationId xmlns:a16="http://schemas.microsoft.com/office/drawing/2014/main" id="{B031710B-54A0-0A91-AB50-C2AAEB84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74" y="2052604"/>
            <a:ext cx="2922078" cy="1636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5FA4B6CC-A48B-F25D-C029-537ABCBFEB5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759"/>
          <a:stretch/>
        </p:blipFill>
        <p:spPr>
          <a:xfrm>
            <a:off x="7943197" y="2063755"/>
            <a:ext cx="3751378" cy="1636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28F3FF9F-3208-1D3A-EC64-DD21C5C79EAF}"/>
              </a:ext>
            </a:extLst>
          </p:cNvPr>
          <p:cNvSpPr txBox="1">
            <a:spLocks/>
          </p:cNvSpPr>
          <p:nvPr/>
        </p:nvSpPr>
        <p:spPr>
          <a:xfrm>
            <a:off x="7629795" y="3796092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Developer Tools</a:t>
            </a:r>
          </a:p>
        </p:txBody>
      </p:sp>
      <p:pic>
        <p:nvPicPr>
          <p:cNvPr id="15" name="Picture 14" descr="A blue background with white text and red and white stripes&#10;&#10;Description automatically generated">
            <a:extLst>
              <a:ext uri="{FF2B5EF4-FFF2-40B4-BE49-F238E27FC236}">
                <a16:creationId xmlns:a16="http://schemas.microsoft.com/office/drawing/2014/main" id="{959D1D02-CA48-53A8-2A6D-7B8CBA615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2389" y="4345671"/>
            <a:ext cx="2535014" cy="714088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1BFC2BF4-3591-343B-AB2A-01E683DD5FDF}"/>
              </a:ext>
            </a:extLst>
          </p:cNvPr>
          <p:cNvSpPr txBox="1">
            <a:spLocks/>
          </p:cNvSpPr>
          <p:nvPr/>
        </p:nvSpPr>
        <p:spPr>
          <a:xfrm>
            <a:off x="7921396" y="5163717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Legal Requirements</a:t>
            </a:r>
          </a:p>
        </p:txBody>
      </p:sp>
      <p:pic>
        <p:nvPicPr>
          <p:cNvPr id="18" name="Picture 17" descr="A blue sign with white text&#10;&#10;Description automatically generated">
            <a:extLst>
              <a:ext uri="{FF2B5EF4-FFF2-40B4-BE49-F238E27FC236}">
                <a16:creationId xmlns:a16="http://schemas.microsoft.com/office/drawing/2014/main" id="{1A28C3F1-F2DD-7B52-F0E2-6E615DC95C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9891" y="2074908"/>
            <a:ext cx="2947641" cy="1692901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5DD142A8-0DE7-95A5-B68A-F820DB3068AE}"/>
              </a:ext>
            </a:extLst>
          </p:cNvPr>
          <p:cNvSpPr txBox="1">
            <a:spLocks/>
          </p:cNvSpPr>
          <p:nvPr/>
        </p:nvSpPr>
        <p:spPr>
          <a:xfrm>
            <a:off x="3665211" y="3809014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Trainings</a:t>
            </a:r>
          </a:p>
        </p:txBody>
      </p:sp>
      <p:pic>
        <p:nvPicPr>
          <p:cNvPr id="20" name="Picture 19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2E715DE-9AD1-EEFA-8BE8-7AF3649A8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66" y="4262836"/>
            <a:ext cx="950913" cy="792428"/>
          </a:xfrm>
          <a:prstGeom prst="rect">
            <a:avLst/>
          </a:prstGeom>
        </p:spPr>
      </p:pic>
      <p:pic>
        <p:nvPicPr>
          <p:cNvPr id="21" name="Picture 20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2AF86E3-4D0B-C075-0AA6-00AE734BEE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8179" y="4346932"/>
            <a:ext cx="1937142" cy="604055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8CA88495-E6CF-2CDA-3919-2C31C0F18E5A}"/>
              </a:ext>
            </a:extLst>
          </p:cNvPr>
          <p:cNvSpPr txBox="1">
            <a:spLocks/>
          </p:cNvSpPr>
          <p:nvPr/>
        </p:nvSpPr>
        <p:spPr>
          <a:xfrm>
            <a:off x="80828" y="5158300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Accessibility Research</a:t>
            </a:r>
          </a:p>
        </p:txBody>
      </p: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50BE4C82-0C30-2F92-6532-36EFEE6371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80137" y="4280455"/>
            <a:ext cx="4439850" cy="1012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Subtitle 2">
            <a:extLst>
              <a:ext uri="{FF2B5EF4-FFF2-40B4-BE49-F238E27FC236}">
                <a16:creationId xmlns:a16="http://schemas.microsoft.com/office/drawing/2014/main" id="{7E50F7A3-17E0-C7A2-AAF3-E8C0B8546E6C}"/>
              </a:ext>
            </a:extLst>
          </p:cNvPr>
          <p:cNvSpPr txBox="1">
            <a:spLocks/>
          </p:cNvSpPr>
          <p:nvPr/>
        </p:nvSpPr>
        <p:spPr>
          <a:xfrm>
            <a:off x="4001112" y="5345349"/>
            <a:ext cx="4336999" cy="4196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Developer Advocacy and Awareness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6369DF6-63D4-DB82-0398-063D5A616302}"/>
              </a:ext>
            </a:extLst>
          </p:cNvPr>
          <p:cNvSpPr txBox="1">
            <a:spLocks/>
          </p:cNvSpPr>
          <p:nvPr/>
        </p:nvSpPr>
        <p:spPr>
          <a:xfrm>
            <a:off x="2294526" y="5940525"/>
            <a:ext cx="7750169" cy="7407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rgbClr val="C00000"/>
                </a:solidFill>
              </a:rPr>
              <a:t>Challenge: Still requires developers to be aware about accessibility!</a:t>
            </a:r>
          </a:p>
        </p:txBody>
      </p:sp>
    </p:spTree>
    <p:extLst>
      <p:ext uri="{BB962C8B-B14F-4D97-AF65-F5344CB8AC3E}">
        <p14:creationId xmlns:p14="http://schemas.microsoft.com/office/powerpoint/2010/main" val="15664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6" grpId="0"/>
      <p:bldP spid="19" grpId="0"/>
      <p:bldP spid="25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How to get developers to produce accessible UI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F4B09-9323-452F-B470-902E84224178}"/>
              </a:ext>
            </a:extLst>
          </p:cNvPr>
          <p:cNvSpPr txBox="1"/>
          <p:nvPr/>
        </p:nvSpPr>
        <p:spPr>
          <a:xfrm>
            <a:off x="9114680" y="1188780"/>
            <a:ext cx="2784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b="1" i="1" dirty="0">
                <a:solidFill>
                  <a:srgbClr val="C00000"/>
                </a:solidFill>
                <a:latin typeface="+mj-lt"/>
              </a:rPr>
              <a:t>automatically?</a:t>
            </a:r>
            <a:endParaRPr lang="en-US" sz="3100" i="1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9" name="Picture 8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872EA6C-E83B-ADB8-08D5-1626DB541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007" y="2426775"/>
            <a:ext cx="7385986" cy="2052000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5AA5EF7F-89E2-51B7-CCF5-5FDE0689997C}"/>
              </a:ext>
            </a:extLst>
          </p:cNvPr>
          <p:cNvSpPr txBox="1">
            <a:spLocks/>
          </p:cNvSpPr>
          <p:nvPr/>
        </p:nvSpPr>
        <p:spPr>
          <a:xfrm>
            <a:off x="1958627" y="1894132"/>
            <a:ext cx="7750169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Yes, </a:t>
            </a:r>
            <a:r>
              <a:rPr lang="en-US" sz="2000" dirty="0">
                <a:solidFill>
                  <a:srgbClr val="C00000"/>
                </a:solidFill>
              </a:rPr>
              <a:t>LLMs!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A33251-F434-9D39-EFE3-F60E7078313C}"/>
              </a:ext>
            </a:extLst>
          </p:cNvPr>
          <p:cNvGrpSpPr/>
          <p:nvPr/>
        </p:nvGrpSpPr>
        <p:grpSpPr>
          <a:xfrm>
            <a:off x="3710809" y="4722139"/>
            <a:ext cx="5098425" cy="1218482"/>
            <a:chOff x="3180522" y="4793377"/>
            <a:chExt cx="5098425" cy="1218482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F1B903A4-3A6D-2109-E753-D88FF95C590C}"/>
                </a:ext>
              </a:extLst>
            </p:cNvPr>
            <p:cNvSpPr txBox="1">
              <a:spLocks/>
            </p:cNvSpPr>
            <p:nvPr/>
          </p:nvSpPr>
          <p:spPr>
            <a:xfrm>
              <a:off x="3508083" y="4969080"/>
              <a:ext cx="4770864" cy="9920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000" dirty="0"/>
                <a:t>70% of developers are using or are planning to use AI tools in their development process this year.</a:t>
              </a:r>
            </a:p>
          </p:txBody>
        </p:sp>
        <p:sp>
          <p:nvSpPr>
            <p:cNvPr id="15" name="Snip Diagonal Corner of Rectangle 14">
              <a:extLst>
                <a:ext uri="{FF2B5EF4-FFF2-40B4-BE49-F238E27FC236}">
                  <a16:creationId xmlns:a16="http://schemas.microsoft.com/office/drawing/2014/main" id="{ACC4B450-8A9D-C81A-7837-9A9258E88006}"/>
                </a:ext>
              </a:extLst>
            </p:cNvPr>
            <p:cNvSpPr/>
            <p:nvPr/>
          </p:nvSpPr>
          <p:spPr>
            <a:xfrm flipH="1">
              <a:off x="3456248" y="4803565"/>
              <a:ext cx="4424084" cy="1208294"/>
            </a:xfrm>
            <a:prstGeom prst="snip2DiagRect">
              <a:avLst>
                <a:gd name="adj1" fmla="val 0"/>
                <a:gd name="adj2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31D2569-C59A-2FC3-874E-46B7B661C501}"/>
                </a:ext>
              </a:extLst>
            </p:cNvPr>
            <p:cNvGrpSpPr/>
            <p:nvPr/>
          </p:nvGrpSpPr>
          <p:grpSpPr>
            <a:xfrm>
              <a:off x="3180522" y="4793377"/>
              <a:ext cx="726175" cy="393854"/>
              <a:chOff x="1232452" y="4855553"/>
              <a:chExt cx="726175" cy="39385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789733-37D4-27E7-17E5-EA63A3AA8CF1}"/>
                  </a:ext>
                </a:extLst>
              </p:cNvPr>
              <p:cNvSpPr/>
              <p:nvPr/>
            </p:nvSpPr>
            <p:spPr>
              <a:xfrm>
                <a:off x="1232452" y="4855553"/>
                <a:ext cx="726175" cy="3833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Graphic 18" descr="Open quotation mark with solid fill">
                <a:extLst>
                  <a:ext uri="{FF2B5EF4-FFF2-40B4-BE49-F238E27FC236}">
                    <a16:creationId xmlns:a16="http://schemas.microsoft.com/office/drawing/2014/main" id="{6F5762B3-8396-2382-0A0D-C12482A126E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30556" r="21015" b="26874"/>
              <a:stretch/>
            </p:blipFill>
            <p:spPr>
              <a:xfrm>
                <a:off x="1236383" y="4860149"/>
                <a:ext cx="722244" cy="389258"/>
              </a:xfrm>
              <a:prstGeom prst="rect">
                <a:avLst/>
              </a:prstGeom>
            </p:spPr>
          </p:pic>
        </p:grpSp>
      </p:grpSp>
      <p:sp>
        <p:nvSpPr>
          <p:cNvPr id="25" name="Subtitle 2">
            <a:extLst>
              <a:ext uri="{FF2B5EF4-FFF2-40B4-BE49-F238E27FC236}">
                <a16:creationId xmlns:a16="http://schemas.microsoft.com/office/drawing/2014/main" id="{2B3F48AC-EB7D-68C7-3396-52FD4E1BE5F6}"/>
              </a:ext>
            </a:extLst>
          </p:cNvPr>
          <p:cNvSpPr txBox="1">
            <a:spLocks/>
          </p:cNvSpPr>
          <p:nvPr/>
        </p:nvSpPr>
        <p:spPr>
          <a:xfrm>
            <a:off x="3948095" y="6027007"/>
            <a:ext cx="4462525" cy="32688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Stack Overflow Developer Survey, 2023</a:t>
            </a:r>
          </a:p>
        </p:txBody>
      </p:sp>
    </p:spTree>
    <p:extLst>
      <p:ext uri="{BB962C8B-B14F-4D97-AF65-F5344CB8AC3E}">
        <p14:creationId xmlns:p14="http://schemas.microsoft.com/office/powerpoint/2010/main" val="16507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How to get developers to produce accessible UI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F4B09-9323-452F-B470-902E84224178}"/>
              </a:ext>
            </a:extLst>
          </p:cNvPr>
          <p:cNvSpPr txBox="1"/>
          <p:nvPr/>
        </p:nvSpPr>
        <p:spPr>
          <a:xfrm>
            <a:off x="9101005" y="1188780"/>
            <a:ext cx="2784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100" b="1" dirty="0">
                <a:latin typeface="+mj-lt"/>
              </a:rPr>
              <a:t>automatically?</a:t>
            </a:r>
            <a:endParaRPr lang="en-US" sz="3100" dirty="0">
              <a:latin typeface="+mj-lt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27B04B5-73B9-4014-59A9-91DA8F7A821C}"/>
              </a:ext>
            </a:extLst>
          </p:cNvPr>
          <p:cNvSpPr txBox="1">
            <a:spLocks/>
          </p:cNvSpPr>
          <p:nvPr/>
        </p:nvSpPr>
        <p:spPr>
          <a:xfrm>
            <a:off x="2034884" y="2475961"/>
            <a:ext cx="7750169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If these assistants suggest accessible UI code,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C00000"/>
                </a:solidFill>
              </a:rPr>
              <a:t>we can get developers to create accessible UIs. 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F78243-C2E9-934E-4AD1-808D96D2E708}"/>
              </a:ext>
            </a:extLst>
          </p:cNvPr>
          <p:cNvSpPr txBox="1">
            <a:spLocks/>
          </p:cNvSpPr>
          <p:nvPr/>
        </p:nvSpPr>
        <p:spPr>
          <a:xfrm>
            <a:off x="225206" y="3174072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Research Questions:</a:t>
            </a:r>
          </a:p>
        </p:txBody>
      </p:sp>
      <p:pic>
        <p:nvPicPr>
          <p:cNvPr id="13" name="Graphic 12" descr="Badge 1 outline">
            <a:extLst>
              <a:ext uri="{FF2B5EF4-FFF2-40B4-BE49-F238E27FC236}">
                <a16:creationId xmlns:a16="http://schemas.microsoft.com/office/drawing/2014/main" id="{01A20FA4-58E9-1107-0E8A-AE1AAA683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685" y="3738068"/>
            <a:ext cx="432000" cy="432000"/>
          </a:xfrm>
          <a:prstGeom prst="rect">
            <a:avLst/>
          </a:prstGeom>
        </p:spPr>
      </p:pic>
      <p:pic>
        <p:nvPicPr>
          <p:cNvPr id="17" name="Graphic 16" descr="Badge outline">
            <a:extLst>
              <a:ext uri="{FF2B5EF4-FFF2-40B4-BE49-F238E27FC236}">
                <a16:creationId xmlns:a16="http://schemas.microsoft.com/office/drawing/2014/main" id="{E8388757-C714-A41F-CFEB-E91157CB25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685" y="4486625"/>
            <a:ext cx="432000" cy="432000"/>
          </a:xfrm>
          <a:prstGeom prst="rect">
            <a:avLst/>
          </a:prstGeom>
        </p:spPr>
      </p:pic>
      <p:sp>
        <p:nvSpPr>
          <p:cNvPr id="26" name="Subtitle 2">
            <a:extLst>
              <a:ext uri="{FF2B5EF4-FFF2-40B4-BE49-F238E27FC236}">
                <a16:creationId xmlns:a16="http://schemas.microsoft.com/office/drawing/2014/main" id="{EA40B048-4350-D1E1-C34C-084DE9047D74}"/>
              </a:ext>
            </a:extLst>
          </p:cNvPr>
          <p:cNvSpPr txBox="1">
            <a:spLocks/>
          </p:cNvSpPr>
          <p:nvPr/>
        </p:nvSpPr>
        <p:spPr>
          <a:xfrm>
            <a:off x="548349" y="3799709"/>
            <a:ext cx="7750169" cy="740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Can AI coding assistants produce accessible UI code?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6689105-75B5-AC80-B389-4EED18890ED0}"/>
              </a:ext>
            </a:extLst>
          </p:cNvPr>
          <p:cNvSpPr txBox="1">
            <a:spLocks/>
          </p:cNvSpPr>
          <p:nvPr/>
        </p:nvSpPr>
        <p:spPr>
          <a:xfrm>
            <a:off x="1253613" y="4537346"/>
            <a:ext cx="9465227" cy="740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Can AI coding assistants eliminate the need for developer accessibility awareness?</a:t>
            </a:r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BA93189D-3EC4-9B6C-ECE3-FFF714C40B6F}"/>
              </a:ext>
            </a:extLst>
          </p:cNvPr>
          <p:cNvSpPr txBox="1">
            <a:spLocks/>
          </p:cNvSpPr>
          <p:nvPr/>
        </p:nvSpPr>
        <p:spPr>
          <a:xfrm>
            <a:off x="1936272" y="5235458"/>
            <a:ext cx="8556974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Further, is the increasing prevalence of these tools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i="1" dirty="0"/>
              <a:t>introducing</a:t>
            </a:r>
            <a:r>
              <a:rPr lang="en-US" sz="2000" dirty="0"/>
              <a:t> accessibility-related vulnerabilities?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2000" dirty="0">
                <a:solidFill>
                  <a:srgbClr val="C00000"/>
                </a:solidFill>
              </a:rPr>
              <a:t>Recall: 13.6% increase in accessibility errors since last year.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FE3493F-1725-C927-9E9D-65162AD8AE16}"/>
              </a:ext>
            </a:extLst>
          </p:cNvPr>
          <p:cNvSpPr txBox="1">
            <a:spLocks/>
          </p:cNvSpPr>
          <p:nvPr/>
        </p:nvSpPr>
        <p:spPr>
          <a:xfrm>
            <a:off x="2111027" y="2046533"/>
            <a:ext cx="7750169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Developers are using AI Coding Assistants.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8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6" grpId="0"/>
      <p:bldP spid="27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Can AI coding assistants produce accessible UI code?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FE3493F-1725-C927-9E9D-65162AD8AE16}"/>
              </a:ext>
            </a:extLst>
          </p:cNvPr>
          <p:cNvSpPr txBox="1">
            <a:spLocks/>
          </p:cNvSpPr>
          <p:nvPr/>
        </p:nvSpPr>
        <p:spPr>
          <a:xfrm>
            <a:off x="1804637" y="2527410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on real world open-source websites.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5C627FE-9458-85C1-5D9D-F7604188BEC1}"/>
              </a:ext>
            </a:extLst>
          </p:cNvPr>
          <p:cNvSpPr txBox="1">
            <a:spLocks/>
          </p:cNvSpPr>
          <p:nvPr/>
        </p:nvSpPr>
        <p:spPr>
          <a:xfrm>
            <a:off x="1804637" y="2198691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by comparing its code suggestions against the developer's source code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C36EFB-C67C-398B-BA89-531C5EECAB9F}"/>
              </a:ext>
            </a:extLst>
          </p:cNvPr>
          <p:cNvSpPr txBox="1">
            <a:spLocks/>
          </p:cNvSpPr>
          <p:nvPr/>
        </p:nvSpPr>
        <p:spPr>
          <a:xfrm>
            <a:off x="1804637" y="1867641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We conducted an empirical evaluation of GitHub Copilot 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6A8C897-CD87-115B-6B77-42676744AE51}"/>
              </a:ext>
            </a:extLst>
          </p:cNvPr>
          <p:cNvSpPr txBox="1">
            <a:spLocks/>
          </p:cNvSpPr>
          <p:nvPr/>
        </p:nvSpPr>
        <p:spPr>
          <a:xfrm>
            <a:off x="1200151" y="2897514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More details in the paper.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FD747F-24D5-F596-C0AC-83BE47828CDF}"/>
              </a:ext>
            </a:extLst>
          </p:cNvPr>
          <p:cNvSpPr txBox="1">
            <a:spLocks/>
          </p:cNvSpPr>
          <p:nvPr/>
        </p:nvSpPr>
        <p:spPr>
          <a:xfrm>
            <a:off x="225206" y="3425956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Key takeaway: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A28997D-A854-E412-1112-C59C8C4E6B8A}"/>
              </a:ext>
            </a:extLst>
          </p:cNvPr>
          <p:cNvSpPr txBox="1">
            <a:spLocks/>
          </p:cNvSpPr>
          <p:nvPr/>
        </p:nvSpPr>
        <p:spPr>
          <a:xfrm>
            <a:off x="686569" y="3959111"/>
            <a:ext cx="1543050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Yes!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2C385CD-C807-DDE4-FA49-6F129841A7EB}"/>
              </a:ext>
            </a:extLst>
          </p:cNvPr>
          <p:cNvSpPr txBox="1">
            <a:spLocks/>
          </p:cNvSpPr>
          <p:nvPr/>
        </p:nvSpPr>
        <p:spPr>
          <a:xfrm>
            <a:off x="-523454" y="3959110"/>
            <a:ext cx="6762748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 </a:t>
            </a:r>
            <a:r>
              <a:rPr lang="en-US" sz="2000" i="1" dirty="0">
                <a:solidFill>
                  <a:srgbClr val="C00000"/>
                </a:solidFill>
              </a:rPr>
              <a:t>With several caveats.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CA93E97B-3840-FB3B-AA11-AD5EB284C3BC}"/>
              </a:ext>
            </a:extLst>
          </p:cNvPr>
          <p:cNvSpPr txBox="1">
            <a:spLocks/>
          </p:cNvSpPr>
          <p:nvPr/>
        </p:nvSpPr>
        <p:spPr>
          <a:xfrm>
            <a:off x="2857920" y="4386449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when explicitly instructed to.</a:t>
            </a:r>
          </a:p>
        </p:txBody>
      </p:sp>
      <p:pic>
        <p:nvPicPr>
          <p:cNvPr id="19" name="Graphic 18" descr="Star with solid fill">
            <a:extLst>
              <a:ext uri="{FF2B5EF4-FFF2-40B4-BE49-F238E27FC236}">
                <a16:creationId xmlns:a16="http://schemas.microsoft.com/office/drawing/2014/main" id="{0F85BC4D-0428-B853-5EF7-B58E834AB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920" y="4401983"/>
            <a:ext cx="288000" cy="288000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50221D73-03E9-33C3-5C19-D8123DE85D1B}"/>
              </a:ext>
            </a:extLst>
          </p:cNvPr>
          <p:cNvSpPr txBox="1">
            <a:spLocks/>
          </p:cNvSpPr>
          <p:nvPr/>
        </p:nvSpPr>
        <p:spPr>
          <a:xfrm>
            <a:off x="2857920" y="4801685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for already accessible websites.</a:t>
            </a:r>
          </a:p>
        </p:txBody>
      </p:sp>
      <p:pic>
        <p:nvPicPr>
          <p:cNvPr id="28" name="Graphic 27" descr="Star with solid fill">
            <a:extLst>
              <a:ext uri="{FF2B5EF4-FFF2-40B4-BE49-F238E27FC236}">
                <a16:creationId xmlns:a16="http://schemas.microsoft.com/office/drawing/2014/main" id="{575D4FE8-C1FD-A266-F3B8-CC90831A91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9920" y="4803547"/>
            <a:ext cx="288000" cy="288000"/>
          </a:xfrm>
          <a:prstGeom prst="rect">
            <a:avLst/>
          </a:prstGeom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1CB831F8-5F3C-32B7-F6E1-D482126BD142}"/>
              </a:ext>
            </a:extLst>
          </p:cNvPr>
          <p:cNvSpPr txBox="1">
            <a:spLocks/>
          </p:cNvSpPr>
          <p:nvPr/>
        </p:nvSpPr>
        <p:spPr>
          <a:xfrm>
            <a:off x="-59202" y="5226534"/>
            <a:ext cx="4577641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And </a:t>
            </a:r>
            <a:r>
              <a:rPr lang="en-US" sz="2000" b="1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reliably!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4C6D6FE-895E-2D68-2A0A-B50F7F884741}"/>
              </a:ext>
            </a:extLst>
          </p:cNvPr>
          <p:cNvSpPr txBox="1">
            <a:spLocks/>
          </p:cNvSpPr>
          <p:nvPr/>
        </p:nvSpPr>
        <p:spPr>
          <a:xfrm>
            <a:off x="1164057" y="5233050"/>
            <a:ext cx="6762748" cy="4115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/>
              <a:t> Subject to hallucinations.</a:t>
            </a:r>
            <a:endParaRPr lang="en-US" sz="20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6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20" grpId="0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white text&#10;&#10;Description automatically generated">
            <a:extLst>
              <a:ext uri="{FF2B5EF4-FFF2-40B4-BE49-F238E27FC236}">
                <a16:creationId xmlns:a16="http://schemas.microsoft.com/office/drawing/2014/main" id="{B59B7276-126E-A827-93EE-FBE52CCE8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794" y="5791932"/>
            <a:ext cx="864000" cy="720000"/>
          </a:xfrm>
          <a:prstGeom prst="rect">
            <a:avLst/>
          </a:prstGeom>
        </p:spPr>
      </p:pic>
      <p:pic>
        <p:nvPicPr>
          <p:cNvPr id="7" name="Picture 6" descr="A black background with red text&#10;&#10;Description automatically generated">
            <a:extLst>
              <a:ext uri="{FF2B5EF4-FFF2-40B4-BE49-F238E27FC236}">
                <a16:creationId xmlns:a16="http://schemas.microsoft.com/office/drawing/2014/main" id="{547ABC7A-2322-0AC6-BDF4-35A95EE9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6" y="5790914"/>
            <a:ext cx="1126958" cy="720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7824E29-776D-B122-20B0-89D177D972AA}"/>
              </a:ext>
            </a:extLst>
          </p:cNvPr>
          <p:cNvSpPr/>
          <p:nvPr/>
        </p:nvSpPr>
        <p:spPr>
          <a:xfrm>
            <a:off x="0" y="0"/>
            <a:ext cx="12192000" cy="1017199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7FAB54-34C7-0102-D5D7-F9B16D60A4AE}"/>
              </a:ext>
            </a:extLst>
          </p:cNvPr>
          <p:cNvSpPr/>
          <p:nvPr/>
        </p:nvSpPr>
        <p:spPr>
          <a:xfrm>
            <a:off x="0" y="6674287"/>
            <a:ext cx="12192000" cy="200500"/>
          </a:xfrm>
          <a:prstGeom prst="rect">
            <a:avLst/>
          </a:prstGeom>
          <a:solidFill>
            <a:srgbClr val="4AA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ED0EA1-8BC0-7495-2B15-6DF7AE39FA2A}"/>
              </a:ext>
            </a:extLst>
          </p:cNvPr>
          <p:cNvSpPr txBox="1"/>
          <p:nvPr/>
        </p:nvSpPr>
        <p:spPr>
          <a:xfrm>
            <a:off x="5833712" y="1759017"/>
            <a:ext cx="15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ECEDC6-4C3F-2AF8-40EC-3037DE18B1D0}"/>
              </a:ext>
            </a:extLst>
          </p:cNvPr>
          <p:cNvSpPr txBox="1">
            <a:spLocks/>
          </p:cNvSpPr>
          <p:nvPr/>
        </p:nvSpPr>
        <p:spPr>
          <a:xfrm>
            <a:off x="225206" y="1225285"/>
            <a:ext cx="11741588" cy="7407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Can AI coding assistants produce accessible UI code?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6A8C897-CD87-115B-6B77-42676744AE51}"/>
              </a:ext>
            </a:extLst>
          </p:cNvPr>
          <p:cNvSpPr txBox="1">
            <a:spLocks/>
          </p:cNvSpPr>
          <p:nvPr/>
        </p:nvSpPr>
        <p:spPr>
          <a:xfrm>
            <a:off x="1240106" y="1785654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i="1" dirty="0">
                <a:solidFill>
                  <a:srgbClr val="C00000"/>
                </a:solidFill>
              </a:rPr>
              <a:t>More details in the paper.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B0D6690-0684-F69E-184E-DC10F700C8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29" r="9697"/>
          <a:stretch/>
        </p:blipFill>
        <p:spPr>
          <a:xfrm>
            <a:off x="5461230" y="3323212"/>
            <a:ext cx="6227849" cy="196076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8B8782A-3B1A-071A-7731-1291C1F26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1" y="3403784"/>
            <a:ext cx="4822953" cy="132556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FD443FA-A9ED-EBAE-89A1-B48781DB0BAD}"/>
              </a:ext>
            </a:extLst>
          </p:cNvPr>
          <p:cNvSpPr txBox="1">
            <a:spLocks/>
          </p:cNvSpPr>
          <p:nvPr/>
        </p:nvSpPr>
        <p:spPr>
          <a:xfrm>
            <a:off x="3981657" y="2185466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Yes, when explicitly instructed to.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F65F6E9-0A1B-D8FA-38C8-FA63495C752D}"/>
              </a:ext>
            </a:extLst>
          </p:cNvPr>
          <p:cNvSpPr txBox="1">
            <a:spLocks/>
          </p:cNvSpPr>
          <p:nvPr/>
        </p:nvSpPr>
        <p:spPr>
          <a:xfrm>
            <a:off x="1502394" y="5528971"/>
            <a:ext cx="9187212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rgbClr val="C00000"/>
                </a:solidFill>
              </a:rPr>
              <a:t>Prompt: Make this button visible in dark mode.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8CF14D0-5966-FBF7-B0F9-2ADC038699D8}"/>
              </a:ext>
            </a:extLst>
          </p:cNvPr>
          <p:cNvSpPr txBox="1">
            <a:spLocks/>
          </p:cNvSpPr>
          <p:nvPr/>
        </p:nvSpPr>
        <p:spPr>
          <a:xfrm>
            <a:off x="1227154" y="2870203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Without AI Coding Assistant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31515D9-7CBC-9BCE-D5C6-D3B157538DF2}"/>
              </a:ext>
            </a:extLst>
          </p:cNvPr>
          <p:cNvSpPr txBox="1">
            <a:spLocks/>
          </p:cNvSpPr>
          <p:nvPr/>
        </p:nvSpPr>
        <p:spPr>
          <a:xfrm>
            <a:off x="7073719" y="2852403"/>
            <a:ext cx="8058150" cy="1117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With AI Coding Assistant</a:t>
            </a:r>
          </a:p>
        </p:txBody>
      </p:sp>
    </p:spTree>
    <p:extLst>
      <p:ext uri="{BB962C8B-B14F-4D97-AF65-F5344CB8AC3E}">
        <p14:creationId xmlns:p14="http://schemas.microsoft.com/office/powerpoint/2010/main" val="90008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3053</TotalTime>
  <Words>657</Words>
  <Application>Microsoft Macintosh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Peya Mowar</dc:creator>
  <cp:lastModifiedBy>Peya Mowar</cp:lastModifiedBy>
  <cp:revision>53</cp:revision>
  <dcterms:created xsi:type="dcterms:W3CDTF">2024-05-10T20:59:25Z</dcterms:created>
  <dcterms:modified xsi:type="dcterms:W3CDTF">2024-08-17T03:36:53Z</dcterms:modified>
</cp:coreProperties>
</file>