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8" r:id="rId3"/>
    <p:sldId id="261" r:id="rId4"/>
    <p:sldId id="295" r:id="rId5"/>
    <p:sldId id="260" r:id="rId6"/>
    <p:sldId id="296" r:id="rId7"/>
    <p:sldId id="297" r:id="rId8"/>
    <p:sldId id="262" r:id="rId9"/>
    <p:sldId id="298" r:id="rId10"/>
    <p:sldId id="301" r:id="rId11"/>
    <p:sldId id="300" r:id="rId12"/>
    <p:sldId id="278" r:id="rId13"/>
  </p:sldIdLst>
  <p:sldSz cx="9144000" cy="5143500" type="screen16x9"/>
  <p:notesSz cx="6858000" cy="9144000"/>
  <p:embeddedFontLst>
    <p:embeddedFont>
      <p:font typeface="Source Sans Pro" panose="020B0604020202020204" charset="0"/>
      <p:regular r:id="rId15"/>
      <p:bold r:id="rId16"/>
      <p:italic r:id="rId17"/>
      <p:boldItalic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2" autoAdjust="0"/>
    <p:restoredTop sz="94660"/>
  </p:normalViewPr>
  <p:slideViewPr>
    <p:cSldViewPr snapToGrid="0">
      <p:cViewPr varScale="1">
        <p:scale>
          <a:sx n="145" d="100"/>
          <a:sy n="145" d="100"/>
        </p:scale>
        <p:origin x="78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Took our inspiration ~_~</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Family App</a:t>
            </a: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423918"/>
            <a:ext cx="6996600" cy="715800"/>
          </a:xfrm>
        </p:spPr>
        <p:txBody>
          <a:bodyPr/>
          <a:lstStyle/>
          <a:p>
            <a:r>
              <a:rPr lang="en-US" dirty="0" smtClean="0"/>
              <a:t>Tentative Timeline</a:t>
            </a:r>
            <a:endParaRPr lang="en-US" dirty="0"/>
          </a:p>
        </p:txBody>
      </p:sp>
      <p:sp>
        <p:nvSpPr>
          <p:cNvPr id="3" name="Text Placeholder 2"/>
          <p:cNvSpPr>
            <a:spLocks noGrp="1"/>
          </p:cNvSpPr>
          <p:nvPr>
            <p:ph type="body" idx="1"/>
          </p:nvPr>
        </p:nvSpPr>
        <p:spPr>
          <a:xfrm>
            <a:off x="1075850" y="1393031"/>
            <a:ext cx="6996600" cy="2795342"/>
          </a:xfrm>
        </p:spPr>
        <p:txBody>
          <a:bodyPr/>
          <a:lstStyle/>
          <a:p>
            <a:pPr marL="101600" indent="0">
              <a:buNone/>
            </a:pPr>
            <a:r>
              <a:rPr lang="en-US" sz="1000" dirty="0" smtClean="0"/>
              <a:t>We will try to work according </a:t>
            </a:r>
          </a:p>
          <a:p>
            <a:pPr marL="101600" indent="0">
              <a:buNone/>
            </a:pPr>
            <a:r>
              <a:rPr lang="en-US" sz="1000" dirty="0" smtClean="0"/>
              <a:t>To this timeline: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468244066"/>
              </p:ext>
            </p:extLst>
          </p:nvPr>
        </p:nvGraphicFramePr>
        <p:xfrm>
          <a:off x="3102701" y="1327662"/>
          <a:ext cx="2942898" cy="3078480"/>
        </p:xfrm>
        <a:graphic>
          <a:graphicData uri="http://schemas.openxmlformats.org/drawingml/2006/table">
            <a:tbl>
              <a:tblPr firstRow="1" bandRow="1">
                <a:tableStyleId>{891A1956-3D7E-41C0-9DF7-105A978C6925}</a:tableStyleId>
              </a:tblPr>
              <a:tblGrid>
                <a:gridCol w="1471449">
                  <a:extLst>
                    <a:ext uri="{9D8B030D-6E8A-4147-A177-3AD203B41FA5}">
                      <a16:colId xmlns:a16="http://schemas.microsoft.com/office/drawing/2014/main" val="375981117"/>
                    </a:ext>
                  </a:extLst>
                </a:gridCol>
                <a:gridCol w="1471449">
                  <a:extLst>
                    <a:ext uri="{9D8B030D-6E8A-4147-A177-3AD203B41FA5}">
                      <a16:colId xmlns:a16="http://schemas.microsoft.com/office/drawing/2014/main" val="2750125820"/>
                    </a:ext>
                  </a:extLst>
                </a:gridCol>
              </a:tblGrid>
              <a:tr h="175173">
                <a:tc>
                  <a:txBody>
                    <a:bodyPr/>
                    <a:lstStyle/>
                    <a:p>
                      <a:pPr algn="ctr"/>
                      <a:r>
                        <a:rPr lang="en-US" sz="1000" dirty="0" smtClean="0">
                          <a:solidFill>
                            <a:srgbClr val="FF0000"/>
                          </a:solidFill>
                        </a:rPr>
                        <a:t>Task</a:t>
                      </a:r>
                      <a:endParaRPr lang="en-US" sz="1000" dirty="0">
                        <a:solidFill>
                          <a:srgbClr val="FF0000"/>
                        </a:solidFill>
                      </a:endParaRPr>
                    </a:p>
                  </a:txBody>
                  <a:tcPr/>
                </a:tc>
                <a:tc>
                  <a:txBody>
                    <a:bodyPr/>
                    <a:lstStyle/>
                    <a:p>
                      <a:pPr algn="ctr"/>
                      <a:r>
                        <a:rPr lang="en-US" sz="1000" dirty="0" smtClean="0">
                          <a:solidFill>
                            <a:srgbClr val="FF0000"/>
                          </a:solidFill>
                        </a:rPr>
                        <a:t>Timeline</a:t>
                      </a:r>
                      <a:endParaRPr lang="en-US" sz="1000" dirty="0">
                        <a:solidFill>
                          <a:srgbClr val="FF0000"/>
                        </a:solidFill>
                      </a:endParaRPr>
                    </a:p>
                  </a:txBody>
                  <a:tcPr/>
                </a:tc>
                <a:extLst>
                  <a:ext uri="{0D108BD9-81ED-4DB2-BD59-A6C34878D82A}">
                    <a16:rowId xmlns:a16="http://schemas.microsoft.com/office/drawing/2014/main" val="4276069406"/>
                  </a:ext>
                </a:extLst>
              </a:tr>
              <a:tr h="175173">
                <a:tc>
                  <a:txBody>
                    <a:bodyPr/>
                    <a:lstStyle/>
                    <a:p>
                      <a:pPr algn="ctr"/>
                      <a:r>
                        <a:rPr lang="en-US" sz="1000" dirty="0" smtClean="0"/>
                        <a:t>Idea</a:t>
                      </a:r>
                      <a:endParaRPr lang="en-US" sz="1000" dirty="0"/>
                    </a:p>
                  </a:txBody>
                  <a:tcPr/>
                </a:tc>
                <a:tc>
                  <a:txBody>
                    <a:bodyPr/>
                    <a:lstStyle/>
                    <a:p>
                      <a:pPr algn="ctr"/>
                      <a:r>
                        <a:rPr lang="en-US" sz="1000" dirty="0" smtClean="0"/>
                        <a:t>27.10.21-03.11.21</a:t>
                      </a:r>
                      <a:endParaRPr lang="en-US" sz="1000" dirty="0"/>
                    </a:p>
                  </a:txBody>
                  <a:tcPr/>
                </a:tc>
                <a:extLst>
                  <a:ext uri="{0D108BD9-81ED-4DB2-BD59-A6C34878D82A}">
                    <a16:rowId xmlns:a16="http://schemas.microsoft.com/office/drawing/2014/main" val="2926366722"/>
                  </a:ext>
                </a:extLst>
              </a:tr>
              <a:tr h="175173">
                <a:tc>
                  <a:txBody>
                    <a:bodyPr/>
                    <a:lstStyle/>
                    <a:p>
                      <a:pPr algn="ctr"/>
                      <a:r>
                        <a:rPr lang="en-US" sz="1000" dirty="0" smtClean="0"/>
                        <a:t>Presentation</a:t>
                      </a:r>
                      <a:endParaRPr lang="en-US" sz="1000" dirty="0"/>
                    </a:p>
                  </a:txBody>
                  <a:tcPr/>
                </a:tc>
                <a:tc>
                  <a:txBody>
                    <a:bodyPr/>
                    <a:lstStyle/>
                    <a:p>
                      <a:pPr algn="ctr"/>
                      <a:r>
                        <a:rPr lang="en-US" sz="1000" dirty="0" smtClean="0"/>
                        <a:t>03.11.21-10.11.21</a:t>
                      </a:r>
                      <a:endParaRPr lang="en-US" sz="1000" dirty="0"/>
                    </a:p>
                  </a:txBody>
                  <a:tcPr/>
                </a:tc>
                <a:extLst>
                  <a:ext uri="{0D108BD9-81ED-4DB2-BD59-A6C34878D82A}">
                    <a16:rowId xmlns:a16="http://schemas.microsoft.com/office/drawing/2014/main" val="3604546560"/>
                  </a:ext>
                </a:extLst>
              </a:tr>
              <a:tr h="175173">
                <a:tc>
                  <a:txBody>
                    <a:bodyPr/>
                    <a:lstStyle/>
                    <a:p>
                      <a:pPr algn="ctr"/>
                      <a:r>
                        <a:rPr lang="en-US" sz="1000" dirty="0" smtClean="0"/>
                        <a:t>Proposal </a:t>
                      </a:r>
                      <a:endParaRPr lang="en-US" sz="1000" dirty="0"/>
                    </a:p>
                  </a:txBody>
                  <a:tcPr/>
                </a:tc>
                <a:tc>
                  <a:txBody>
                    <a:bodyPr/>
                    <a:lstStyle/>
                    <a:p>
                      <a:pPr algn="ctr"/>
                      <a:r>
                        <a:rPr lang="en-US" sz="1000" dirty="0" smtClean="0"/>
                        <a:t>10.11.21-17.11.21</a:t>
                      </a:r>
                      <a:endParaRPr lang="en-US" sz="1000" dirty="0"/>
                    </a:p>
                  </a:txBody>
                  <a:tcPr/>
                </a:tc>
                <a:extLst>
                  <a:ext uri="{0D108BD9-81ED-4DB2-BD59-A6C34878D82A}">
                    <a16:rowId xmlns:a16="http://schemas.microsoft.com/office/drawing/2014/main" val="2239481604"/>
                  </a:ext>
                </a:extLst>
              </a:tr>
              <a:tr h="175173">
                <a:tc>
                  <a:txBody>
                    <a:bodyPr/>
                    <a:lstStyle/>
                    <a:p>
                      <a:pPr algn="ctr"/>
                      <a:r>
                        <a:rPr lang="en-US" sz="1000" dirty="0" smtClean="0"/>
                        <a:t>Database</a:t>
                      </a:r>
                      <a:endParaRPr lang="en-US" sz="1000" dirty="0"/>
                    </a:p>
                  </a:txBody>
                  <a:tcPr/>
                </a:tc>
                <a:tc>
                  <a:txBody>
                    <a:bodyPr/>
                    <a:lstStyle/>
                    <a:p>
                      <a:pPr algn="ctr"/>
                      <a:r>
                        <a:rPr lang="en-US" sz="1000" dirty="0" smtClean="0"/>
                        <a:t>17.11.21-24.11.21</a:t>
                      </a:r>
                      <a:endParaRPr lang="en-US" sz="1000" dirty="0"/>
                    </a:p>
                  </a:txBody>
                  <a:tcPr/>
                </a:tc>
                <a:extLst>
                  <a:ext uri="{0D108BD9-81ED-4DB2-BD59-A6C34878D82A}">
                    <a16:rowId xmlns:a16="http://schemas.microsoft.com/office/drawing/2014/main" val="2064531712"/>
                  </a:ext>
                </a:extLst>
              </a:tr>
              <a:tr h="175173">
                <a:tc>
                  <a:txBody>
                    <a:bodyPr/>
                    <a:lstStyle/>
                    <a:p>
                      <a:pPr algn="ctr"/>
                      <a:r>
                        <a:rPr lang="en-US" sz="1000" dirty="0" smtClean="0"/>
                        <a:t>Chat</a:t>
                      </a:r>
                      <a:endParaRPr lang="en-US" sz="1000" dirty="0"/>
                    </a:p>
                  </a:txBody>
                  <a:tcPr/>
                </a:tc>
                <a:tc>
                  <a:txBody>
                    <a:bodyPr/>
                    <a:lstStyle/>
                    <a:p>
                      <a:pPr algn="ctr"/>
                      <a:r>
                        <a:rPr lang="en-US" sz="1000" dirty="0" smtClean="0"/>
                        <a:t>24.11.21-01.12.21</a:t>
                      </a:r>
                      <a:endParaRPr lang="en-US" sz="1000" dirty="0"/>
                    </a:p>
                  </a:txBody>
                  <a:tcPr/>
                </a:tc>
                <a:extLst>
                  <a:ext uri="{0D108BD9-81ED-4DB2-BD59-A6C34878D82A}">
                    <a16:rowId xmlns:a16="http://schemas.microsoft.com/office/drawing/2014/main" val="1600458872"/>
                  </a:ext>
                </a:extLst>
              </a:tr>
              <a:tr h="175173">
                <a:tc>
                  <a:txBody>
                    <a:bodyPr/>
                    <a:lstStyle/>
                    <a:p>
                      <a:pPr algn="ctr"/>
                      <a:r>
                        <a:rPr lang="en-US" sz="1000" dirty="0" smtClean="0"/>
                        <a:t>To-Do Tasks</a:t>
                      </a:r>
                      <a:endParaRPr lang="en-US" sz="1000" dirty="0"/>
                    </a:p>
                  </a:txBody>
                  <a:tcPr/>
                </a:tc>
                <a:tc>
                  <a:txBody>
                    <a:bodyPr/>
                    <a:lstStyle/>
                    <a:p>
                      <a:pPr algn="ctr"/>
                      <a:r>
                        <a:rPr lang="en-US" sz="1000" dirty="0" smtClean="0"/>
                        <a:t>01.12.21-08.12.21</a:t>
                      </a:r>
                      <a:endParaRPr lang="en-US" sz="1000" dirty="0"/>
                    </a:p>
                  </a:txBody>
                  <a:tcPr/>
                </a:tc>
                <a:extLst>
                  <a:ext uri="{0D108BD9-81ED-4DB2-BD59-A6C34878D82A}">
                    <a16:rowId xmlns:a16="http://schemas.microsoft.com/office/drawing/2014/main" val="476561063"/>
                  </a:ext>
                </a:extLst>
              </a:tr>
              <a:tr h="175173">
                <a:tc>
                  <a:txBody>
                    <a:bodyPr/>
                    <a:lstStyle/>
                    <a:p>
                      <a:pPr algn="ctr"/>
                      <a:r>
                        <a:rPr lang="en-US" sz="1000" dirty="0" smtClean="0"/>
                        <a:t>Live Location</a:t>
                      </a:r>
                      <a:endParaRPr lang="en-US" sz="1000" dirty="0"/>
                    </a:p>
                  </a:txBody>
                  <a:tcPr/>
                </a:tc>
                <a:tc>
                  <a:txBody>
                    <a:bodyPr/>
                    <a:lstStyle/>
                    <a:p>
                      <a:pPr algn="ctr"/>
                      <a:r>
                        <a:rPr lang="en-US" sz="1000" dirty="0" smtClean="0"/>
                        <a:t>08.12.21-15.12.21</a:t>
                      </a:r>
                      <a:endParaRPr lang="en-US" sz="1000" dirty="0"/>
                    </a:p>
                  </a:txBody>
                  <a:tcPr/>
                </a:tc>
                <a:extLst>
                  <a:ext uri="{0D108BD9-81ED-4DB2-BD59-A6C34878D82A}">
                    <a16:rowId xmlns:a16="http://schemas.microsoft.com/office/drawing/2014/main" val="1391458886"/>
                  </a:ext>
                </a:extLst>
              </a:tr>
              <a:tr h="175173">
                <a:tc>
                  <a:txBody>
                    <a:bodyPr/>
                    <a:lstStyle/>
                    <a:p>
                      <a:pPr algn="ctr"/>
                      <a:r>
                        <a:rPr lang="en-US" sz="1000" dirty="0" smtClean="0"/>
                        <a:t>Last Active</a:t>
                      </a:r>
                      <a:r>
                        <a:rPr lang="en-US" sz="1000" baseline="0" dirty="0" smtClean="0"/>
                        <a:t> Status</a:t>
                      </a:r>
                      <a:endParaRPr lang="en-US" sz="1000" dirty="0"/>
                    </a:p>
                  </a:txBody>
                  <a:tcPr/>
                </a:tc>
                <a:tc>
                  <a:txBody>
                    <a:bodyPr/>
                    <a:lstStyle/>
                    <a:p>
                      <a:pPr algn="ctr"/>
                      <a:r>
                        <a:rPr lang="en-US" sz="1000" dirty="0" smtClean="0"/>
                        <a:t>15.12.21-22.12.21</a:t>
                      </a:r>
                      <a:endParaRPr lang="en-US" sz="1000" dirty="0"/>
                    </a:p>
                  </a:txBody>
                  <a:tcPr/>
                </a:tc>
                <a:extLst>
                  <a:ext uri="{0D108BD9-81ED-4DB2-BD59-A6C34878D82A}">
                    <a16:rowId xmlns:a16="http://schemas.microsoft.com/office/drawing/2014/main" val="1890574040"/>
                  </a:ext>
                </a:extLst>
              </a:tr>
              <a:tr h="175173">
                <a:tc>
                  <a:txBody>
                    <a:bodyPr/>
                    <a:lstStyle/>
                    <a:p>
                      <a:pPr algn="ctr"/>
                      <a:r>
                        <a:rPr lang="en-US" sz="1000" dirty="0" smtClean="0"/>
                        <a:t>Doc Storage Hub</a:t>
                      </a:r>
                      <a:endParaRPr lang="en-US" sz="1000" dirty="0"/>
                    </a:p>
                  </a:txBody>
                  <a:tcPr/>
                </a:tc>
                <a:tc>
                  <a:txBody>
                    <a:bodyPr/>
                    <a:lstStyle/>
                    <a:p>
                      <a:pPr algn="ctr"/>
                      <a:r>
                        <a:rPr lang="en-US" sz="1000" dirty="0" smtClean="0"/>
                        <a:t>22.12.21-29.12.21</a:t>
                      </a:r>
                      <a:endParaRPr lang="en-US" sz="1000" dirty="0"/>
                    </a:p>
                  </a:txBody>
                  <a:tcPr/>
                </a:tc>
                <a:extLst>
                  <a:ext uri="{0D108BD9-81ED-4DB2-BD59-A6C34878D82A}">
                    <a16:rowId xmlns:a16="http://schemas.microsoft.com/office/drawing/2014/main" val="4244988685"/>
                  </a:ext>
                </a:extLst>
              </a:tr>
              <a:tr h="175173">
                <a:tc>
                  <a:txBody>
                    <a:bodyPr/>
                    <a:lstStyle/>
                    <a:p>
                      <a:pPr algn="ctr"/>
                      <a:r>
                        <a:rPr lang="en-US" sz="1000" dirty="0" smtClean="0"/>
                        <a:t>Alert and Emergency</a:t>
                      </a:r>
                      <a:endParaRPr lang="en-US" sz="1000" dirty="0"/>
                    </a:p>
                  </a:txBody>
                  <a:tcPr/>
                </a:tc>
                <a:tc>
                  <a:txBody>
                    <a:bodyPr/>
                    <a:lstStyle/>
                    <a:p>
                      <a:pPr algn="ctr"/>
                      <a:r>
                        <a:rPr lang="en-US" sz="1000" dirty="0" smtClean="0"/>
                        <a:t>29.12.21-05.01.22</a:t>
                      </a:r>
                      <a:endParaRPr lang="en-US" sz="1000" dirty="0"/>
                    </a:p>
                  </a:txBody>
                  <a:tcPr/>
                </a:tc>
                <a:extLst>
                  <a:ext uri="{0D108BD9-81ED-4DB2-BD59-A6C34878D82A}">
                    <a16:rowId xmlns:a16="http://schemas.microsoft.com/office/drawing/2014/main" val="3019910406"/>
                  </a:ext>
                </a:extLst>
              </a:tr>
              <a:tr h="175173">
                <a:tc>
                  <a:txBody>
                    <a:bodyPr/>
                    <a:lstStyle/>
                    <a:p>
                      <a:pPr algn="ctr"/>
                      <a:r>
                        <a:rPr lang="en-US" sz="1000" dirty="0" smtClean="0"/>
                        <a:t>Presentation,</a:t>
                      </a:r>
                      <a:r>
                        <a:rPr lang="en-US" sz="1000" baseline="0" dirty="0" smtClean="0"/>
                        <a:t> Report and Delivery</a:t>
                      </a:r>
                      <a:endParaRPr lang="en-US" sz="1000" dirty="0"/>
                    </a:p>
                  </a:txBody>
                  <a:tcPr/>
                </a:tc>
                <a:tc>
                  <a:txBody>
                    <a:bodyPr/>
                    <a:lstStyle/>
                    <a:p>
                      <a:pPr algn="ctr"/>
                      <a:r>
                        <a:rPr lang="en-US" sz="1000" dirty="0" smtClean="0"/>
                        <a:t>05.01.22-12.01.22</a:t>
                      </a:r>
                      <a:endParaRPr lang="en-US" sz="1000" dirty="0"/>
                    </a:p>
                  </a:txBody>
                  <a:tcPr/>
                </a:tc>
                <a:extLst>
                  <a:ext uri="{0D108BD9-81ED-4DB2-BD59-A6C34878D82A}">
                    <a16:rowId xmlns:a16="http://schemas.microsoft.com/office/drawing/2014/main" val="2393215457"/>
                  </a:ext>
                </a:extLst>
              </a:tr>
            </a:tbl>
          </a:graphicData>
        </a:graphic>
      </p:graphicFrame>
    </p:spTree>
    <p:extLst>
      <p:ext uri="{BB962C8B-B14F-4D97-AF65-F5344CB8AC3E}">
        <p14:creationId xmlns:p14="http://schemas.microsoft.com/office/powerpoint/2010/main" val="12672696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376622"/>
            <a:ext cx="6996600" cy="715800"/>
          </a:xfrm>
        </p:spPr>
        <p:txBody>
          <a:bodyPr/>
          <a:lstStyle/>
          <a:p>
            <a:r>
              <a:rPr lang="en-US" dirty="0" smtClean="0"/>
              <a:t>Conclusion</a:t>
            </a:r>
            <a:endParaRPr lang="en-US" dirty="0"/>
          </a:p>
        </p:txBody>
      </p:sp>
      <p:sp>
        <p:nvSpPr>
          <p:cNvPr id="3" name="Text Placeholder 2"/>
          <p:cNvSpPr>
            <a:spLocks noGrp="1"/>
          </p:cNvSpPr>
          <p:nvPr>
            <p:ph type="body" idx="1"/>
          </p:nvPr>
        </p:nvSpPr>
        <p:spPr>
          <a:xfrm>
            <a:off x="1075850" y="1161801"/>
            <a:ext cx="6996600" cy="3189482"/>
          </a:xfrm>
        </p:spPr>
        <p:txBody>
          <a:bodyPr/>
          <a:lstStyle/>
          <a:p>
            <a:pPr marL="101600" indent="0" algn="just">
              <a:buNone/>
            </a:pPr>
            <a:r>
              <a:rPr lang="en-US" sz="1100" dirty="0"/>
              <a:t>As the unprecedented growth of globalization continues to spread out its golden light through technology and powerful systems merging billions of users within a common net, it lays bare to many unexplored, untapped areas of attention - many which surpass from being a want, and pose to be a need </a:t>
            </a:r>
            <a:r>
              <a:rPr lang="en-US" sz="1100" dirty="0" smtClean="0"/>
              <a:t>instead.</a:t>
            </a:r>
          </a:p>
          <a:p>
            <a:pPr marL="101600" indent="0" algn="just">
              <a:buNone/>
            </a:pPr>
            <a:r>
              <a:rPr lang="en-US" sz="1100" dirty="0"/>
              <a:t>One of many such areas of potential remains to be the security and niche-specific security and communication</a:t>
            </a:r>
            <a:r>
              <a:rPr lang="en-US" sz="1100" dirty="0" smtClean="0"/>
              <a:t>.</a:t>
            </a:r>
          </a:p>
          <a:p>
            <a:pPr marL="101600" indent="0" algn="just">
              <a:buNone/>
            </a:pPr>
            <a:r>
              <a:rPr lang="en-US" sz="1100" dirty="0"/>
              <a:t>Existing mainstream social platforms are still not offering the intuitive environment that a household needs for their daily, task-filled family routines. The waters are still not accommodating enough for the children because of the non-existing safety net in these platforms. Such a similar sentiment can be true for those parents who are using their smartphones for the very first time - or are less-versed in the knowledge of the graces of technology. Finding the right options in the right time to use the right features can feel like a breeze - which unfortunately the said platforms fail to yet deliver</a:t>
            </a:r>
            <a:r>
              <a:rPr lang="en-US" sz="1100" dirty="0" smtClean="0"/>
              <a:t>.</a:t>
            </a:r>
          </a:p>
          <a:p>
            <a:pPr marL="101600" indent="0" algn="just">
              <a:buNone/>
            </a:pPr>
            <a:r>
              <a:rPr lang="en-US" sz="1100" dirty="0"/>
              <a:t>We hope </a:t>
            </a:r>
            <a:r>
              <a:rPr lang="en-US" sz="1100" dirty="0" err="1"/>
              <a:t>FamilyApp</a:t>
            </a:r>
            <a:r>
              <a:rPr lang="en-US" sz="1100" dirty="0"/>
              <a:t> delivers what it promises to families - an application posing as a simple, intuitive, user-friendly, safe-for-all platform, whilst behind the curtains, working with industry-standard frameworks, and effective, strong use of technology.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647776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HELLO!</a:t>
            </a:r>
            <a:endParaRPr sz="10000"/>
          </a:p>
        </p:txBody>
      </p:sp>
      <p:sp>
        <p:nvSpPr>
          <p:cNvPr id="479" name="Google Shape;479;p15"/>
          <p:cNvSpPr txBox="1">
            <a:spLocks noGrp="1"/>
          </p:cNvSpPr>
          <p:nvPr>
            <p:ph type="subTitle" idx="4294967295"/>
          </p:nvPr>
        </p:nvSpPr>
        <p:spPr>
          <a:xfrm>
            <a:off x="1208690" y="2325749"/>
            <a:ext cx="6660160" cy="204655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smtClean="0"/>
              <a:t>We are</a:t>
            </a:r>
            <a:endParaRPr sz="3600" b="1" dirty="0"/>
          </a:p>
          <a:p>
            <a:pPr marL="0" lvl="0" indent="0" algn="ctr" rtl="0">
              <a:spcBef>
                <a:spcPts val="600"/>
              </a:spcBef>
              <a:spcAft>
                <a:spcPts val="0"/>
              </a:spcAft>
              <a:buClr>
                <a:schemeClr val="dk1"/>
              </a:buClr>
              <a:buSzPts val="1100"/>
              <a:buFont typeface="Arial"/>
              <a:buNone/>
            </a:pPr>
            <a:r>
              <a:rPr lang="en-US" dirty="0" smtClean="0"/>
              <a:t>Md. Hasibur Rahman 1922040042</a:t>
            </a:r>
          </a:p>
          <a:p>
            <a:pPr marL="0" lvl="0" indent="0" algn="ctr" rtl="0">
              <a:spcBef>
                <a:spcPts val="600"/>
              </a:spcBef>
              <a:spcAft>
                <a:spcPts val="0"/>
              </a:spcAft>
              <a:buClr>
                <a:schemeClr val="dk1"/>
              </a:buClr>
              <a:buSzPts val="1100"/>
              <a:buFont typeface="Arial"/>
              <a:buNone/>
            </a:pPr>
            <a:r>
              <a:rPr lang="en-US" dirty="0" smtClean="0"/>
              <a:t>Kamran Ahmed 1921357042</a:t>
            </a:r>
          </a:p>
          <a:p>
            <a:pPr marL="0" lvl="0" indent="0" algn="ctr" rtl="0">
              <a:spcBef>
                <a:spcPts val="600"/>
              </a:spcBef>
              <a:spcAft>
                <a:spcPts val="0"/>
              </a:spcAft>
              <a:buClr>
                <a:schemeClr val="dk1"/>
              </a:buClr>
              <a:buSzPts val="1100"/>
              <a:buFont typeface="Arial"/>
              <a:buNone/>
            </a:pPr>
            <a:r>
              <a:rPr lang="en-US" dirty="0" err="1" smtClean="0"/>
              <a:t>Ifad</a:t>
            </a:r>
            <a:r>
              <a:rPr lang="en-US" dirty="0" smtClean="0"/>
              <a:t> </a:t>
            </a:r>
            <a:r>
              <a:rPr lang="en-US" dirty="0" err="1" smtClean="0"/>
              <a:t>Uz</a:t>
            </a:r>
            <a:r>
              <a:rPr lang="en-US" dirty="0" smtClean="0"/>
              <a:t> Zaman 1921787642</a:t>
            </a:r>
          </a:p>
          <a:p>
            <a:pPr marL="0" lvl="0" indent="0" algn="ctr" rtl="0">
              <a:spcBef>
                <a:spcPts val="600"/>
              </a:spcBef>
              <a:spcAft>
                <a:spcPts val="0"/>
              </a:spcAft>
              <a:buClr>
                <a:schemeClr val="dk1"/>
              </a:buClr>
              <a:buSzPts val="1100"/>
              <a:buFont typeface="Arial"/>
              <a:buNone/>
            </a:pP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smtClean="0">
                <a:solidFill>
                  <a:schemeClr val="accent2"/>
                </a:solidFill>
              </a:rPr>
              <a:t>Outline</a:t>
            </a:r>
            <a:endParaRPr sz="3200" dirty="0">
              <a:solidFill>
                <a:schemeClr val="accent2"/>
              </a:solidFill>
            </a:endParaRPr>
          </a:p>
        </p:txBody>
      </p:sp>
      <p:sp>
        <p:nvSpPr>
          <p:cNvPr id="500" name="Google Shape;500;p18"/>
          <p:cNvSpPr txBox="1">
            <a:spLocks noGrp="1"/>
          </p:cNvSpPr>
          <p:nvPr>
            <p:ph type="body" idx="1"/>
          </p:nvPr>
        </p:nvSpPr>
        <p:spPr>
          <a:xfrm>
            <a:off x="1075850" y="1540174"/>
            <a:ext cx="6996600" cy="286366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buFont typeface="Wingdings" panose="05000000000000000000" pitchFamily="2" charset="2"/>
              <a:buChar char="§"/>
            </a:pPr>
            <a:r>
              <a:rPr lang="en-US" dirty="0" smtClean="0"/>
              <a:t>Introduction</a:t>
            </a:r>
          </a:p>
          <a:p>
            <a:pPr lvl="0" algn="l" rtl="0">
              <a:spcBef>
                <a:spcPts val="600"/>
              </a:spcBef>
              <a:spcAft>
                <a:spcPts val="0"/>
              </a:spcAft>
              <a:buSzPts val="2000"/>
              <a:buFont typeface="Wingdings" panose="05000000000000000000" pitchFamily="2" charset="2"/>
              <a:buChar char="§"/>
            </a:pPr>
            <a:r>
              <a:rPr lang="en-US" dirty="0" smtClean="0"/>
              <a:t>Motivation and Description</a:t>
            </a:r>
          </a:p>
          <a:p>
            <a:pPr lvl="0" algn="l" rtl="0">
              <a:spcBef>
                <a:spcPts val="600"/>
              </a:spcBef>
              <a:spcAft>
                <a:spcPts val="0"/>
              </a:spcAft>
              <a:buSzPts val="2000"/>
              <a:buFont typeface="Wingdings" panose="05000000000000000000" pitchFamily="2" charset="2"/>
              <a:buChar char="§"/>
            </a:pPr>
            <a:r>
              <a:rPr lang="en-US" dirty="0" smtClean="0"/>
              <a:t>Similar solutions</a:t>
            </a:r>
          </a:p>
          <a:p>
            <a:pPr lvl="0" algn="l" rtl="0">
              <a:spcBef>
                <a:spcPts val="600"/>
              </a:spcBef>
              <a:spcAft>
                <a:spcPts val="0"/>
              </a:spcAft>
              <a:buSzPts val="2000"/>
              <a:buFont typeface="Wingdings" panose="05000000000000000000" pitchFamily="2" charset="2"/>
              <a:buChar char="§"/>
            </a:pPr>
            <a:r>
              <a:rPr lang="en-US" dirty="0" smtClean="0"/>
              <a:t>Our solution approach</a:t>
            </a:r>
          </a:p>
          <a:p>
            <a:pPr lvl="0" algn="l" rtl="0">
              <a:spcBef>
                <a:spcPts val="600"/>
              </a:spcBef>
              <a:spcAft>
                <a:spcPts val="0"/>
              </a:spcAft>
              <a:buSzPts val="2000"/>
              <a:buFont typeface="Wingdings" panose="05000000000000000000" pitchFamily="2" charset="2"/>
              <a:buChar char="§"/>
            </a:pPr>
            <a:r>
              <a:rPr lang="en-US" dirty="0" smtClean="0"/>
              <a:t>Timeline</a:t>
            </a:r>
          </a:p>
          <a:p>
            <a:pPr lvl="0" algn="l" rtl="0">
              <a:spcBef>
                <a:spcPts val="600"/>
              </a:spcBef>
              <a:spcAft>
                <a:spcPts val="0"/>
              </a:spcAft>
              <a:buSzPts val="2000"/>
              <a:buFont typeface="Wingdings" panose="05000000000000000000" pitchFamily="2" charset="2"/>
              <a:buChar char="§"/>
            </a:pPr>
            <a:r>
              <a:rPr lang="en-US" dirty="0" smtClean="0"/>
              <a:t>Roles and responsibilities</a:t>
            </a:r>
          </a:p>
          <a:p>
            <a:pPr lvl="0" algn="l" rtl="0">
              <a:spcBef>
                <a:spcPts val="600"/>
              </a:spcBef>
              <a:spcAft>
                <a:spcPts val="0"/>
              </a:spcAft>
              <a:buSzPts val="2000"/>
              <a:buFont typeface="Wingdings" panose="05000000000000000000" pitchFamily="2" charset="2"/>
              <a:buChar char="§"/>
            </a:pPr>
            <a:r>
              <a:rPr lang="en-US" dirty="0" smtClean="0"/>
              <a:t>Conclusion</a:t>
            </a:r>
          </a:p>
          <a:p>
            <a:pPr lvl="0" algn="l" rtl="0">
              <a:spcBef>
                <a:spcPts val="600"/>
              </a:spcBef>
              <a:spcAft>
                <a:spcPts val="0"/>
              </a:spcAft>
              <a:buSzPts val="2000"/>
              <a:buFont typeface="Wingdings" panose="05000000000000000000" pitchFamily="2" charset="2"/>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87435"/>
            <a:ext cx="6996600" cy="715800"/>
          </a:xfrm>
        </p:spPr>
        <p:txBody>
          <a:bodyPr/>
          <a:lstStyle/>
          <a:p>
            <a:r>
              <a:rPr lang="en-US" dirty="0" smtClean="0"/>
              <a:t>Introduction</a:t>
            </a:r>
            <a:endParaRPr lang="en-US" dirty="0"/>
          </a:p>
        </p:txBody>
      </p:sp>
      <p:sp>
        <p:nvSpPr>
          <p:cNvPr id="3" name="Text Placeholder 2"/>
          <p:cNvSpPr>
            <a:spLocks noGrp="1"/>
          </p:cNvSpPr>
          <p:nvPr>
            <p:ph type="body" idx="1"/>
          </p:nvPr>
        </p:nvSpPr>
        <p:spPr>
          <a:xfrm>
            <a:off x="1075850" y="1003738"/>
            <a:ext cx="6996600" cy="3657599"/>
          </a:xfrm>
        </p:spPr>
        <p:txBody>
          <a:bodyPr/>
          <a:lstStyle/>
          <a:p>
            <a:pPr marL="101600" indent="0" algn="just">
              <a:buNone/>
            </a:pPr>
            <a:r>
              <a:rPr lang="en-US" sz="1400" dirty="0" smtClean="0"/>
              <a:t>What: </a:t>
            </a:r>
          </a:p>
          <a:p>
            <a:pPr marL="101600" indent="0" algn="just">
              <a:buNone/>
            </a:pPr>
            <a:r>
              <a:rPr lang="en-US" sz="1000" dirty="0" smtClean="0"/>
              <a:t>Family app is an android application geared towards families who wish to keep tabs on each other through location-based connections and enhanced, intuitive modes of open communication.</a:t>
            </a:r>
          </a:p>
          <a:p>
            <a:pPr marL="101600" indent="0" algn="just">
              <a:buNone/>
            </a:pPr>
            <a:endParaRPr lang="en-US" sz="1000" dirty="0"/>
          </a:p>
          <a:p>
            <a:pPr marL="101600" indent="0" algn="just">
              <a:buNone/>
            </a:pPr>
            <a:r>
              <a:rPr lang="en-US" sz="1400" dirty="0" smtClean="0"/>
              <a:t>Why:</a:t>
            </a:r>
            <a:endParaRPr lang="en-US" sz="1000" dirty="0" smtClean="0"/>
          </a:p>
          <a:p>
            <a:pPr marL="101600" indent="0" algn="just">
              <a:buNone/>
            </a:pPr>
            <a:r>
              <a:rPr lang="en-US" sz="1000" dirty="0" smtClean="0"/>
              <a:t>Communication is key for any functioning family. In light of this, our family app wishes to bring </a:t>
            </a:r>
            <a:r>
              <a:rPr lang="en-US" sz="1000" dirty="0"/>
              <a:t>a </a:t>
            </a:r>
            <a:r>
              <a:rPr lang="en-US" sz="1000" dirty="0" smtClean="0"/>
              <a:t>revolutionized and digitalized platform that trickles down all such daily-to-daily communication within the family for a seamless and effective chain of open conversations, be it through text, voice, or interface. Moreover it will also ensure the safety of family members in case of any emergency.</a:t>
            </a:r>
            <a:endParaRPr lang="en-US" sz="1400" dirty="0" smtClean="0"/>
          </a:p>
          <a:p>
            <a:pPr marL="101600" indent="0" algn="just">
              <a:buNone/>
            </a:pPr>
            <a:endParaRPr lang="en-US" sz="1400" dirty="0"/>
          </a:p>
          <a:p>
            <a:pPr marL="101600" indent="0" algn="just">
              <a:buNone/>
            </a:pPr>
            <a:r>
              <a:rPr lang="en-US" sz="1400" dirty="0" smtClean="0"/>
              <a:t>How:</a:t>
            </a:r>
            <a:endParaRPr lang="en-US" sz="1000" dirty="0" smtClean="0"/>
          </a:p>
          <a:p>
            <a:pPr marL="101600" indent="0" algn="just">
              <a:buNone/>
            </a:pPr>
            <a:r>
              <a:rPr lang="en-US" sz="1000" dirty="0" smtClean="0"/>
              <a:t>The virtues of the said app is distributed over a wide range of domains, dispersed as cluster-free functionalities. </a:t>
            </a:r>
            <a:endParaRPr lang="en-US" sz="1000" dirty="0"/>
          </a:p>
          <a:p>
            <a:pPr marL="101600" indent="0" algn="just">
              <a:buNone/>
            </a:pPr>
            <a:r>
              <a:rPr lang="en-US" sz="1000" dirty="0" smtClean="0"/>
              <a:t>From enabling family members to track each others’ location through mutual consent, or sending tasks and chores, to perform effective, life-saving stints like immediately responding to members’ emergencies through intuitive alert-and-respond calls and much more can simply be performed.</a:t>
            </a:r>
          </a:p>
          <a:p>
            <a:pPr marL="101600" indent="0" algn="just">
              <a:buNone/>
            </a:pPr>
            <a:r>
              <a:rPr lang="en-US" sz="1000" dirty="0" smtClean="0"/>
              <a:t>Under the banner of the good graces of this application, an entire family’s communication and safety ecosystem can be devised.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734252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smtClean="0"/>
              <a:t>A man who doesn’t spend time with his family can never be a real man.</a:t>
            </a:r>
          </a:p>
          <a:p>
            <a:pPr marL="0" lvl="0" indent="0" algn="ctr" rtl="0">
              <a:spcBef>
                <a:spcPts val="600"/>
              </a:spcBef>
              <a:spcAft>
                <a:spcPts val="0"/>
              </a:spcAft>
              <a:buNone/>
            </a:pPr>
            <a:r>
              <a:rPr lang="en-US" dirty="0" smtClean="0"/>
              <a:t>-Don Vito </a:t>
            </a:r>
            <a:r>
              <a:rPr lang="en-US" dirty="0" err="1" smtClean="0"/>
              <a:t>Carleone</a:t>
            </a:r>
            <a:r>
              <a:rPr lang="en-US" dirty="0" smtClean="0"/>
              <a:t>, The Godfather</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92539"/>
            <a:ext cx="6996600" cy="715800"/>
          </a:xfrm>
        </p:spPr>
        <p:txBody>
          <a:bodyPr/>
          <a:lstStyle/>
          <a:p>
            <a:r>
              <a:rPr lang="en-US" dirty="0" smtClean="0"/>
              <a:t>Motivation and Description</a:t>
            </a:r>
            <a:endParaRPr lang="en-US" dirty="0"/>
          </a:p>
        </p:txBody>
      </p:sp>
      <p:sp>
        <p:nvSpPr>
          <p:cNvPr id="3" name="Text Placeholder 2"/>
          <p:cNvSpPr>
            <a:spLocks noGrp="1"/>
          </p:cNvSpPr>
          <p:nvPr>
            <p:ph type="body" idx="1"/>
          </p:nvPr>
        </p:nvSpPr>
        <p:spPr>
          <a:xfrm>
            <a:off x="1075850" y="1209098"/>
            <a:ext cx="6996600" cy="3368157"/>
          </a:xfrm>
        </p:spPr>
        <p:txBody>
          <a:bodyPr/>
          <a:lstStyle/>
          <a:p>
            <a:pPr marL="101600" indent="0" algn="just">
              <a:buNone/>
            </a:pPr>
            <a:r>
              <a:rPr lang="en-US" sz="1000" dirty="0"/>
              <a:t>The ability to track family members in times of need, to assign them household tasks, or to remind them of the urgent obligations and appointments - can all be a regular affair for any family, largely done through an unsystematic manner, primarily, through nuanced-filled phone calls and unreliable text messaging applications</a:t>
            </a:r>
            <a:r>
              <a:rPr lang="en-US" sz="1000" dirty="0" smtClean="0"/>
              <a:t>.</a:t>
            </a:r>
          </a:p>
          <a:p>
            <a:pPr marL="101600" indent="0" algn="just">
              <a:buNone/>
            </a:pPr>
            <a:r>
              <a:rPr lang="en-US" sz="1000" dirty="0"/>
              <a:t>With more households moving forward with having multiple working members in the family, it’s tough to relive the typical morning-family-breakfast; as each clock out and in from home at different hours of the day. Where, when, and who - all the appointments, tasks, and chores can all be challenging to keep track of - especially when all members of the family are in a race with their time-constrained routines</a:t>
            </a:r>
            <a:r>
              <a:rPr lang="en-US" sz="1000" dirty="0" smtClean="0"/>
              <a:t>.</a:t>
            </a:r>
          </a:p>
          <a:p>
            <a:pPr marL="101600" indent="0" algn="just">
              <a:buNone/>
            </a:pPr>
            <a:r>
              <a:rPr lang="en-US" sz="1000" dirty="0"/>
              <a:t>We took note of this, and consequently attempted </a:t>
            </a:r>
            <a:r>
              <a:rPr lang="en-US" sz="1000" dirty="0" smtClean="0"/>
              <a:t>to solution </a:t>
            </a:r>
            <a:r>
              <a:rPr lang="en-US" sz="1000" dirty="0"/>
              <a:t>this growingly noticeable predicament.</a:t>
            </a:r>
          </a:p>
          <a:p>
            <a:pPr marL="101600" indent="0" algn="just">
              <a:buNone/>
            </a:pPr>
            <a:r>
              <a:rPr lang="en-US" sz="1000" dirty="0" smtClean="0"/>
              <a:t>The </a:t>
            </a:r>
            <a:r>
              <a:rPr lang="en-US" sz="1000" dirty="0"/>
              <a:t>absence of a poor mutual and open communication system between all members of a family in a digital platform led us to theorize an elucidated solution through our proposed application, </a:t>
            </a:r>
            <a:r>
              <a:rPr lang="en-US" sz="1000" dirty="0" smtClean="0"/>
              <a:t>Family App.</a:t>
            </a:r>
            <a:endParaRPr lang="en-US" sz="1000" dirty="0"/>
          </a:p>
          <a:p>
            <a:pPr marL="101600" indent="0" algn="just">
              <a:buNone/>
            </a:pPr>
            <a:r>
              <a:rPr lang="en-US" sz="1000" dirty="0"/>
              <a:t>Oriented towards intuition, hassle-free quick fixes, and smart organization, the app’s main essence is to assist families to be on track and, for example, not forget their child’s next doctor’s appointment, or finding reassurance through the app - by knowing their kid doing just fine whilst coming home from class, through live location feedback</a:t>
            </a:r>
            <a:r>
              <a:rPr lang="en-US" sz="1000" dirty="0" smtClean="0"/>
              <a:t>.</a:t>
            </a:r>
          </a:p>
          <a:p>
            <a:pPr marL="101600" indent="0" algn="just">
              <a:buNone/>
            </a:pPr>
            <a:r>
              <a:rPr lang="en-US" sz="1000" dirty="0"/>
              <a:t>All in all, the application will be equipped with multiple, effective features to help us navigate and perform the highlighted activities as expressed: Tracking members through location sharing, creating and assigning tasks, text-based chatting, a One-Tap-Alert system for calls of distress, last-active statuses, publishing family notices and reminders, and many </a:t>
            </a:r>
            <a:r>
              <a:rPr lang="en-US" sz="1000" dirty="0" smtClean="0"/>
              <a:t>more.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105956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Solutions</a:t>
            </a:r>
            <a:endParaRPr lang="en-US" dirty="0"/>
          </a:p>
        </p:txBody>
      </p:sp>
      <p:sp>
        <p:nvSpPr>
          <p:cNvPr id="3" name="Text Placeholder 2"/>
          <p:cNvSpPr>
            <a:spLocks noGrp="1"/>
          </p:cNvSpPr>
          <p:nvPr>
            <p:ph type="body" idx="1"/>
          </p:nvPr>
        </p:nvSpPr>
        <p:spPr>
          <a:xfrm>
            <a:off x="1075850" y="1540174"/>
            <a:ext cx="6996600" cy="2674473"/>
          </a:xfrm>
        </p:spPr>
        <p:txBody>
          <a:bodyPr/>
          <a:lstStyle/>
          <a:p>
            <a:pPr marL="101600" indent="0" algn="just">
              <a:buNone/>
            </a:pPr>
            <a:r>
              <a:rPr lang="en-US" sz="1200" dirty="0">
                <a:solidFill>
                  <a:srgbClr val="FF0000"/>
                </a:solidFill>
              </a:rPr>
              <a:t>Although, during our course of research, we found no such application that comes with the said features in one single platform</a:t>
            </a:r>
            <a:r>
              <a:rPr lang="en-US" sz="1200" dirty="0"/>
              <a:t>, we did find some apps with </a:t>
            </a:r>
            <a:r>
              <a:rPr lang="en-US" sz="1200" dirty="0" smtClean="0"/>
              <a:t>motivations somewhat </a:t>
            </a:r>
            <a:r>
              <a:rPr lang="en-US" sz="1200" dirty="0"/>
              <a:t>similar to ours’.</a:t>
            </a:r>
          </a:p>
          <a:p>
            <a:pPr marL="101600" indent="0" algn="just">
              <a:buNone/>
            </a:pPr>
            <a:r>
              <a:rPr lang="en-US" sz="1200" dirty="0" smtClean="0"/>
              <a:t>1. </a:t>
            </a:r>
            <a:r>
              <a:rPr lang="en-US" sz="1200" dirty="0" err="1" smtClean="0"/>
              <a:t>Bachao</a:t>
            </a:r>
            <a:r>
              <a:rPr lang="en-US" sz="1200" dirty="0"/>
              <a:t>: [</a:t>
            </a:r>
            <a:r>
              <a:rPr lang="en-US" sz="1200" dirty="0">
                <a:solidFill>
                  <a:schemeClr val="accent2"/>
                </a:solidFill>
              </a:rPr>
              <a:t>https://www.bachao.com.bd/</a:t>
            </a:r>
            <a:r>
              <a:rPr lang="en-US" sz="1200" dirty="0"/>
              <a:t>] An </a:t>
            </a:r>
            <a:r>
              <a:rPr lang="en-US" sz="1200" dirty="0" smtClean="0"/>
              <a:t>app aimed to reduce rape incidents in our country by emergency response system. But our proposed system in addition to that does much more.</a:t>
            </a:r>
          </a:p>
          <a:p>
            <a:pPr marL="101600" indent="0" algn="just">
              <a:buNone/>
            </a:pPr>
            <a:r>
              <a:rPr lang="en-US" sz="1200" dirty="0" smtClean="0"/>
              <a:t>2. Microsoft </a:t>
            </a:r>
            <a:r>
              <a:rPr lang="en-US" sz="1200" dirty="0"/>
              <a:t>Family Safety: [</a:t>
            </a:r>
            <a:r>
              <a:rPr lang="en-US" sz="1200" dirty="0">
                <a:solidFill>
                  <a:schemeClr val="accent2"/>
                </a:solidFill>
              </a:rPr>
              <a:t>https://</a:t>
            </a:r>
            <a:r>
              <a:rPr lang="en-US" sz="1200" dirty="0" smtClean="0">
                <a:solidFill>
                  <a:schemeClr val="accent2"/>
                </a:solidFill>
              </a:rPr>
              <a:t>www.microsoft.com/en-us/microsoft-365/family-safety</a:t>
            </a:r>
            <a:r>
              <a:rPr lang="en-US" sz="1200" dirty="0" smtClean="0"/>
              <a:t>] This system mostly focuses on parental control rather than family communication and management. Despite it has many features similar to ours, it however doesn’t have any emergency response system and storage system.</a:t>
            </a:r>
          </a:p>
          <a:p>
            <a:pPr marL="101600" indent="0" algn="just">
              <a:buNone/>
            </a:pPr>
            <a:r>
              <a:rPr lang="en-US" sz="1200" dirty="0" smtClean="0"/>
              <a:t>3. </a:t>
            </a:r>
            <a:r>
              <a:rPr lang="en-US" sz="1200" dirty="0"/>
              <a:t>Google Family Link: [</a:t>
            </a:r>
            <a:r>
              <a:rPr lang="en-US" sz="1200" dirty="0">
                <a:solidFill>
                  <a:schemeClr val="accent2"/>
                </a:solidFill>
              </a:rPr>
              <a:t>https://families.google.com/families</a:t>
            </a:r>
            <a:r>
              <a:rPr lang="en-US" sz="1200" dirty="0" smtClean="0"/>
              <a:t>] In spite of having similar name, it actually works quite differently than our proposed system. Google family mainly integrates different google services among the family members.</a:t>
            </a:r>
          </a:p>
          <a:p>
            <a:pPr marL="101600" indent="0">
              <a:buNone/>
            </a:pPr>
            <a:endParaRPr lang="en-US" sz="12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0120278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smtClean="0"/>
              <a:t>Our Solution</a:t>
            </a:r>
            <a:endParaRPr sz="9000" dirty="0"/>
          </a:p>
        </p:txBody>
      </p:sp>
      <p:sp>
        <p:nvSpPr>
          <p:cNvPr id="507" name="Google Shape;507;p19"/>
          <p:cNvSpPr txBox="1">
            <a:spLocks noGrp="1"/>
          </p:cNvSpPr>
          <p:nvPr>
            <p:ph type="subTitle" idx="4294967295"/>
          </p:nvPr>
        </p:nvSpPr>
        <p:spPr>
          <a:xfrm>
            <a:off x="2169650" y="3182950"/>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smtClean="0">
                <a:solidFill>
                  <a:schemeClr val="accent3"/>
                </a:solidFill>
              </a:rPr>
              <a:t>Plan and approach</a:t>
            </a:r>
            <a:endParaRPr sz="1800" dirty="0">
              <a:solidFill>
                <a:schemeClr val="accent3"/>
              </a:solidFill>
            </a:endParaRPr>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71518"/>
            <a:ext cx="6996600" cy="715800"/>
          </a:xfrm>
        </p:spPr>
        <p:txBody>
          <a:bodyPr/>
          <a:lstStyle/>
          <a:p>
            <a:r>
              <a:rPr lang="en-US" dirty="0" smtClean="0"/>
              <a:t>Approach to solution</a:t>
            </a:r>
            <a:endParaRPr lang="en-US" dirty="0"/>
          </a:p>
        </p:txBody>
      </p:sp>
      <p:sp>
        <p:nvSpPr>
          <p:cNvPr id="3" name="Text Placeholder 2"/>
          <p:cNvSpPr>
            <a:spLocks noGrp="1"/>
          </p:cNvSpPr>
          <p:nvPr>
            <p:ph type="body" idx="1"/>
          </p:nvPr>
        </p:nvSpPr>
        <p:spPr>
          <a:xfrm>
            <a:off x="1075850" y="1051034"/>
            <a:ext cx="6996600" cy="3775166"/>
          </a:xfrm>
        </p:spPr>
        <p:txBody>
          <a:bodyPr/>
          <a:lstStyle/>
          <a:p>
            <a:pPr marL="101600" indent="0" algn="just">
              <a:buNone/>
            </a:pPr>
            <a:r>
              <a:rPr lang="en-US" sz="1400" dirty="0" smtClean="0"/>
              <a:t>The scenario we already talked about we would like to address it by implementing,</a:t>
            </a:r>
          </a:p>
          <a:p>
            <a:pPr marL="101600" indent="0" algn="just">
              <a:buNone/>
            </a:pPr>
            <a:r>
              <a:rPr lang="en-US" sz="1400" dirty="0" smtClean="0"/>
              <a:t>Features:</a:t>
            </a:r>
          </a:p>
          <a:p>
            <a:pPr algn="just">
              <a:buFont typeface="Arial" panose="020B0604020202020204" pitchFamily="34" charset="0"/>
              <a:buChar char="•"/>
            </a:pPr>
            <a:r>
              <a:rPr lang="en-US" sz="1000" dirty="0" smtClean="0"/>
              <a:t>Chat</a:t>
            </a:r>
          </a:p>
          <a:p>
            <a:pPr algn="just">
              <a:buFont typeface="Arial" panose="020B0604020202020204" pitchFamily="34" charset="0"/>
              <a:buChar char="•"/>
            </a:pPr>
            <a:r>
              <a:rPr lang="en-US" sz="1000" dirty="0" smtClean="0"/>
              <a:t>To-Do tasks</a:t>
            </a:r>
          </a:p>
          <a:p>
            <a:pPr algn="just">
              <a:buFont typeface="Arial" panose="020B0604020202020204" pitchFamily="34" charset="0"/>
              <a:buChar char="•"/>
            </a:pPr>
            <a:r>
              <a:rPr lang="en-US" sz="1000" dirty="0" smtClean="0"/>
              <a:t>Live location sharing</a:t>
            </a:r>
          </a:p>
          <a:p>
            <a:pPr algn="just">
              <a:buFont typeface="Arial" panose="020B0604020202020204" pitchFamily="34" charset="0"/>
              <a:buChar char="•"/>
            </a:pPr>
            <a:r>
              <a:rPr lang="en-US" sz="1000" dirty="0" smtClean="0"/>
              <a:t>Last active status with location and timestamp</a:t>
            </a:r>
          </a:p>
          <a:p>
            <a:pPr algn="just">
              <a:buFont typeface="Arial" panose="020B0604020202020204" pitchFamily="34" charset="0"/>
              <a:buChar char="•"/>
            </a:pPr>
            <a:r>
              <a:rPr lang="en-US" sz="1000" dirty="0" smtClean="0"/>
              <a:t>Storage facility for prominent family docs</a:t>
            </a:r>
          </a:p>
          <a:p>
            <a:pPr algn="just">
              <a:buFont typeface="Arial" panose="020B0604020202020204" pitchFamily="34" charset="0"/>
              <a:buChar char="•"/>
            </a:pPr>
            <a:r>
              <a:rPr lang="en-US" sz="1000" dirty="0" smtClean="0"/>
              <a:t>One-Tap-Alert system to notify all members during the wake of an emergency</a:t>
            </a:r>
          </a:p>
          <a:p>
            <a:pPr algn="just">
              <a:buFont typeface="Arial" panose="020B0604020202020204" pitchFamily="34" charset="0"/>
              <a:buChar char="•"/>
            </a:pPr>
            <a:r>
              <a:rPr lang="en-US" sz="1000" dirty="0" smtClean="0"/>
              <a:t>One-Tap-Call to emergency services i.e. ambulance, police</a:t>
            </a:r>
          </a:p>
          <a:p>
            <a:pPr marL="101600" indent="0" algn="just">
              <a:buNone/>
            </a:pPr>
            <a:r>
              <a:rPr lang="en-US" sz="1000" dirty="0" smtClean="0">
                <a:solidFill>
                  <a:srgbClr val="FF0000"/>
                </a:solidFill>
              </a:rPr>
              <a:t>The features mentioned here are the primary ones and will not be limited to these. As we go ahead with the project we will continue to look for more features to add!</a:t>
            </a:r>
          </a:p>
          <a:p>
            <a:pPr marL="101600" indent="0" algn="just">
              <a:buNone/>
            </a:pPr>
            <a:r>
              <a:rPr lang="en-US" sz="1100" dirty="0" smtClean="0">
                <a:solidFill>
                  <a:schemeClr val="tx1"/>
                </a:solidFill>
              </a:rPr>
              <a:t>Project Environment: Android</a:t>
            </a:r>
          </a:p>
          <a:p>
            <a:pPr marL="101600" indent="0" algn="just">
              <a:buNone/>
            </a:pPr>
            <a:r>
              <a:rPr lang="en-US" sz="1100" dirty="0" smtClean="0">
                <a:solidFill>
                  <a:schemeClr val="tx1"/>
                </a:solidFill>
              </a:rPr>
              <a:t>Software Techs and development platforms: Flutter, Firebase, Slack, Android Studio, Visual Studio, GitHub etc.</a:t>
            </a:r>
          </a:p>
          <a:p>
            <a:pPr marL="101600" indent="0" algn="just">
              <a:buNone/>
            </a:pPr>
            <a:r>
              <a:rPr lang="en-US" sz="1100" dirty="0" smtClean="0">
                <a:solidFill>
                  <a:schemeClr val="tx1"/>
                </a:solidFill>
              </a:rPr>
              <a:t>Languages: Dart, Java, Java Script etc</a:t>
            </a:r>
            <a:r>
              <a:rPr lang="en-US" sz="1200" dirty="0" smtClean="0">
                <a:solidFill>
                  <a:schemeClr val="tx1"/>
                </a:solidFill>
              </a:rPr>
              <a:t>.</a:t>
            </a:r>
          </a:p>
          <a:p>
            <a:pPr>
              <a:buFont typeface="Arial" panose="020B0604020202020204" pitchFamily="34" charset="0"/>
              <a:buChar char="•"/>
            </a:pPr>
            <a:endParaRPr lang="en-US" sz="1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951093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1143</Words>
  <Application>Microsoft Office PowerPoint</Application>
  <PresentationFormat>On-screen Show (16:9)</PresentationFormat>
  <Paragraphs>101</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vt:lpstr>
      <vt:lpstr>Source Sans Pro</vt:lpstr>
      <vt:lpstr>Oswald</vt:lpstr>
      <vt:lpstr>Arial</vt:lpstr>
      <vt:lpstr>Quince template</vt:lpstr>
      <vt:lpstr>Family App</vt:lpstr>
      <vt:lpstr>HELLO!</vt:lpstr>
      <vt:lpstr>Outline</vt:lpstr>
      <vt:lpstr>Introduction</vt:lpstr>
      <vt:lpstr>PowerPoint Presentation</vt:lpstr>
      <vt:lpstr>Motivation and Description</vt:lpstr>
      <vt:lpstr>Similar Solutions</vt:lpstr>
      <vt:lpstr>Our Solution</vt:lpstr>
      <vt:lpstr>Approach to solution</vt:lpstr>
      <vt:lpstr>Tentative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App</dc:title>
  <cp:lastModifiedBy>user</cp:lastModifiedBy>
  <cp:revision>29</cp:revision>
  <dcterms:modified xsi:type="dcterms:W3CDTF">2021-11-10T05:51:46Z</dcterms:modified>
</cp:coreProperties>
</file>