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59" r:id="rId6"/>
    <p:sldId id="260" r:id="rId7"/>
    <p:sldId id="261" r:id="rId8"/>
    <p:sldId id="258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81569" autoAdjust="0"/>
  </p:normalViewPr>
  <p:slideViewPr>
    <p:cSldViewPr snapToGrid="0" snapToObjects="1">
      <p:cViewPr>
        <p:scale>
          <a:sx n="100" d="100"/>
          <a:sy n="100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انگار </a:t>
            </a:r>
            <a:r>
              <a:rPr lang="fa-IR" dirty="0" err="1"/>
              <a:t>فوکوس</a:t>
            </a:r>
            <a:r>
              <a:rPr lang="fa-IR" dirty="0"/>
              <a:t> مدل روی </a:t>
            </a:r>
            <a:r>
              <a:rPr lang="fa-IR" dirty="0" err="1"/>
              <a:t>کانتنت</a:t>
            </a:r>
            <a:r>
              <a:rPr lang="fa-IR" dirty="0"/>
              <a:t> هست تا </a:t>
            </a:r>
            <a:r>
              <a:rPr lang="fa-IR" dirty="0" err="1"/>
              <a:t>تراکنش</a:t>
            </a:r>
            <a:r>
              <a:rPr lang="fa-IR" dirty="0"/>
              <a:t> ها در واقع مدل فقط </a:t>
            </a:r>
            <a:r>
              <a:rPr lang="fa-IR" dirty="0" err="1"/>
              <a:t>سیملیاریتی</a:t>
            </a:r>
            <a:r>
              <a:rPr lang="fa-IR" dirty="0"/>
              <a:t> </a:t>
            </a:r>
            <a:r>
              <a:rPr lang="fa-IR" dirty="0" err="1"/>
              <a:t>میسنجه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Macro-Enabled_Worksheet.xlsm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package" Target="../embeddings/Microsoft_Excel_Macro-Enabled_Worksheet2.xlsm"/><Relationship Id="rId5" Type="http://schemas.openxmlformats.org/officeDocument/2006/relationships/image" Target="../media/image11.png"/><Relationship Id="rId10" Type="http://schemas.openxmlformats.org/officeDocument/2006/relationships/image" Target="../media/image22.emf"/><Relationship Id="rId4" Type="http://schemas.openxmlformats.org/officeDocument/2006/relationships/image" Target="../media/image8.svg"/><Relationship Id="rId9" Type="http://schemas.openxmlformats.org/officeDocument/2006/relationships/package" Target="../embeddings/Microsoft_Excel_Macro-Enabled_Worksheet1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d19ecd0-16c4-4fe2-aac3-1b37cb0e2dd6?pitch-bytes=99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801987" y="3683685"/>
            <a:ext cx="2619375" cy="2619375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d5180a3-2e23-48ea-aede-f332d2df89c5?pitch-bytes=7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801987" y="-1732058"/>
            <a:ext cx="3128033" cy="312803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7199" y="1516193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Exploring ChatGPT as a Recommender System</a:t>
            </a:r>
            <a:endParaRPr lang="en-US" sz="4500" dirty="0"/>
          </a:p>
        </p:txBody>
      </p:sp>
      <p:pic>
        <p:nvPicPr>
          <p:cNvPr id="8" name="Image 2" descr="https://pitch-assets-ccb95893-de3f-4266-973c-20049231b248.s3.eu-west-1.amazonaws.com/2bf49865-d353-47d3-9e24-ce192e62465a?pitch-bytes=432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170" t="17090" r="3126" b="16048"/>
          <a:stretch/>
        </p:blipFill>
        <p:spPr>
          <a:xfrm rot="20700000">
            <a:off x="6575640" y="3733349"/>
            <a:ext cx="3445080" cy="2626390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346" t="10346" r="11938" b="23080"/>
          <a:stretch/>
        </p:blipFill>
        <p:spPr>
          <a:xfrm>
            <a:off x="6990474" y="-910022"/>
            <a:ext cx="2976151" cy="2549471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300097" y="3099358"/>
            <a:ext cx="2051897" cy="10697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Peyman Naseri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NLP project 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Fall 02-03</a:t>
            </a:r>
            <a:endParaRPr lang="en-US" sz="1200" dirty="0"/>
          </a:p>
        </p:txBody>
      </p:sp>
      <p:pic>
        <p:nvPicPr>
          <p:cNvPr id="7170" name="Picture 2" descr="TEIAS | Tehran Institute for Advanced Studies - TEIAS / Tehran Institute  for Advanced Studies is a research-centered educational institute that is  established to advance the quality and the culture of research">
            <a:extLst>
              <a:ext uri="{FF2B5EF4-FFF2-40B4-BE49-F238E27FC236}">
                <a16:creationId xmlns:a16="http://schemas.microsoft.com/office/drawing/2014/main" id="{9F3B8480-1617-C273-AAB3-FA2259D6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47" y="3268488"/>
            <a:ext cx="147565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C66F3-26FE-8C00-C447-3E8400904772}"/>
              </a:ext>
            </a:extLst>
          </p:cNvPr>
          <p:cNvCxnSpPr>
            <a:cxnSpLocks/>
          </p:cNvCxnSpPr>
          <p:nvPr/>
        </p:nvCxnSpPr>
        <p:spPr>
          <a:xfrm>
            <a:off x="1300097" y="3020990"/>
            <a:ext cx="6463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ed Sciences | Free Full-Text | Recommendation System Using Autoencoders">
            <a:extLst>
              <a:ext uri="{FF2B5EF4-FFF2-40B4-BE49-F238E27FC236}">
                <a16:creationId xmlns:a16="http://schemas.microsoft.com/office/drawing/2014/main" id="{18E8545D-E322-4F89-0EAE-B4DD1E3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3" y="863600"/>
            <a:ext cx="7155574" cy="4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511650" y="-1447627"/>
            <a:ext cx="2619375" cy="2619375"/>
          </a:xfrm>
          <a:prstGeom prst="rect">
            <a:avLst/>
          </a:prstGeom>
        </p:spPr>
      </p:pic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30652" y="3671145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479910" y="210315"/>
            <a:ext cx="2379819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Recommender system ?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06650" y="3643312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787793" y="184993"/>
            <a:ext cx="3568413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Type of recommender system</a:t>
            </a:r>
            <a:endParaRPr lang="en-US" sz="2250" dirty="0"/>
          </a:p>
        </p:txBody>
      </p:sp>
      <p:pic>
        <p:nvPicPr>
          <p:cNvPr id="2050" name="Picture 2" descr="TYPES OF RECOMMENDER SYSTEMS - PYTHONIKETAN">
            <a:extLst>
              <a:ext uri="{FF2B5EF4-FFF2-40B4-BE49-F238E27FC236}">
                <a16:creationId xmlns:a16="http://schemas.microsoft.com/office/drawing/2014/main" id="{8461DC09-1F86-5A44-BC6B-25E01370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4620"/>
            <a:ext cx="6971721" cy="36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78B038-50DA-AFFC-A03E-156CB0DA3E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3" t="4119" r="25659"/>
          <a:stretch/>
        </p:blipFill>
        <p:spPr>
          <a:xfrm>
            <a:off x="6971721" y="1333528"/>
            <a:ext cx="1797927" cy="200019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518876" y="-148475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2416711" y="115857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</a:rPr>
              <a:t>Knowledge based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22B47-0FBA-99F4-76A8-369B634D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7" y="807572"/>
            <a:ext cx="7789482" cy="38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21316079" flipH="1">
            <a:off x="-1288097" y="3414055"/>
            <a:ext cx="2976151" cy="25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https://pitch-assets-ccb95893-de3f-4266-973c-20049231b248.s3.eu-west-1.amazonaws.com/277b9336-0086-45ee-ba0d-313152dc1644?pitch-bytes=1096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 flipV="1">
            <a:off x="-1252902" y="3237771"/>
            <a:ext cx="2990933" cy="299093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680559" y="65634"/>
            <a:ext cx="378288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Recommendation</a:t>
            </a: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 </a:t>
            </a: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Tasks</a:t>
            </a:r>
            <a:endParaRPr lang="en-US" sz="2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CF3C5-9EED-8A4F-2A78-589BFEF4F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548" y="542270"/>
            <a:ext cx="4632047" cy="43479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2D94C1-58A7-1303-DDD2-04695BECBDA2}"/>
              </a:ext>
            </a:extLst>
          </p:cNvPr>
          <p:cNvSpPr txBox="1"/>
          <p:nvPr/>
        </p:nvSpPr>
        <p:spPr>
          <a:xfrm>
            <a:off x="108424" y="546944"/>
            <a:ext cx="276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• Total Prompts Created: </a:t>
            </a:r>
            <a:r>
              <a:rPr lang="en-US" sz="1200" dirty="0"/>
              <a:t>Approximately 700,000</a:t>
            </a:r>
          </a:p>
          <a:p>
            <a:endParaRPr lang="en-US" sz="1200" dirty="0"/>
          </a:p>
          <a:p>
            <a:r>
              <a:rPr lang="en-US" sz="1200" b="1" dirty="0"/>
              <a:t> • Prompts Used for Evaluation: </a:t>
            </a:r>
          </a:p>
          <a:p>
            <a:r>
              <a:rPr lang="en-US" sz="1200" b="1" dirty="0"/>
              <a:t>ChatGPT</a:t>
            </a:r>
            <a:r>
              <a:rPr lang="en-US" sz="1200" dirty="0"/>
              <a:t>: 3,000 (500 per task for both zero-shot and few-shot modes) </a:t>
            </a:r>
          </a:p>
          <a:p>
            <a:r>
              <a:rPr lang="en-US" sz="1200" b="1" dirty="0"/>
              <a:t>LLAMA</a:t>
            </a:r>
            <a:r>
              <a:rPr lang="en-US" sz="1200" dirty="0"/>
              <a:t>: 60 (due to lower performance, indicating less utility in further evaluations) </a:t>
            </a:r>
          </a:p>
        </p:txBody>
      </p:sp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346" t="10346" r="11938" b="23080"/>
          <a:stretch/>
        </p:blipFill>
        <p:spPr>
          <a:xfrm rot="9900000" flipH="1">
            <a:off x="7357320" y="-563915"/>
            <a:ext cx="2412721" cy="20668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19910" flipH="1">
            <a:off x="-1167476" y="3515026"/>
            <a:ext cx="2976151" cy="254947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72878" y="-1121494"/>
            <a:ext cx="2619375" cy="26193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5035" y="134841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Evaluation </a:t>
            </a:r>
            <a:endParaRPr lang="en-US" sz="225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1669E0B-719B-50AC-02A1-2B63A78B6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76403"/>
              </p:ext>
            </p:extLst>
          </p:nvPr>
        </p:nvGraphicFramePr>
        <p:xfrm>
          <a:off x="344782" y="1988053"/>
          <a:ext cx="183673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1836455" imgH="1287890" progId="Excel.SheetMacroEnabled.12">
                  <p:embed/>
                </p:oleObj>
              </mc:Choice>
              <mc:Fallback>
                <p:oleObj name="Macro-Enabled Worksheet" r:id="rId7" imgW="1836455" imgH="12878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782" y="1988053"/>
                        <a:ext cx="1836738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7615110-B0E8-3D4D-3302-8B1F51952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34013"/>
              </p:ext>
            </p:extLst>
          </p:nvPr>
        </p:nvGraphicFramePr>
        <p:xfrm>
          <a:off x="5881426" y="1980746"/>
          <a:ext cx="30559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3055797" imgH="1653556" progId="Excel.SheetMacroEnabled.12">
                  <p:embed/>
                </p:oleObj>
              </mc:Choice>
              <mc:Fallback>
                <p:oleObj name="Macro-Enabled Worksheet" r:id="rId9" imgW="3055797" imgH="165355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1426" y="1980746"/>
                        <a:ext cx="3055938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0F3D76-DF6E-BC99-C914-73246C2C6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9266"/>
              </p:ext>
            </p:extLst>
          </p:nvPr>
        </p:nvGraphicFramePr>
        <p:xfrm>
          <a:off x="2479675" y="1987550"/>
          <a:ext cx="30559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3055797" imgH="2384887" progId="Excel.SheetMacroEnabled.12">
                  <p:embed/>
                </p:oleObj>
              </mc:Choice>
              <mc:Fallback>
                <p:oleObj name="Macro-Enabled Worksheet" r:id="rId11" imgW="3055797" imgH="238488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9675" y="1987550"/>
                        <a:ext cx="3055938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13723F2-D3C1-DCFF-EB60-EC0C7ECC7837}"/>
              </a:ext>
            </a:extLst>
          </p:cNvPr>
          <p:cNvSpPr txBox="1"/>
          <p:nvPr/>
        </p:nvSpPr>
        <p:spPr>
          <a:xfrm>
            <a:off x="391642" y="518996"/>
            <a:ext cx="287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g Shoulders Display"/>
              </a:rPr>
              <a:t>Input 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g Shoulders Display"/>
              </a:rPr>
              <a:t>Similarity</a:t>
            </a:r>
            <a:r>
              <a:rPr lang="fa-IR" dirty="0">
                <a:latin typeface="Big Shoulders Display"/>
              </a:rPr>
              <a:t> </a:t>
            </a:r>
            <a:r>
              <a:rPr lang="en-US" dirty="0">
                <a:latin typeface="Big Shoulders Display"/>
              </a:rPr>
              <a:t>vs transaction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0A1F20-3DCC-AB83-2227-91C416595147}"/>
              </a:ext>
            </a:extLst>
          </p:cNvPr>
          <p:cNvSpPr txBox="1"/>
          <p:nvPr/>
        </p:nvSpPr>
        <p:spPr>
          <a:xfrm>
            <a:off x="320600" y="1578947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Rating prediction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10153-31AE-01B5-D4E9-331D4C2C1BA5}"/>
              </a:ext>
            </a:extLst>
          </p:cNvPr>
          <p:cNvSpPr txBox="1"/>
          <p:nvPr/>
        </p:nvSpPr>
        <p:spPr>
          <a:xfrm flipH="1">
            <a:off x="2564045" y="1578289"/>
            <a:ext cx="287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Sequential recommendation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EAC2-4D79-03E5-912F-FBB9AF7EA666}"/>
              </a:ext>
            </a:extLst>
          </p:cNvPr>
          <p:cNvSpPr txBox="1"/>
          <p:nvPr/>
        </p:nvSpPr>
        <p:spPr>
          <a:xfrm flipH="1">
            <a:off x="6099708" y="1578289"/>
            <a:ext cx="26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 recommendation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91046" flipH="1">
            <a:off x="-1182692" y="3369327"/>
            <a:ext cx="2976151" cy="2549471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ffac8913-32dc-4f3b-bae9-f11f80297841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3845" y="-885826"/>
            <a:ext cx="2619375" cy="2619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05385" y="252412"/>
            <a:ext cx="1241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</a:rPr>
              <a:t>LLAMA</a:t>
            </a:r>
            <a:endParaRPr lang="en-US" sz="2250" dirty="0"/>
          </a:p>
        </p:txBody>
      </p:sp>
      <p:pic>
        <p:nvPicPr>
          <p:cNvPr id="6146" name="Picture 2" descr="Why Llama 2 Is Better Than ChatGPT (Mostly...) - YouTube">
            <a:extLst>
              <a:ext uri="{FF2B5EF4-FFF2-40B4-BE49-F238E27FC236}">
                <a16:creationId xmlns:a16="http://schemas.microsoft.com/office/drawing/2014/main" id="{42DD24AA-4123-C332-7CA4-C31ED09C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45" y="1757703"/>
            <a:ext cx="5641065" cy="31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D5153-EEEC-1BC4-6A33-AFA1DC378702}"/>
              </a:ext>
            </a:extLst>
          </p:cNvPr>
          <p:cNvSpPr txBox="1"/>
          <p:nvPr/>
        </p:nvSpPr>
        <p:spPr>
          <a:xfrm>
            <a:off x="450165" y="778835"/>
            <a:ext cx="367870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Pre-train</a:t>
            </a:r>
          </a:p>
          <a:p>
            <a:pPr marL="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Ineffectual answers </a:t>
            </a:r>
          </a:p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Fine-tune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Hardware Limitations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Computational Costs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E16531-9EA5-7E30-9E9F-85C2E39B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115528"/>
            <a:ext cx="8611742" cy="29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344758" y="190500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Conclusion</a:t>
            </a:r>
            <a:r>
              <a:rPr lang="en-US" dirty="0"/>
              <a:t> </a:t>
            </a:r>
          </a:p>
        </p:txBody>
      </p:sp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19096349" flipH="1">
            <a:off x="-909626" y="4084321"/>
            <a:ext cx="2976151" cy="2549471"/>
          </a:xfrm>
          <a:prstGeom prst="rect">
            <a:avLst/>
          </a:prstGeom>
        </p:spPr>
      </p:pic>
      <p:pic>
        <p:nvPicPr>
          <p:cNvPr id="3" name="Image 1" descr="https://pitch-assets-ccb95893-de3f-4266-973c-20049231b248.s3.eu-west-1.amazonaws.com/277b9336-0086-45ee-ba0d-313152dc1644?pitch-bytes=1096&amp;pitch-content-type=image%2Fsvg%2Bxml">
            <a:extLst>
              <a:ext uri="{FF2B5EF4-FFF2-40B4-BE49-F238E27FC236}">
                <a16:creationId xmlns:a16="http://schemas.microsoft.com/office/drawing/2014/main" id="{D86AEC1F-D949-D3AE-45C4-4760A6EDD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445195" flipH="1" flipV="1">
            <a:off x="7458605" y="-1081829"/>
            <a:ext cx="2990933" cy="29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114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Big Shoulders Display</vt:lpstr>
      <vt:lpstr>Inter</vt:lpstr>
      <vt:lpstr>ABeeZee</vt:lpstr>
      <vt:lpstr>Office Theme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Exploring ChatGPT as a Recommender System</dc:title>
  <dc:subject>PptxGenJS Presentation</dc:subject>
  <dc:creator>Pitch Software GmbH</dc:creator>
  <cp:lastModifiedBy>Peyman Naseri</cp:lastModifiedBy>
  <cp:revision>2</cp:revision>
  <dcterms:created xsi:type="dcterms:W3CDTF">2024-02-02T13:12:54Z</dcterms:created>
  <dcterms:modified xsi:type="dcterms:W3CDTF">2024-02-03T00:48:54Z</dcterms:modified>
</cp:coreProperties>
</file>