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7" r:id="rId4"/>
    <p:sldId id="269" r:id="rId5"/>
    <p:sldId id="259" r:id="rId6"/>
    <p:sldId id="260" r:id="rId7"/>
    <p:sldId id="261" r:id="rId8"/>
    <p:sldId id="258" r:id="rId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569" autoAdjust="0"/>
  </p:normalViewPr>
  <p:slideViewPr>
    <p:cSldViewPr snapToGrid="0" snapToObjects="1">
      <p:cViewPr varScale="1">
        <p:scale>
          <a:sx n="89" d="100"/>
          <a:sy n="89" d="100"/>
        </p:scale>
        <p:origin x="12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59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29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03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انگار </a:t>
            </a:r>
            <a:r>
              <a:rPr lang="fa-IR" dirty="0" err="1"/>
              <a:t>فوکوس</a:t>
            </a:r>
            <a:r>
              <a:rPr lang="fa-IR" dirty="0"/>
              <a:t> مدل روی </a:t>
            </a:r>
            <a:r>
              <a:rPr lang="fa-IR" dirty="0" err="1"/>
              <a:t>کانتنت</a:t>
            </a:r>
            <a:r>
              <a:rPr lang="fa-IR" dirty="0"/>
              <a:t> هست تا </a:t>
            </a:r>
            <a:r>
              <a:rPr lang="fa-IR" dirty="0" err="1"/>
              <a:t>تراکنش</a:t>
            </a:r>
            <a:r>
              <a:rPr lang="fa-IR" dirty="0"/>
              <a:t> ها در واقع مدل فقط </a:t>
            </a:r>
            <a:r>
              <a:rPr lang="fa-IR" dirty="0" err="1"/>
              <a:t>سیملیاریتی</a:t>
            </a:r>
            <a:r>
              <a:rPr lang="fa-IR" dirty="0"/>
              <a:t> </a:t>
            </a:r>
            <a:r>
              <a:rPr lang="fa-IR" dirty="0" err="1"/>
              <a:t>میسنجه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96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wipe/>
  </p:transition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7.png"/><Relationship Id="rId7" Type="http://schemas.openxmlformats.org/officeDocument/2006/relationships/package" Target="../embeddings/Microsoft_Excel_Macro-Enabled_Worksheet.xlsm"/><Relationship Id="rId12" Type="http://schemas.openxmlformats.org/officeDocument/2006/relationships/image" Target="../media/image2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11" Type="http://schemas.openxmlformats.org/officeDocument/2006/relationships/package" Target="../embeddings/Microsoft_Excel_Macro-Enabled_Worksheet2.xlsm"/><Relationship Id="rId5" Type="http://schemas.openxmlformats.org/officeDocument/2006/relationships/image" Target="../media/image11.png"/><Relationship Id="rId10" Type="http://schemas.openxmlformats.org/officeDocument/2006/relationships/image" Target="../media/image22.emf"/><Relationship Id="rId4" Type="http://schemas.openxmlformats.org/officeDocument/2006/relationships/image" Target="../media/image8.svg"/><Relationship Id="rId9" Type="http://schemas.openxmlformats.org/officeDocument/2006/relationships/package" Target="../embeddings/Microsoft_Excel_Macro-Enabled_Worksheet1.xlsm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bd19ecd0-16c4-4fe2-aac3-1b37cb0e2dd6?pitch-bytes=998&amp;pitch-content-type=image%2Fsvg%2Bxm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-801987" y="3683685"/>
            <a:ext cx="2619375" cy="2619375"/>
          </a:xfrm>
          <a:prstGeom prst="rect">
            <a:avLst/>
          </a:prstGeom>
        </p:spPr>
      </p:pic>
      <p:pic>
        <p:nvPicPr>
          <p:cNvPr id="4" name="Image 1" descr="https://pitch-assets-ccb95893-de3f-4266-973c-20049231b248.s3.eu-west-1.amazonaws.com/2d5180a3-2e23-48ea-aede-f332d2df89c5?pitch-bytes=795&amp;pitch-content-type=image%2Fsvg%2Bxm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-801987" y="-1732058"/>
            <a:ext cx="3128033" cy="3128033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457199" y="1516193"/>
            <a:ext cx="8229600" cy="12573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4950"/>
              </a:lnSpc>
            </a:pPr>
            <a:r>
              <a:rPr lang="en-US" sz="4500" b="1" kern="0" spc="-24" dirty="0">
                <a:solidFill>
                  <a:srgbClr val="161616"/>
                </a:solidFill>
                <a:latin typeface="Big Shoulders Display" pitchFamily="34" charset="0"/>
                <a:ea typeface="Big Shoulders Display" pitchFamily="34" charset="-122"/>
                <a:cs typeface="Big Shoulders Display" pitchFamily="34" charset="-120"/>
              </a:rPr>
              <a:t>Exploring ChatGPT as a Recommender System</a:t>
            </a:r>
            <a:endParaRPr lang="en-US" sz="4500" dirty="0"/>
          </a:p>
        </p:txBody>
      </p:sp>
      <p:pic>
        <p:nvPicPr>
          <p:cNvPr id="8" name="Image 2" descr="https://pitch-assets-ccb95893-de3f-4266-973c-20049231b248.s3.eu-west-1.amazonaws.com/2bf49865-d353-47d3-9e24-ce192e62465a?pitch-bytes=432&amp;pitch-content-type=image%2Fsvg%2Bxml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9170" t="17090" r="3126" b="16048"/>
          <a:stretch/>
        </p:blipFill>
        <p:spPr>
          <a:xfrm rot="20700000">
            <a:off x="6575640" y="3733349"/>
            <a:ext cx="3445080" cy="2626390"/>
          </a:xfrm>
          <a:prstGeom prst="rect">
            <a:avLst/>
          </a:prstGeom>
        </p:spPr>
      </p:pic>
      <p:pic>
        <p:nvPicPr>
          <p:cNvPr id="9" name="Image 3" descr="https://pitch-assets-ccb95893-de3f-4266-973c-20049231b248.s3.eu-west-1.amazonaws.com/cb6327b8-e989-4791-8d13-386eb42ca08b?pitch-bytes=520&amp;pitch-content-type=image%2Fsvg%2Bxml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0346" t="10346" r="11938" b="23080"/>
          <a:stretch/>
        </p:blipFill>
        <p:spPr>
          <a:xfrm>
            <a:off x="6990474" y="-910022"/>
            <a:ext cx="2976151" cy="2549471"/>
          </a:xfrm>
          <a:prstGeom prst="rect">
            <a:avLst/>
          </a:prstGeom>
        </p:spPr>
      </p:pic>
      <p:sp>
        <p:nvSpPr>
          <p:cNvPr id="10" name="Text 3"/>
          <p:cNvSpPr/>
          <p:nvPr/>
        </p:nvSpPr>
        <p:spPr>
          <a:xfrm>
            <a:off x="1300097" y="3099358"/>
            <a:ext cx="2051897" cy="10697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0" kern="0" spc="-12" dirty="0">
                <a:solidFill>
                  <a:srgbClr val="161616"/>
                </a:solidFill>
                <a:latin typeface="ABeeZee" pitchFamily="34" charset="0"/>
                <a:ea typeface="ABeeZee" pitchFamily="34" charset="-122"/>
                <a:cs typeface="ABeeZee" pitchFamily="34" charset="-120"/>
              </a:rPr>
              <a:t>Peyman Naseri</a:t>
            </a:r>
            <a:endParaRPr lang="en-US" sz="1200" dirty="0"/>
          </a:p>
          <a:p>
            <a:pPr algn="ctr">
              <a:lnSpc>
                <a:spcPct val="150000"/>
              </a:lnSpc>
            </a:pPr>
            <a:r>
              <a:rPr lang="en-US" sz="1600" b="0" kern="0" spc="-12" dirty="0">
                <a:solidFill>
                  <a:srgbClr val="161616"/>
                </a:solidFill>
                <a:latin typeface="ABeeZee" pitchFamily="34" charset="0"/>
                <a:ea typeface="ABeeZee" pitchFamily="34" charset="-122"/>
                <a:cs typeface="ABeeZee" pitchFamily="34" charset="-120"/>
              </a:rPr>
              <a:t>NLP project </a:t>
            </a:r>
            <a:endParaRPr lang="en-US" sz="1200" dirty="0"/>
          </a:p>
          <a:p>
            <a:pPr algn="ctr">
              <a:lnSpc>
                <a:spcPct val="150000"/>
              </a:lnSpc>
            </a:pPr>
            <a:r>
              <a:rPr lang="en-US" sz="1600" b="0" kern="0" spc="-12" dirty="0">
                <a:solidFill>
                  <a:srgbClr val="161616"/>
                </a:solidFill>
                <a:latin typeface="ABeeZee" pitchFamily="34" charset="0"/>
                <a:ea typeface="ABeeZee" pitchFamily="34" charset="-122"/>
                <a:cs typeface="ABeeZee" pitchFamily="34" charset="-120"/>
              </a:rPr>
              <a:t>Fall 02-03</a:t>
            </a:r>
            <a:endParaRPr lang="en-US" sz="1200" dirty="0"/>
          </a:p>
        </p:txBody>
      </p:sp>
      <p:pic>
        <p:nvPicPr>
          <p:cNvPr id="7170" name="Picture 2" descr="TEIAS | Tehran Institute for Advanced Studies - TEIAS / Tehran Institute  for Advanced Studies is a research-centered educational institute that is  established to advance the quality and the culture of research">
            <a:extLst>
              <a:ext uri="{FF2B5EF4-FFF2-40B4-BE49-F238E27FC236}">
                <a16:creationId xmlns:a16="http://schemas.microsoft.com/office/drawing/2014/main" id="{9F3B8480-1617-C273-AAB3-FA2259D68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647" y="3268488"/>
            <a:ext cx="1475654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4C66F3-26FE-8C00-C447-3E8400904772}"/>
              </a:ext>
            </a:extLst>
          </p:cNvPr>
          <p:cNvCxnSpPr>
            <a:cxnSpLocks/>
          </p:cNvCxnSpPr>
          <p:nvPr/>
        </p:nvCxnSpPr>
        <p:spPr>
          <a:xfrm>
            <a:off x="1300097" y="3020990"/>
            <a:ext cx="64630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plied Sciences | Free Full-Text | Recommendation System Using Autoencoders">
            <a:extLst>
              <a:ext uri="{FF2B5EF4-FFF2-40B4-BE49-F238E27FC236}">
                <a16:creationId xmlns:a16="http://schemas.microsoft.com/office/drawing/2014/main" id="{18E8545D-E322-4F89-0EAE-B4DD1E33C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33" y="863600"/>
            <a:ext cx="7155574" cy="431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1" descr="https://pitch-assets-ccb95893-de3f-4266-973c-20049231b248.s3.eu-west-1.amazonaws.com/f37a9862-40e7-4890-9ed6-23dbe4bb93bb?pitch-bytes=295&amp;pitch-content-type=image%2Fsvg%2Bxml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-511650" y="-1447627"/>
            <a:ext cx="2619375" cy="2619375"/>
          </a:xfrm>
          <a:prstGeom prst="rect">
            <a:avLst/>
          </a:prstGeom>
        </p:spPr>
      </p:pic>
      <p:pic>
        <p:nvPicPr>
          <p:cNvPr id="3" name="Image 0" descr="https://pitch-assets-ccb95893-de3f-4266-973c-20049231b248.s3.eu-west-1.amazonaws.com/841ec864-5e07-475e-926d-e40c7984e9ff?pitch-bytes=1378&amp;pitch-content-type=image%2Fsvg%2Bxml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330652" y="3671145"/>
            <a:ext cx="2619375" cy="261937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3479910" y="210315"/>
            <a:ext cx="2379819" cy="346249"/>
          </a:xfrm>
          <a:prstGeom prst="rect">
            <a:avLst/>
          </a:prstGeom>
          <a:noFill/>
          <a:ln/>
          <a:effectLst>
            <a:outerShdw blurRad="3175" dist="12700" dir="2700000" algn="bl" rotWithShape="0">
              <a:srgbClr val="000000">
                <a:alpha val="20000"/>
              </a:srgbClr>
            </a:outerShdw>
          </a:effectLst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  <a:buSzPct val="100000"/>
            </a:pPr>
            <a:r>
              <a:rPr lang="en-US" sz="2300" b="1" kern="0" spc="-24" dirty="0">
                <a:solidFill>
                  <a:srgbClr val="161616"/>
                </a:solidFill>
                <a:latin typeface="Big Shoulders Display" pitchFamily="34" charset="0"/>
                <a:ea typeface="Big Shoulders Display" pitchFamily="34" charset="-122"/>
                <a:cs typeface="Big Shoulders Display" pitchFamily="34" charset="-120"/>
              </a:rPr>
              <a:t>Recommender system ?</a:t>
            </a:r>
            <a:endParaRPr lang="en-US" sz="2250" dirty="0"/>
          </a:p>
        </p:txBody>
      </p: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841ec864-5e07-475e-926d-e40c7984e9ff?pitch-bytes=1378&amp;pitch-content-type=image%2Fsvg%2Bxm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306650" y="3643312"/>
            <a:ext cx="2619375" cy="261937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787793" y="184993"/>
            <a:ext cx="3568413" cy="346249"/>
          </a:xfrm>
          <a:prstGeom prst="rect">
            <a:avLst/>
          </a:prstGeom>
          <a:noFill/>
          <a:ln/>
          <a:effectLst>
            <a:outerShdw blurRad="3175" dist="12700" dir="2700000" algn="bl" rotWithShape="0">
              <a:srgbClr val="000000">
                <a:alpha val="20000"/>
              </a:srgbClr>
            </a:outerShdw>
          </a:effectLst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  <a:buSzPct val="100000"/>
            </a:pPr>
            <a:r>
              <a:rPr lang="en-US" sz="2300" b="1" kern="0" spc="-24" dirty="0">
                <a:solidFill>
                  <a:srgbClr val="161616"/>
                </a:solidFill>
                <a:latin typeface="Big Shoulders Display" pitchFamily="34" charset="0"/>
                <a:ea typeface="Big Shoulders Display" pitchFamily="34" charset="-122"/>
                <a:cs typeface="Big Shoulders Display" pitchFamily="34" charset="-120"/>
              </a:rPr>
              <a:t>Type of recommender system</a:t>
            </a:r>
            <a:endParaRPr lang="en-US" sz="2250" dirty="0"/>
          </a:p>
        </p:txBody>
      </p:sp>
      <p:pic>
        <p:nvPicPr>
          <p:cNvPr id="2050" name="Picture 2" descr="TYPES OF RECOMMENDER SYSTEMS - PYTHONIKETAN">
            <a:extLst>
              <a:ext uri="{FF2B5EF4-FFF2-40B4-BE49-F238E27FC236}">
                <a16:creationId xmlns:a16="http://schemas.microsoft.com/office/drawing/2014/main" id="{8461DC09-1F86-5A44-BC6B-25E01370D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4620"/>
            <a:ext cx="6971721" cy="36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F78B038-50DA-AFFC-A03E-156CB0DA3ED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3" t="4119" r="25659"/>
          <a:stretch/>
        </p:blipFill>
        <p:spPr>
          <a:xfrm>
            <a:off x="6971721" y="1333528"/>
            <a:ext cx="1797927" cy="200019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4" name="Image 1" descr="https://pitch-assets-ccb95893-de3f-4266-973c-20049231b248.s3.eu-west-1.amazonaws.com/f37a9862-40e7-4890-9ed6-23dbe4bb93bb?pitch-bytes=295&amp;pitch-content-type=image%2Fsvg%2Bxml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-518876" y="-1484755"/>
            <a:ext cx="26193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81498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0C2421-003A-A00B-0881-4AEB1092C637}"/>
              </a:ext>
            </a:extLst>
          </p:cNvPr>
          <p:cNvSpPr txBox="1"/>
          <p:nvPr/>
        </p:nvSpPr>
        <p:spPr>
          <a:xfrm>
            <a:off x="2416711" y="115857"/>
            <a:ext cx="478301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kern="0" spc="-24" dirty="0">
                <a:solidFill>
                  <a:srgbClr val="1616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g Shoulders Display" pitchFamily="34" charset="0"/>
                <a:ea typeface="Big Shoulders Display" pitchFamily="34" charset="-122"/>
              </a:rPr>
              <a:t>Knowledge based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C522B47-0FBA-99F4-76A8-369B634D8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77" y="807572"/>
            <a:ext cx="7789482" cy="388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1" descr="https://pitch-assets-ccb95893-de3f-4266-973c-20049231b248.s3.eu-west-1.amazonaws.com/cb6327b8-e989-4791-8d13-386eb42ca08b?pitch-bytes=520&amp;pitch-content-type=image%2Fsvg%2Bxml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0346" t="10346" r="11938" b="23080"/>
          <a:stretch/>
        </p:blipFill>
        <p:spPr>
          <a:xfrm rot="21316079" flipH="1">
            <a:off x="-1288097" y="3414055"/>
            <a:ext cx="2976151" cy="254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3214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 descr="https://pitch-assets-ccb95893-de3f-4266-973c-20049231b248.s3.eu-west-1.amazonaws.com/277b9336-0086-45ee-ba0d-313152dc1644?pitch-bytes=1096&amp;pitch-content-type=image%2Fsvg%2Bxm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 flipH="1" flipV="1">
            <a:off x="-1252902" y="3237771"/>
            <a:ext cx="2990933" cy="2990933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2680559" y="65634"/>
            <a:ext cx="378288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700"/>
              </a:lnSpc>
            </a:pPr>
            <a:r>
              <a:rPr lang="en-US" sz="2300" b="1" kern="0" spc="-24" dirty="0">
                <a:solidFill>
                  <a:srgbClr val="1616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g Shoulders Display" pitchFamily="34" charset="0"/>
                <a:ea typeface="Big Shoulders Display" pitchFamily="34" charset="-122"/>
                <a:cs typeface="Big Shoulders Display" pitchFamily="34" charset="-120"/>
              </a:rPr>
              <a:t>Recommendation</a:t>
            </a:r>
            <a:r>
              <a:rPr lang="en-US" sz="2300" b="1" kern="0" spc="-24" dirty="0">
                <a:solidFill>
                  <a:srgbClr val="161616"/>
                </a:solidFill>
                <a:latin typeface="Big Shoulders Display" pitchFamily="34" charset="0"/>
                <a:ea typeface="Big Shoulders Display" pitchFamily="34" charset="-122"/>
                <a:cs typeface="Big Shoulders Display" pitchFamily="34" charset="-120"/>
              </a:rPr>
              <a:t> </a:t>
            </a:r>
            <a:r>
              <a:rPr lang="en-US" sz="2300" b="1" kern="0" spc="-24" dirty="0">
                <a:solidFill>
                  <a:srgbClr val="1616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g Shoulders Display" pitchFamily="34" charset="0"/>
                <a:ea typeface="Big Shoulders Display" pitchFamily="34" charset="-122"/>
                <a:cs typeface="Big Shoulders Display" pitchFamily="34" charset="-120"/>
              </a:rPr>
              <a:t>Tasks</a:t>
            </a:r>
            <a:endParaRPr lang="en-US" sz="22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1CF3C5-9EED-8A4F-2A78-589BFEF4F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4548" y="542270"/>
            <a:ext cx="4632047" cy="434798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D2D94C1-58A7-1303-DDD2-04695BECBDA2}"/>
              </a:ext>
            </a:extLst>
          </p:cNvPr>
          <p:cNvSpPr txBox="1"/>
          <p:nvPr/>
        </p:nvSpPr>
        <p:spPr>
          <a:xfrm>
            <a:off x="108424" y="546944"/>
            <a:ext cx="27661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• Total Prompts Created: </a:t>
            </a:r>
            <a:r>
              <a:rPr lang="en-US" sz="1200" dirty="0"/>
              <a:t>Approximately 700,000</a:t>
            </a:r>
          </a:p>
          <a:p>
            <a:endParaRPr lang="en-US" sz="1200" dirty="0"/>
          </a:p>
          <a:p>
            <a:r>
              <a:rPr lang="en-US" sz="1200" b="1" dirty="0"/>
              <a:t> • Prompts Used for Evaluation: </a:t>
            </a:r>
          </a:p>
          <a:p>
            <a:r>
              <a:rPr lang="en-US" sz="1200" b="1" dirty="0"/>
              <a:t>ChatGPT</a:t>
            </a:r>
            <a:r>
              <a:rPr lang="en-US" sz="1200" dirty="0"/>
              <a:t>: 3,000 (500 per task for both zero-shot and few-shot modes) </a:t>
            </a:r>
          </a:p>
          <a:p>
            <a:r>
              <a:rPr lang="en-US" sz="1200" b="1" dirty="0"/>
              <a:t>LLAMA</a:t>
            </a:r>
            <a:r>
              <a:rPr lang="en-US" sz="1200" dirty="0"/>
              <a:t>: 60 (due to lower performance, indicating less utility in further evaluations) </a:t>
            </a:r>
          </a:p>
        </p:txBody>
      </p:sp>
      <p:pic>
        <p:nvPicPr>
          <p:cNvPr id="3" name="Image 0" descr="https://pitch-assets-ccb95893-de3f-4266-973c-20049231b248.s3.eu-west-1.amazonaws.com/cb6327b8-e989-4791-8d13-386eb42ca08b?pitch-bytes=520&amp;pitch-content-type=image%2Fsvg%2Bxml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0346" t="10346" r="11938" b="23080"/>
          <a:stretch/>
        </p:blipFill>
        <p:spPr>
          <a:xfrm rot="9900000" flipH="1">
            <a:off x="7357320" y="-563915"/>
            <a:ext cx="2412721" cy="2066818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cb6327b8-e989-4791-8d13-386eb42ca08b?pitch-bytes=520&amp;pitch-content-type=image%2Fsvg%2Bxm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0346" t="10346" r="11938" b="23080"/>
          <a:stretch/>
        </p:blipFill>
        <p:spPr>
          <a:xfrm rot="20719910" flipH="1">
            <a:off x="-1167476" y="3515026"/>
            <a:ext cx="2976151" cy="2549471"/>
          </a:xfrm>
          <a:prstGeom prst="rect">
            <a:avLst/>
          </a:prstGeom>
        </p:spPr>
      </p:pic>
      <p:pic>
        <p:nvPicPr>
          <p:cNvPr id="4" name="Image 1" descr="https://pitch-assets-ccb95893-de3f-4266-973c-20049231b248.s3.eu-west-1.amazonaws.com/f37a9862-40e7-4890-9ed6-23dbe4bb93bb?pitch-bytes=295&amp;pitch-content-type=image%2Fsvg%2Bxm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272878" y="-1121494"/>
            <a:ext cx="2619375" cy="2619375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475035" y="134841"/>
            <a:ext cx="36576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700"/>
              </a:lnSpc>
            </a:pPr>
            <a:r>
              <a:rPr lang="en-US" sz="2300" b="1" kern="0" spc="-24" dirty="0">
                <a:solidFill>
                  <a:srgbClr val="161616"/>
                </a:solidFill>
                <a:latin typeface="Big Shoulders Display" pitchFamily="34" charset="0"/>
                <a:ea typeface="Big Shoulders Display" pitchFamily="34" charset="-122"/>
              </a:rPr>
              <a:t>Evaluation </a:t>
            </a:r>
            <a:endParaRPr lang="en-US" sz="2250" dirty="0"/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11669E0B-719B-50AC-02A1-2B63A78B65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876403"/>
              </p:ext>
            </p:extLst>
          </p:nvPr>
        </p:nvGraphicFramePr>
        <p:xfrm>
          <a:off x="344782" y="1988053"/>
          <a:ext cx="1836738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7" imgW="1836455" imgH="1287890" progId="Excel.SheetMacroEnabled.12">
                  <p:embed/>
                </p:oleObj>
              </mc:Choice>
              <mc:Fallback>
                <p:oleObj name="Macro-Enabled Worksheet" r:id="rId7" imgW="1836455" imgH="128789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4782" y="1988053"/>
                        <a:ext cx="1836738" cy="1287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E7615110-B0E8-3D4D-3302-8B1F51952F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734013"/>
              </p:ext>
            </p:extLst>
          </p:nvPr>
        </p:nvGraphicFramePr>
        <p:xfrm>
          <a:off x="5881426" y="1980746"/>
          <a:ext cx="3055938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9" imgW="3055797" imgH="1653556" progId="Excel.SheetMacroEnabled.12">
                  <p:embed/>
                </p:oleObj>
              </mc:Choice>
              <mc:Fallback>
                <p:oleObj name="Macro-Enabled Worksheet" r:id="rId9" imgW="3055797" imgH="1653556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81426" y="1980746"/>
                        <a:ext cx="3055938" cy="165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E30F3D76-DF6E-BC99-C914-73246C2C66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99266"/>
              </p:ext>
            </p:extLst>
          </p:nvPr>
        </p:nvGraphicFramePr>
        <p:xfrm>
          <a:off x="2479675" y="1987550"/>
          <a:ext cx="3055938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11" imgW="3055797" imgH="2384887" progId="Excel.SheetMacroEnabled.12">
                  <p:embed/>
                </p:oleObj>
              </mc:Choice>
              <mc:Fallback>
                <p:oleObj name="Macro-Enabled Worksheet" r:id="rId11" imgW="3055797" imgH="2384887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79675" y="1987550"/>
                        <a:ext cx="3055938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D13723F2-D3C1-DCFF-EB60-EC0C7ECC7837}"/>
              </a:ext>
            </a:extLst>
          </p:cNvPr>
          <p:cNvSpPr txBox="1"/>
          <p:nvPr/>
        </p:nvSpPr>
        <p:spPr>
          <a:xfrm>
            <a:off x="391642" y="518996"/>
            <a:ext cx="2875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ig Shoulders Display"/>
              </a:rPr>
              <a:t>Input size 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ig Shoulders Display"/>
              </a:rPr>
              <a:t>Content</a:t>
            </a:r>
            <a:r>
              <a:rPr lang="fa-IR" dirty="0">
                <a:latin typeface="Big Shoulders Display"/>
              </a:rPr>
              <a:t> </a:t>
            </a:r>
            <a:r>
              <a:rPr lang="en-US" dirty="0">
                <a:latin typeface="Big Shoulders Display"/>
              </a:rPr>
              <a:t>vs Transaction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0A1F20-3DCC-AB83-2227-91C416595147}"/>
              </a:ext>
            </a:extLst>
          </p:cNvPr>
          <p:cNvSpPr txBox="1"/>
          <p:nvPr/>
        </p:nvSpPr>
        <p:spPr>
          <a:xfrm>
            <a:off x="320600" y="1578947"/>
            <a:ext cx="198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Rating prediction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A10153-31AE-01B5-D4E9-331D4C2C1BA5}"/>
              </a:ext>
            </a:extLst>
          </p:cNvPr>
          <p:cNvSpPr txBox="1"/>
          <p:nvPr/>
        </p:nvSpPr>
        <p:spPr>
          <a:xfrm flipH="1">
            <a:off x="2564045" y="1578289"/>
            <a:ext cx="2875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Sequential recommendation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5AEAC2-4D79-03E5-912F-FBB9AF7EA666}"/>
              </a:ext>
            </a:extLst>
          </p:cNvPr>
          <p:cNvSpPr txBox="1"/>
          <p:nvPr/>
        </p:nvSpPr>
        <p:spPr>
          <a:xfrm flipH="1">
            <a:off x="6099708" y="1578289"/>
            <a:ext cx="2619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Direct recommendation </a:t>
            </a:r>
          </a:p>
        </p:txBody>
      </p:sp>
    </p:spTree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cb6327b8-e989-4791-8d13-386eb42ca08b?pitch-bytes=520&amp;pitch-content-type=image%2Fsvg%2Bxm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0346" t="10346" r="11938" b="23080"/>
          <a:stretch/>
        </p:blipFill>
        <p:spPr>
          <a:xfrm rot="20791046" flipH="1">
            <a:off x="-1182692" y="3369327"/>
            <a:ext cx="2976151" cy="2549471"/>
          </a:xfrm>
          <a:prstGeom prst="rect">
            <a:avLst/>
          </a:prstGeom>
        </p:spPr>
      </p:pic>
      <p:pic>
        <p:nvPicPr>
          <p:cNvPr id="5" name="Image 1" descr="https://pitch-assets-ccb95893-de3f-4266-973c-20049231b248.s3.eu-west-1.amazonaws.com/ffac8913-32dc-4f3b-bae9-f11f80297841?pitch-bytes=295&amp;pitch-content-type=image%2Fsvg%2Bxm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123845" y="-885826"/>
            <a:ext cx="2619375" cy="26193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305385" y="252412"/>
            <a:ext cx="124147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700"/>
              </a:lnSpc>
            </a:pPr>
            <a:r>
              <a:rPr lang="en-US" sz="2300" b="1" kern="0" spc="-24" dirty="0">
                <a:solidFill>
                  <a:srgbClr val="161616"/>
                </a:solidFill>
                <a:latin typeface="Big Shoulders Display" pitchFamily="34" charset="0"/>
              </a:rPr>
              <a:t>LLAMA</a:t>
            </a:r>
            <a:endParaRPr lang="en-US" sz="2250" dirty="0"/>
          </a:p>
        </p:txBody>
      </p:sp>
      <p:pic>
        <p:nvPicPr>
          <p:cNvPr id="6146" name="Picture 2" descr="Why Llama 2 Is Better Than ChatGPT (Mostly...) - YouTube">
            <a:extLst>
              <a:ext uri="{FF2B5EF4-FFF2-40B4-BE49-F238E27FC236}">
                <a16:creationId xmlns:a16="http://schemas.microsoft.com/office/drawing/2014/main" id="{42DD24AA-4123-C332-7CA4-C31ED09C7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445" y="1757703"/>
            <a:ext cx="5641065" cy="317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1D5153-EEEC-1BC4-6A33-AFA1DC378702}"/>
              </a:ext>
            </a:extLst>
          </p:cNvPr>
          <p:cNvSpPr txBox="1"/>
          <p:nvPr/>
        </p:nvSpPr>
        <p:spPr>
          <a:xfrm>
            <a:off x="450165" y="778835"/>
            <a:ext cx="3678702" cy="17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1600" kern="0" spc="-24" dirty="0">
                <a:solidFill>
                  <a:srgbClr val="161616"/>
                </a:solidFill>
                <a:latin typeface="Big Shoulders Display" pitchFamily="34" charset="0"/>
              </a:rPr>
              <a:t>Pre-train</a:t>
            </a:r>
          </a:p>
          <a:p>
            <a:pPr lvl="1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1600" kern="0" spc="-24" dirty="0">
                <a:solidFill>
                  <a:srgbClr val="161616"/>
                </a:solidFill>
                <a:latin typeface="Big Shoulders Display" pitchFamily="34" charset="0"/>
              </a:rPr>
              <a:t>Ineffectual answers </a:t>
            </a:r>
          </a:p>
          <a:p>
            <a:pPr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1600" kern="0" spc="-24" dirty="0">
                <a:solidFill>
                  <a:srgbClr val="161616"/>
                </a:solidFill>
                <a:latin typeface="Big Shoulders Display" pitchFamily="34" charset="0"/>
              </a:rPr>
              <a:t>Fine-tune</a:t>
            </a:r>
            <a:endParaRPr lang="fa-IR" sz="1600" kern="0" spc="-24" dirty="0">
              <a:solidFill>
                <a:srgbClr val="161616"/>
              </a:solidFill>
              <a:latin typeface="Big Shoulders Display" pitchFamily="34" charset="0"/>
            </a:endParaRPr>
          </a:p>
          <a:p>
            <a:pPr marL="457200" lvl="2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1600" kern="0" spc="-24" dirty="0">
                <a:solidFill>
                  <a:srgbClr val="161616"/>
                </a:solidFill>
                <a:latin typeface="Big Shoulders Display" pitchFamily="34" charset="0"/>
              </a:rPr>
              <a:t>Hardware Limitations</a:t>
            </a:r>
            <a:endParaRPr lang="fa-IR" sz="1600" kern="0" spc="-24" dirty="0">
              <a:solidFill>
                <a:srgbClr val="161616"/>
              </a:solidFill>
              <a:latin typeface="Big Shoulders Display" pitchFamily="34" charset="0"/>
            </a:endParaRPr>
          </a:p>
          <a:p>
            <a:pPr marL="457200" lvl="2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1600" kern="0" spc="-24" dirty="0">
                <a:solidFill>
                  <a:srgbClr val="161616"/>
                </a:solidFill>
                <a:latin typeface="Big Shoulders Display" pitchFamily="34" charset="0"/>
              </a:rPr>
              <a:t>Computational Costs</a:t>
            </a:r>
            <a:endParaRPr lang="fa-IR" sz="1600" kern="0" spc="-24" dirty="0">
              <a:solidFill>
                <a:srgbClr val="161616"/>
              </a:solidFill>
              <a:latin typeface="Big Shoulders Display" pitchFamily="34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5E16531-9EA5-7E30-9E9F-85C2E39B7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29" y="1115528"/>
            <a:ext cx="8611742" cy="291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0C2421-003A-A00B-0881-4AEB1092C637}"/>
              </a:ext>
            </a:extLst>
          </p:cNvPr>
          <p:cNvSpPr txBox="1"/>
          <p:nvPr/>
        </p:nvSpPr>
        <p:spPr>
          <a:xfrm>
            <a:off x="344758" y="190500"/>
            <a:ext cx="478301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kern="0" spc="-24" dirty="0">
                <a:solidFill>
                  <a:srgbClr val="161616"/>
                </a:solidFill>
                <a:latin typeface="Big Shoulders Display" pitchFamily="34" charset="0"/>
                <a:ea typeface="Big Shoulders Display" pitchFamily="34" charset="-122"/>
              </a:rPr>
              <a:t>Conclusion</a:t>
            </a:r>
            <a:r>
              <a:rPr lang="en-US" dirty="0"/>
              <a:t> </a:t>
            </a:r>
          </a:p>
        </p:txBody>
      </p:sp>
      <p:pic>
        <p:nvPicPr>
          <p:cNvPr id="8" name="Image 1" descr="https://pitch-assets-ccb95893-de3f-4266-973c-20049231b248.s3.eu-west-1.amazonaws.com/cb6327b8-e989-4791-8d13-386eb42ca08b?pitch-bytes=520&amp;pitch-content-type=image%2Fsvg%2Bxml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0346" t="10346" r="11938" b="23080"/>
          <a:stretch/>
        </p:blipFill>
        <p:spPr>
          <a:xfrm rot="19096349" flipH="1">
            <a:off x="-909626" y="4084321"/>
            <a:ext cx="2976151" cy="2549471"/>
          </a:xfrm>
          <a:prstGeom prst="rect">
            <a:avLst/>
          </a:prstGeom>
        </p:spPr>
      </p:pic>
      <p:pic>
        <p:nvPicPr>
          <p:cNvPr id="3" name="Image 1" descr="https://pitch-assets-ccb95893-de3f-4266-973c-20049231b248.s3.eu-west-1.amazonaws.com/277b9336-0086-45ee-ba0d-313152dc1644?pitch-bytes=1096&amp;pitch-content-type=image%2Fsvg%2Bxml">
            <a:extLst>
              <a:ext uri="{FF2B5EF4-FFF2-40B4-BE49-F238E27FC236}">
                <a16:creationId xmlns:a16="http://schemas.microsoft.com/office/drawing/2014/main" id="{D86AEC1F-D949-D3AE-45C4-4760A6EDD6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rot="10445195" flipH="1" flipV="1">
            <a:off x="7458605" y="-1081829"/>
            <a:ext cx="2990933" cy="299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80991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114</Words>
  <Application>Microsoft Office PowerPoint</Application>
  <PresentationFormat>On-screen Show (16:9)</PresentationFormat>
  <Paragraphs>35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ABeeZee</vt:lpstr>
      <vt:lpstr>Arial</vt:lpstr>
      <vt:lpstr>Big Shoulders Display</vt:lpstr>
      <vt:lpstr>Calibri</vt:lpstr>
      <vt:lpstr>Office Theme</vt:lpstr>
      <vt:lpstr>Macro-Enabled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✨AI · Exploring ChatGPT as a Recommender System</dc:title>
  <dc:subject>PptxGenJS Presentation</dc:subject>
  <dc:creator>Pitch Software GmbH</dc:creator>
  <cp:lastModifiedBy>Peyman Naseri</cp:lastModifiedBy>
  <cp:revision>3</cp:revision>
  <dcterms:created xsi:type="dcterms:W3CDTF">2024-02-02T13:12:54Z</dcterms:created>
  <dcterms:modified xsi:type="dcterms:W3CDTF">2024-02-03T07:18:56Z</dcterms:modified>
</cp:coreProperties>
</file>