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3"/>
  </p:notesMasterIdLst>
  <p:handoutMasterIdLst>
    <p:handoutMasterId r:id="rId24"/>
  </p:handoutMasterIdLst>
  <p:sldIdLst>
    <p:sldId id="260" r:id="rId2"/>
    <p:sldId id="256" r:id="rId3"/>
    <p:sldId id="257" r:id="rId4"/>
    <p:sldId id="258" r:id="rId5"/>
    <p:sldId id="262" r:id="rId6"/>
    <p:sldId id="259" r:id="rId7"/>
    <p:sldId id="261" r:id="rId8"/>
    <p:sldId id="265" r:id="rId9"/>
    <p:sldId id="266" r:id="rId10"/>
    <p:sldId id="267" r:id="rId11"/>
    <p:sldId id="268" r:id="rId12"/>
    <p:sldId id="269" r:id="rId13"/>
    <p:sldId id="270" r:id="rId14"/>
    <p:sldId id="271" r:id="rId15"/>
    <p:sldId id="272" r:id="rId16"/>
    <p:sldId id="263" r:id="rId17"/>
    <p:sldId id="276" r:id="rId18"/>
    <p:sldId id="264" r:id="rId19"/>
    <p:sldId id="273" r:id="rId20"/>
    <p:sldId id="274" r:id="rId21"/>
    <p:sldId id="275" r:id="rId22"/>
  </p:sldIdLst>
  <p:sldSz cx="12192000" cy="6858000"/>
  <p:notesSz cx="6858000" cy="9144000"/>
  <p:defaultText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eyman Mostafai Ekhtiar" initials="PME" lastIdx="1" clrIdx="0">
    <p:extLst>
      <p:ext uri="{19B8F6BF-5375-455C-9EA6-DF929625EA0E}">
        <p15:presenceInfo xmlns:p15="http://schemas.microsoft.com/office/powerpoint/2012/main" userId="S-1-5-21-725345543-1708537768-1665459827-83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5" d="100"/>
          <a:sy n="105" d="100"/>
        </p:scale>
        <p:origin x="1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pl-PL" smtClean="0"/>
              <a:t>Testing for micro service</a:t>
            </a:r>
            <a:endParaRPr lang="pl-PL"/>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ADF184-F37D-4925-A6CA-9E9718640A59}" type="datetime3">
              <a:rPr lang="en-US" smtClean="0"/>
              <a:t>27 August 2018</a:t>
            </a:fld>
            <a:endParaRPr lang="pl-PL"/>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pl-PL" smtClean="0"/>
              <a:t>By Peyman Ekhtiar</a:t>
            </a:r>
            <a:endParaRPr lang="pl-PL"/>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01D0DA0-2170-49BB-8E10-B8969C351064}" type="slidenum">
              <a:rPr lang="pl-PL" smtClean="0"/>
              <a:t>‹#›</a:t>
            </a:fld>
            <a:endParaRPr lang="pl-PL"/>
          </a:p>
        </p:txBody>
      </p:sp>
    </p:spTree>
    <p:extLst>
      <p:ext uri="{BB962C8B-B14F-4D97-AF65-F5344CB8AC3E}">
        <p14:creationId xmlns:p14="http://schemas.microsoft.com/office/powerpoint/2010/main" val="705286226"/>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pl-PL" smtClean="0"/>
              <a:t>Testing for micro service</a:t>
            </a:r>
            <a:endParaRPr lang="pl-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8D824F-260D-48F5-8CE7-8B3C8BFF4049}" type="datetime3">
              <a:rPr lang="en-US" smtClean="0"/>
              <a:t>27 August 2018</a:t>
            </a:fld>
            <a:endParaRPr lang="pl-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l-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pl-PL" smtClean="0"/>
              <a:t>By Peyman Ekhtiar</a:t>
            </a:r>
            <a:endParaRPr lang="pl-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7A9D8B6-36FA-464C-B4B1-FDA7FCB7F453}" type="slidenum">
              <a:rPr lang="pl-PL" smtClean="0"/>
              <a:t>‹#›</a:t>
            </a:fld>
            <a:endParaRPr lang="pl-PL"/>
          </a:p>
        </p:txBody>
      </p:sp>
    </p:spTree>
    <p:extLst>
      <p:ext uri="{BB962C8B-B14F-4D97-AF65-F5344CB8AC3E}">
        <p14:creationId xmlns:p14="http://schemas.microsoft.com/office/powerpoint/2010/main" val="3176472378"/>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pl-PL"/>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pl-PL"/>
          </a:p>
        </p:txBody>
      </p:sp>
      <p:sp>
        <p:nvSpPr>
          <p:cNvPr id="4" name="Date Placeholder 3"/>
          <p:cNvSpPr>
            <a:spLocks noGrp="1"/>
          </p:cNvSpPr>
          <p:nvPr>
            <p:ph type="dt" sz="half" idx="10"/>
          </p:nvPr>
        </p:nvSpPr>
        <p:spPr/>
        <p:txBody>
          <a:bodyPr/>
          <a:lstStyle/>
          <a:p>
            <a:fld id="{FDACE180-CB80-476D-A5AA-17E1F8E4608F}"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a:t>
            </a:fld>
            <a:endParaRPr lang="pl-PL"/>
          </a:p>
        </p:txBody>
      </p:sp>
    </p:spTree>
    <p:extLst>
      <p:ext uri="{BB962C8B-B14F-4D97-AF65-F5344CB8AC3E}">
        <p14:creationId xmlns:p14="http://schemas.microsoft.com/office/powerpoint/2010/main" val="8880339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Date Placeholder 3"/>
          <p:cNvSpPr>
            <a:spLocks noGrp="1"/>
          </p:cNvSpPr>
          <p:nvPr>
            <p:ph type="dt" sz="half" idx="10"/>
          </p:nvPr>
        </p:nvSpPr>
        <p:spPr/>
        <p:txBody>
          <a:bodyPr/>
          <a:lstStyle/>
          <a:p>
            <a:fld id="{35B1B555-A3D1-4973-82F0-4100C345701C}"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a:t>
            </a:fld>
            <a:endParaRPr lang="pl-PL"/>
          </a:p>
        </p:txBody>
      </p:sp>
    </p:spTree>
    <p:extLst>
      <p:ext uri="{BB962C8B-B14F-4D97-AF65-F5344CB8AC3E}">
        <p14:creationId xmlns:p14="http://schemas.microsoft.com/office/powerpoint/2010/main" val="324171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pl-PL"/>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Date Placeholder 3"/>
          <p:cNvSpPr>
            <a:spLocks noGrp="1"/>
          </p:cNvSpPr>
          <p:nvPr>
            <p:ph type="dt" sz="half" idx="10"/>
          </p:nvPr>
        </p:nvSpPr>
        <p:spPr/>
        <p:txBody>
          <a:bodyPr/>
          <a:lstStyle/>
          <a:p>
            <a:fld id="{F9771F1B-6BE6-42E3-85FF-44EDBB4C91D7}"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a:t>
            </a:fld>
            <a:endParaRPr lang="pl-PL"/>
          </a:p>
        </p:txBody>
      </p:sp>
    </p:spTree>
    <p:extLst>
      <p:ext uri="{BB962C8B-B14F-4D97-AF65-F5344CB8AC3E}">
        <p14:creationId xmlns:p14="http://schemas.microsoft.com/office/powerpoint/2010/main" val="159323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Date Placeholder 3"/>
          <p:cNvSpPr>
            <a:spLocks noGrp="1"/>
          </p:cNvSpPr>
          <p:nvPr>
            <p:ph type="dt" sz="half" idx="10"/>
          </p:nvPr>
        </p:nvSpPr>
        <p:spPr/>
        <p:txBody>
          <a:bodyPr/>
          <a:lstStyle/>
          <a:p>
            <a:fld id="{5FAFE4BA-1658-4F4A-95AB-FFB70BE66CB9}"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a:t>
            </a:fld>
            <a:endParaRPr lang="pl-PL"/>
          </a:p>
        </p:txBody>
      </p:sp>
    </p:spTree>
    <p:extLst>
      <p:ext uri="{BB962C8B-B14F-4D97-AF65-F5344CB8AC3E}">
        <p14:creationId xmlns:p14="http://schemas.microsoft.com/office/powerpoint/2010/main" val="10201778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pl-PL"/>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97E89449-190F-4430-BD78-126486CD71F0}"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a:t>
            </a:fld>
            <a:endParaRPr lang="pl-PL"/>
          </a:p>
        </p:txBody>
      </p:sp>
    </p:spTree>
    <p:extLst>
      <p:ext uri="{BB962C8B-B14F-4D97-AF65-F5344CB8AC3E}">
        <p14:creationId xmlns:p14="http://schemas.microsoft.com/office/powerpoint/2010/main" val="36419787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Date Placeholder 4"/>
          <p:cNvSpPr>
            <a:spLocks noGrp="1"/>
          </p:cNvSpPr>
          <p:nvPr>
            <p:ph type="dt" sz="half" idx="10"/>
          </p:nvPr>
        </p:nvSpPr>
        <p:spPr/>
        <p:txBody>
          <a:bodyPr/>
          <a:lstStyle/>
          <a:p>
            <a:fld id="{12E9973E-4E0A-4016-9296-9890308A2696}" type="datetime3">
              <a:rPr lang="en-US" smtClean="0"/>
              <a:t>27 August 2018</a:t>
            </a:fld>
            <a:endParaRPr lang="pl-PL"/>
          </a:p>
        </p:txBody>
      </p:sp>
      <p:sp>
        <p:nvSpPr>
          <p:cNvPr id="6" name="Footer Placeholder 5"/>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7" name="Slide Number Placeholder 6"/>
          <p:cNvSpPr>
            <a:spLocks noGrp="1"/>
          </p:cNvSpPr>
          <p:nvPr>
            <p:ph type="sldNum" sz="quarter" idx="12"/>
          </p:nvPr>
        </p:nvSpPr>
        <p:spPr/>
        <p:txBody>
          <a:bodyPr/>
          <a:lstStyle/>
          <a:p>
            <a:fld id="{3918A70E-B467-4C7D-BE4F-FA57ED365A70}" type="slidenum">
              <a:rPr lang="pl-PL" smtClean="0"/>
              <a:t>‹#›</a:t>
            </a:fld>
            <a:endParaRPr lang="pl-PL"/>
          </a:p>
        </p:txBody>
      </p:sp>
    </p:spTree>
    <p:extLst>
      <p:ext uri="{BB962C8B-B14F-4D97-AF65-F5344CB8AC3E}">
        <p14:creationId xmlns:p14="http://schemas.microsoft.com/office/powerpoint/2010/main" val="322985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pl-PL"/>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7" name="Date Placeholder 6"/>
          <p:cNvSpPr>
            <a:spLocks noGrp="1"/>
          </p:cNvSpPr>
          <p:nvPr>
            <p:ph type="dt" sz="half" idx="10"/>
          </p:nvPr>
        </p:nvSpPr>
        <p:spPr/>
        <p:txBody>
          <a:bodyPr/>
          <a:lstStyle/>
          <a:p>
            <a:fld id="{ABC41ED3-8504-402E-B18C-65087FDEE8A7}" type="datetime3">
              <a:rPr lang="en-US" smtClean="0"/>
              <a:t>27 August 2018</a:t>
            </a:fld>
            <a:endParaRPr lang="pl-PL"/>
          </a:p>
        </p:txBody>
      </p:sp>
      <p:sp>
        <p:nvSpPr>
          <p:cNvPr id="8" name="Footer Placeholder 7"/>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9" name="Slide Number Placeholder 8"/>
          <p:cNvSpPr>
            <a:spLocks noGrp="1"/>
          </p:cNvSpPr>
          <p:nvPr>
            <p:ph type="sldNum" sz="quarter" idx="12"/>
          </p:nvPr>
        </p:nvSpPr>
        <p:spPr/>
        <p:txBody>
          <a:bodyPr/>
          <a:lstStyle/>
          <a:p>
            <a:fld id="{3918A70E-B467-4C7D-BE4F-FA57ED365A70}" type="slidenum">
              <a:rPr lang="pl-PL" smtClean="0"/>
              <a:t>‹#›</a:t>
            </a:fld>
            <a:endParaRPr lang="pl-PL"/>
          </a:p>
        </p:txBody>
      </p:sp>
    </p:spTree>
    <p:extLst>
      <p:ext uri="{BB962C8B-B14F-4D97-AF65-F5344CB8AC3E}">
        <p14:creationId xmlns:p14="http://schemas.microsoft.com/office/powerpoint/2010/main" val="38130350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pl-PL"/>
          </a:p>
        </p:txBody>
      </p:sp>
      <p:sp>
        <p:nvSpPr>
          <p:cNvPr id="3" name="Date Placeholder 2"/>
          <p:cNvSpPr>
            <a:spLocks noGrp="1"/>
          </p:cNvSpPr>
          <p:nvPr>
            <p:ph type="dt" sz="half" idx="10"/>
          </p:nvPr>
        </p:nvSpPr>
        <p:spPr/>
        <p:txBody>
          <a:bodyPr/>
          <a:lstStyle/>
          <a:p>
            <a:fld id="{D100CFC1-A372-4AF6-AEC2-2723F632C6C1}" type="datetime3">
              <a:rPr lang="en-US" smtClean="0"/>
              <a:t>27 August 2018</a:t>
            </a:fld>
            <a:endParaRPr lang="pl-PL"/>
          </a:p>
        </p:txBody>
      </p:sp>
      <p:sp>
        <p:nvSpPr>
          <p:cNvPr id="4" name="Footer Placeholder 3"/>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5" name="Slide Number Placeholder 4"/>
          <p:cNvSpPr>
            <a:spLocks noGrp="1"/>
          </p:cNvSpPr>
          <p:nvPr>
            <p:ph type="sldNum" sz="quarter" idx="12"/>
          </p:nvPr>
        </p:nvSpPr>
        <p:spPr/>
        <p:txBody>
          <a:bodyPr/>
          <a:lstStyle/>
          <a:p>
            <a:fld id="{3918A70E-B467-4C7D-BE4F-FA57ED365A70}" type="slidenum">
              <a:rPr lang="pl-PL" smtClean="0"/>
              <a:t>‹#›</a:t>
            </a:fld>
            <a:endParaRPr lang="pl-PL"/>
          </a:p>
        </p:txBody>
      </p:sp>
    </p:spTree>
    <p:extLst>
      <p:ext uri="{BB962C8B-B14F-4D97-AF65-F5344CB8AC3E}">
        <p14:creationId xmlns:p14="http://schemas.microsoft.com/office/powerpoint/2010/main" val="24328065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CD94656-7B41-42C5-8EF6-2498F0EB29B6}" type="datetime3">
              <a:rPr lang="en-US" smtClean="0"/>
              <a:t>27 August 2018</a:t>
            </a:fld>
            <a:endParaRPr lang="pl-PL"/>
          </a:p>
        </p:txBody>
      </p:sp>
      <p:sp>
        <p:nvSpPr>
          <p:cNvPr id="3" name="Footer Placeholder 2"/>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4" name="Slide Number Placeholder 3"/>
          <p:cNvSpPr>
            <a:spLocks noGrp="1"/>
          </p:cNvSpPr>
          <p:nvPr>
            <p:ph type="sldNum" sz="quarter" idx="12"/>
          </p:nvPr>
        </p:nvSpPr>
        <p:spPr/>
        <p:txBody>
          <a:bodyPr/>
          <a:lstStyle/>
          <a:p>
            <a:fld id="{3918A70E-B467-4C7D-BE4F-FA57ED365A70}" type="slidenum">
              <a:rPr lang="pl-PL" smtClean="0"/>
              <a:t>‹#›</a:t>
            </a:fld>
            <a:endParaRPr lang="pl-PL"/>
          </a:p>
        </p:txBody>
      </p:sp>
    </p:spTree>
    <p:extLst>
      <p:ext uri="{BB962C8B-B14F-4D97-AF65-F5344CB8AC3E}">
        <p14:creationId xmlns:p14="http://schemas.microsoft.com/office/powerpoint/2010/main" val="1545067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l-PL"/>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648D153-F253-47FD-9477-97C58B4B69DC}" type="datetime3">
              <a:rPr lang="en-US" smtClean="0"/>
              <a:t>27 August 2018</a:t>
            </a:fld>
            <a:endParaRPr lang="pl-PL"/>
          </a:p>
        </p:txBody>
      </p:sp>
      <p:sp>
        <p:nvSpPr>
          <p:cNvPr id="6" name="Footer Placeholder 5"/>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7" name="Slide Number Placeholder 6"/>
          <p:cNvSpPr>
            <a:spLocks noGrp="1"/>
          </p:cNvSpPr>
          <p:nvPr>
            <p:ph type="sldNum" sz="quarter" idx="12"/>
          </p:nvPr>
        </p:nvSpPr>
        <p:spPr/>
        <p:txBody>
          <a:bodyPr/>
          <a:lstStyle/>
          <a:p>
            <a:fld id="{3918A70E-B467-4C7D-BE4F-FA57ED365A70}" type="slidenum">
              <a:rPr lang="pl-PL" smtClean="0"/>
              <a:t>‹#›</a:t>
            </a:fld>
            <a:endParaRPr lang="pl-PL"/>
          </a:p>
        </p:txBody>
      </p:sp>
    </p:spTree>
    <p:extLst>
      <p:ext uri="{BB962C8B-B14F-4D97-AF65-F5344CB8AC3E}">
        <p14:creationId xmlns:p14="http://schemas.microsoft.com/office/powerpoint/2010/main" val="1327715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pl-PL"/>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l-PL"/>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8DEE042-74A4-4166-8C1C-4870AB4C4204}" type="datetime3">
              <a:rPr lang="en-US" smtClean="0"/>
              <a:t>27 August 2018</a:t>
            </a:fld>
            <a:endParaRPr lang="pl-PL"/>
          </a:p>
        </p:txBody>
      </p:sp>
      <p:sp>
        <p:nvSpPr>
          <p:cNvPr id="6" name="Footer Placeholder 5"/>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7" name="Slide Number Placeholder 6"/>
          <p:cNvSpPr>
            <a:spLocks noGrp="1"/>
          </p:cNvSpPr>
          <p:nvPr>
            <p:ph type="sldNum" sz="quarter" idx="12"/>
          </p:nvPr>
        </p:nvSpPr>
        <p:spPr/>
        <p:txBody>
          <a:bodyPr/>
          <a:lstStyle/>
          <a:p>
            <a:fld id="{3918A70E-B467-4C7D-BE4F-FA57ED365A70}" type="slidenum">
              <a:rPr lang="pl-PL" smtClean="0"/>
              <a:t>‹#›</a:t>
            </a:fld>
            <a:endParaRPr lang="pl-PL"/>
          </a:p>
        </p:txBody>
      </p:sp>
    </p:spTree>
    <p:extLst>
      <p:ext uri="{BB962C8B-B14F-4D97-AF65-F5344CB8AC3E}">
        <p14:creationId xmlns:p14="http://schemas.microsoft.com/office/powerpoint/2010/main" val="38996021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pl-PL"/>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pl-PL"/>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06D5BA-64F9-4312-AF2B-7C1DBD6C1375}" type="datetime3">
              <a:rPr lang="en-US" smtClean="0"/>
              <a:t>27 August 2018</a:t>
            </a:fld>
            <a:endParaRPr lang="pl-PL"/>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18A70E-B467-4C7D-BE4F-FA57ED365A70}" type="slidenum">
              <a:rPr lang="pl-PL" smtClean="0"/>
              <a:t>‹#›</a:t>
            </a:fld>
            <a:endParaRPr lang="pl-PL"/>
          </a:p>
        </p:txBody>
      </p:sp>
    </p:spTree>
    <p:extLst>
      <p:ext uri="{BB962C8B-B14F-4D97-AF65-F5344CB8AC3E}">
        <p14:creationId xmlns:p14="http://schemas.microsoft.com/office/powerpoint/2010/main" val="22544200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l-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Testing for </a:t>
            </a:r>
            <a:r>
              <a:rPr lang="en-US" dirty="0"/>
              <a:t>m</a:t>
            </a:r>
            <a:r>
              <a:rPr lang="en-US" dirty="0" smtClean="0"/>
              <a:t>icro service</a:t>
            </a:r>
            <a:endParaRPr lang="pl-PL" dirty="0"/>
          </a:p>
        </p:txBody>
      </p:sp>
      <p:sp>
        <p:nvSpPr>
          <p:cNvPr id="3" name="Subtitle 2"/>
          <p:cNvSpPr>
            <a:spLocks noGrp="1"/>
          </p:cNvSpPr>
          <p:nvPr>
            <p:ph type="subTitle" idx="1"/>
          </p:nvPr>
        </p:nvSpPr>
        <p:spPr/>
        <p:txBody>
          <a:bodyPr/>
          <a:lstStyle/>
          <a:p>
            <a:r>
              <a:rPr lang="en-US" dirty="0" smtClean="0"/>
              <a:t>Peyman Ekhtiar</a:t>
            </a:r>
          </a:p>
          <a:p>
            <a:r>
              <a:rPr lang="en-US" dirty="0" smtClean="0"/>
              <a:t>Developer for </a:t>
            </a:r>
            <a:r>
              <a:rPr lang="en-US" dirty="0" err="1" smtClean="0"/>
              <a:t>Decsoft</a:t>
            </a:r>
            <a:r>
              <a:rPr lang="en-US" dirty="0" smtClean="0"/>
              <a:t> S.A </a:t>
            </a:r>
          </a:p>
          <a:p>
            <a:r>
              <a:rPr lang="en-US" dirty="0" smtClean="0"/>
              <a:t>Warsaw</a:t>
            </a:r>
            <a:endParaRPr lang="pl-PL" dirty="0"/>
          </a:p>
        </p:txBody>
      </p:sp>
    </p:spTree>
    <p:extLst>
      <p:ext uri="{BB962C8B-B14F-4D97-AF65-F5344CB8AC3E}">
        <p14:creationId xmlns:p14="http://schemas.microsoft.com/office/powerpoint/2010/main" val="39633781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different types of tests</a:t>
            </a:r>
            <a:endParaRPr lang="pl-PL" dirty="0"/>
          </a:p>
        </p:txBody>
      </p:sp>
      <p:sp>
        <p:nvSpPr>
          <p:cNvPr id="3" name="Content Placeholder 2"/>
          <p:cNvSpPr>
            <a:spLocks noGrp="1"/>
          </p:cNvSpPr>
          <p:nvPr>
            <p:ph idx="1"/>
          </p:nvPr>
        </p:nvSpPr>
        <p:spPr/>
        <p:txBody>
          <a:bodyPr/>
          <a:lstStyle/>
          <a:p>
            <a:r>
              <a:rPr lang="pl-PL" dirty="0"/>
              <a:t>Integration </a:t>
            </a:r>
            <a:r>
              <a:rPr lang="pl-PL" dirty="0" smtClean="0"/>
              <a:t>tests</a:t>
            </a:r>
            <a:r>
              <a:rPr lang="en-US" dirty="0" smtClean="0"/>
              <a:t>: </a:t>
            </a:r>
            <a:endParaRPr lang="pl-PL" dirty="0"/>
          </a:p>
          <a:p>
            <a:pPr lvl="1" algn="just"/>
            <a:r>
              <a:rPr lang="en-US" dirty="0"/>
              <a:t>Integration tests verify that different modules or services used by your application work well together. For example, it can be testing the interaction with the database or making sure that </a:t>
            </a:r>
            <a:r>
              <a:rPr lang="en-US" dirty="0" err="1"/>
              <a:t>microservices</a:t>
            </a:r>
            <a:r>
              <a:rPr lang="en-US" dirty="0"/>
              <a:t> work together as expected. These types of tests are more expensive to run as they require multiple parts of the application to be up and running.</a:t>
            </a:r>
            <a:endParaRPr lang="pl-PL" dirty="0"/>
          </a:p>
        </p:txBody>
      </p:sp>
      <p:sp>
        <p:nvSpPr>
          <p:cNvPr id="4" name="Date Placeholder 3"/>
          <p:cNvSpPr>
            <a:spLocks noGrp="1"/>
          </p:cNvSpPr>
          <p:nvPr>
            <p:ph type="dt" sz="half" idx="10"/>
          </p:nvPr>
        </p:nvSpPr>
        <p:spPr/>
        <p:txBody>
          <a:bodyPr/>
          <a:lstStyle/>
          <a:p>
            <a:fld id="{5FAFE4BA-1658-4F4A-95AB-FFB70BE66CB9}"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10</a:t>
            </a:fld>
            <a:endParaRPr lang="pl-PL"/>
          </a:p>
        </p:txBody>
      </p:sp>
    </p:spTree>
    <p:extLst>
      <p:ext uri="{BB962C8B-B14F-4D97-AF65-F5344CB8AC3E}">
        <p14:creationId xmlns:p14="http://schemas.microsoft.com/office/powerpoint/2010/main" val="21048059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different types of tests</a:t>
            </a:r>
            <a:endParaRPr lang="pl-PL" dirty="0"/>
          </a:p>
        </p:txBody>
      </p:sp>
      <p:sp>
        <p:nvSpPr>
          <p:cNvPr id="3" name="Content Placeholder 2"/>
          <p:cNvSpPr>
            <a:spLocks noGrp="1"/>
          </p:cNvSpPr>
          <p:nvPr>
            <p:ph idx="1"/>
          </p:nvPr>
        </p:nvSpPr>
        <p:spPr/>
        <p:txBody>
          <a:bodyPr/>
          <a:lstStyle/>
          <a:p>
            <a:r>
              <a:rPr lang="pl-PL" dirty="0"/>
              <a:t>Functional </a:t>
            </a:r>
            <a:r>
              <a:rPr lang="pl-PL" dirty="0" smtClean="0"/>
              <a:t>tests</a:t>
            </a:r>
            <a:r>
              <a:rPr lang="en-US" dirty="0" smtClean="0"/>
              <a:t> : </a:t>
            </a:r>
          </a:p>
          <a:p>
            <a:pPr lvl="1" algn="just"/>
            <a:r>
              <a:rPr lang="en-US" dirty="0"/>
              <a:t>Functional tests focus on the business requirements of an application. They only verify the output of an action and do not check the intermediate states of the system when performing that action</a:t>
            </a:r>
            <a:r>
              <a:rPr lang="en-US" dirty="0" smtClean="0"/>
              <a:t>.</a:t>
            </a:r>
          </a:p>
          <a:p>
            <a:pPr lvl="1" algn="just"/>
            <a:endParaRPr lang="en-US" dirty="0"/>
          </a:p>
          <a:p>
            <a:pPr lvl="5" algn="just"/>
            <a:r>
              <a:rPr lang="en-US" dirty="0"/>
              <a:t>There is sometimes a confusion between integration tests and functional tests as they both require multiple components to interact with each other. The difference is that an integration test may simply verify that you can query the database while a functional test would expect to get a specific value from the database as defined by the product requirements.</a:t>
            </a:r>
            <a:endParaRPr lang="pl-PL" dirty="0"/>
          </a:p>
          <a:p>
            <a:pPr algn="just"/>
            <a:endParaRPr lang="pl-PL" dirty="0"/>
          </a:p>
        </p:txBody>
      </p:sp>
      <p:sp>
        <p:nvSpPr>
          <p:cNvPr id="4" name="Date Placeholder 3"/>
          <p:cNvSpPr>
            <a:spLocks noGrp="1"/>
          </p:cNvSpPr>
          <p:nvPr>
            <p:ph type="dt" sz="half" idx="10"/>
          </p:nvPr>
        </p:nvSpPr>
        <p:spPr/>
        <p:txBody>
          <a:bodyPr/>
          <a:lstStyle/>
          <a:p>
            <a:fld id="{5FAFE4BA-1658-4F4A-95AB-FFB70BE66CB9}"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11</a:t>
            </a:fld>
            <a:endParaRPr lang="pl-PL"/>
          </a:p>
        </p:txBody>
      </p:sp>
    </p:spTree>
    <p:extLst>
      <p:ext uri="{BB962C8B-B14F-4D97-AF65-F5344CB8AC3E}">
        <p14:creationId xmlns:p14="http://schemas.microsoft.com/office/powerpoint/2010/main" val="4249490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different types of tests</a:t>
            </a:r>
            <a:endParaRPr lang="pl-PL" dirty="0"/>
          </a:p>
        </p:txBody>
      </p:sp>
      <p:sp>
        <p:nvSpPr>
          <p:cNvPr id="3" name="Content Placeholder 2"/>
          <p:cNvSpPr>
            <a:spLocks noGrp="1"/>
          </p:cNvSpPr>
          <p:nvPr>
            <p:ph idx="1"/>
          </p:nvPr>
        </p:nvSpPr>
        <p:spPr/>
        <p:txBody>
          <a:bodyPr/>
          <a:lstStyle/>
          <a:p>
            <a:r>
              <a:rPr lang="pl-PL" dirty="0"/>
              <a:t>End-to-end tests</a:t>
            </a:r>
          </a:p>
          <a:p>
            <a:pPr lvl="1" algn="just"/>
            <a:r>
              <a:rPr lang="en-US" dirty="0"/>
              <a:t>End-to-end testing replicates a user behavior with the software in a complete application environment. It verifies that various user flows work as expected and can be as simple as loading a web page or logging in or much more </a:t>
            </a:r>
            <a:r>
              <a:rPr lang="en-US" dirty="0" smtClean="0"/>
              <a:t>complex </a:t>
            </a:r>
            <a:r>
              <a:rPr lang="en-US" dirty="0"/>
              <a:t>scenarios verifying email notifications, online payments, etc</a:t>
            </a:r>
            <a:r>
              <a:rPr lang="en-US" dirty="0" smtClean="0"/>
              <a:t>...</a:t>
            </a:r>
          </a:p>
          <a:p>
            <a:pPr marL="457200" lvl="1" indent="0" algn="just">
              <a:buNone/>
            </a:pPr>
            <a:endParaRPr lang="en-US" dirty="0"/>
          </a:p>
          <a:p>
            <a:pPr marL="457200" lvl="1" indent="0" algn="just">
              <a:buNone/>
            </a:pPr>
            <a:endParaRPr lang="en-US" dirty="0" smtClean="0"/>
          </a:p>
          <a:p>
            <a:pPr lvl="5" algn="just"/>
            <a:r>
              <a:rPr lang="en-US" dirty="0"/>
              <a:t>End-to-end tests are very useful, but they're expensive to perform and can be hard to maintain when they're automated. It is recommended to have a few key end-to-end tests and rely more on lower level types of testing (unit and integration tests) to be able to quickly identify breaking changes.</a:t>
            </a:r>
            <a:endParaRPr lang="pl-PL" dirty="0"/>
          </a:p>
        </p:txBody>
      </p:sp>
      <p:sp>
        <p:nvSpPr>
          <p:cNvPr id="4" name="Date Placeholder 3"/>
          <p:cNvSpPr>
            <a:spLocks noGrp="1"/>
          </p:cNvSpPr>
          <p:nvPr>
            <p:ph type="dt" sz="half" idx="10"/>
          </p:nvPr>
        </p:nvSpPr>
        <p:spPr/>
        <p:txBody>
          <a:bodyPr/>
          <a:lstStyle/>
          <a:p>
            <a:fld id="{5FAFE4BA-1658-4F4A-95AB-FFB70BE66CB9}"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12</a:t>
            </a:fld>
            <a:endParaRPr lang="pl-PL"/>
          </a:p>
        </p:txBody>
      </p:sp>
    </p:spTree>
    <p:extLst>
      <p:ext uri="{BB962C8B-B14F-4D97-AF65-F5344CB8AC3E}">
        <p14:creationId xmlns:p14="http://schemas.microsoft.com/office/powerpoint/2010/main" val="19728492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different types of tests</a:t>
            </a:r>
            <a:endParaRPr lang="pl-PL" dirty="0"/>
          </a:p>
        </p:txBody>
      </p:sp>
      <p:sp>
        <p:nvSpPr>
          <p:cNvPr id="3" name="Content Placeholder 2"/>
          <p:cNvSpPr>
            <a:spLocks noGrp="1"/>
          </p:cNvSpPr>
          <p:nvPr>
            <p:ph idx="1"/>
          </p:nvPr>
        </p:nvSpPr>
        <p:spPr/>
        <p:txBody>
          <a:bodyPr/>
          <a:lstStyle/>
          <a:p>
            <a:r>
              <a:rPr lang="pl-PL" dirty="0"/>
              <a:t>Acceptance </a:t>
            </a:r>
            <a:r>
              <a:rPr lang="pl-PL" dirty="0" smtClean="0"/>
              <a:t>testing</a:t>
            </a:r>
            <a:r>
              <a:rPr lang="en-US" dirty="0" smtClean="0"/>
              <a:t> : </a:t>
            </a:r>
          </a:p>
          <a:p>
            <a:pPr lvl="1" algn="just"/>
            <a:r>
              <a:rPr lang="en-US" dirty="0"/>
              <a:t>Acceptance tests are formal tests executed to verify if a system satisfies its business requirements. They require the entire application to be up and running and focus on replicating user behaviors. But they can also go further and measure the performance of the system and reject changes if certain goals are not met.</a:t>
            </a:r>
            <a:endParaRPr lang="pl-PL" dirty="0"/>
          </a:p>
          <a:p>
            <a:pPr marL="0" indent="0" algn="just">
              <a:buNone/>
            </a:pPr>
            <a:endParaRPr lang="pl-PL" dirty="0"/>
          </a:p>
        </p:txBody>
      </p:sp>
      <p:sp>
        <p:nvSpPr>
          <p:cNvPr id="4" name="Date Placeholder 3"/>
          <p:cNvSpPr>
            <a:spLocks noGrp="1"/>
          </p:cNvSpPr>
          <p:nvPr>
            <p:ph type="dt" sz="half" idx="10"/>
          </p:nvPr>
        </p:nvSpPr>
        <p:spPr/>
        <p:txBody>
          <a:bodyPr/>
          <a:lstStyle/>
          <a:p>
            <a:fld id="{5FAFE4BA-1658-4F4A-95AB-FFB70BE66CB9}"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13</a:t>
            </a:fld>
            <a:endParaRPr lang="pl-P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40115" y="4128802"/>
            <a:ext cx="4010585" cy="2048161"/>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53400" y="3655060"/>
            <a:ext cx="3082413" cy="2701290"/>
          </a:xfrm>
          <a:prstGeom prst="rect">
            <a:avLst/>
          </a:prstGeom>
        </p:spPr>
      </p:pic>
    </p:spTree>
    <p:extLst>
      <p:ext uri="{BB962C8B-B14F-4D97-AF65-F5344CB8AC3E}">
        <p14:creationId xmlns:p14="http://schemas.microsoft.com/office/powerpoint/2010/main" val="16286545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different types of tests</a:t>
            </a:r>
            <a:endParaRPr lang="pl-PL" dirty="0"/>
          </a:p>
        </p:txBody>
      </p:sp>
      <p:sp>
        <p:nvSpPr>
          <p:cNvPr id="3" name="Content Placeholder 2"/>
          <p:cNvSpPr>
            <a:spLocks noGrp="1"/>
          </p:cNvSpPr>
          <p:nvPr>
            <p:ph idx="1"/>
          </p:nvPr>
        </p:nvSpPr>
        <p:spPr/>
        <p:txBody>
          <a:bodyPr/>
          <a:lstStyle/>
          <a:p>
            <a:r>
              <a:rPr lang="pl-PL" dirty="0"/>
              <a:t>Performance </a:t>
            </a:r>
            <a:r>
              <a:rPr lang="pl-PL" dirty="0" smtClean="0"/>
              <a:t>testing</a:t>
            </a:r>
            <a:r>
              <a:rPr lang="en-US" dirty="0" smtClean="0"/>
              <a:t> : </a:t>
            </a:r>
            <a:endParaRPr lang="pl-PL" dirty="0"/>
          </a:p>
          <a:p>
            <a:pPr lvl="1" algn="just"/>
            <a:r>
              <a:rPr lang="en-US" dirty="0"/>
              <a:t>Performance tests check the behaviors of the system when it is under significant load. These tests are non-functional and can have the various form to understand the reliability, stability, and availability of the platform. For instance, it can be observing response times when executing a high number of requests, or seeing how the system behaves with a significant of data</a:t>
            </a:r>
            <a:r>
              <a:rPr lang="en-US" dirty="0" smtClean="0"/>
              <a:t>.</a:t>
            </a:r>
          </a:p>
          <a:p>
            <a:pPr lvl="1" algn="just"/>
            <a:endParaRPr lang="en-US" dirty="0"/>
          </a:p>
          <a:p>
            <a:pPr marL="457200" lvl="1" indent="0" algn="just">
              <a:buNone/>
            </a:pPr>
            <a:endParaRPr lang="en-US" dirty="0" smtClean="0"/>
          </a:p>
          <a:p>
            <a:pPr lvl="5" algn="just"/>
            <a:r>
              <a:rPr lang="en-US" dirty="0"/>
              <a:t>Performance tests are by their nature quite costly to implement and run, but they can help you understand if new changes are going to degrade your system.</a:t>
            </a:r>
            <a:endParaRPr lang="pl-PL" dirty="0"/>
          </a:p>
        </p:txBody>
      </p:sp>
      <p:sp>
        <p:nvSpPr>
          <p:cNvPr id="4" name="Date Placeholder 3"/>
          <p:cNvSpPr>
            <a:spLocks noGrp="1"/>
          </p:cNvSpPr>
          <p:nvPr>
            <p:ph type="dt" sz="half" idx="10"/>
          </p:nvPr>
        </p:nvSpPr>
        <p:spPr/>
        <p:txBody>
          <a:bodyPr/>
          <a:lstStyle/>
          <a:p>
            <a:fld id="{5FAFE4BA-1658-4F4A-95AB-FFB70BE66CB9}"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14</a:t>
            </a:fld>
            <a:endParaRPr lang="pl-PL"/>
          </a:p>
        </p:txBody>
      </p:sp>
    </p:spTree>
    <p:extLst>
      <p:ext uri="{BB962C8B-B14F-4D97-AF65-F5344CB8AC3E}">
        <p14:creationId xmlns:p14="http://schemas.microsoft.com/office/powerpoint/2010/main" val="32329072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different types of tests</a:t>
            </a:r>
            <a:endParaRPr lang="pl-PL" dirty="0"/>
          </a:p>
        </p:txBody>
      </p:sp>
      <p:sp>
        <p:nvSpPr>
          <p:cNvPr id="3" name="Content Placeholder 2"/>
          <p:cNvSpPr>
            <a:spLocks noGrp="1"/>
          </p:cNvSpPr>
          <p:nvPr>
            <p:ph idx="1"/>
          </p:nvPr>
        </p:nvSpPr>
        <p:spPr>
          <a:xfrm>
            <a:off x="838200" y="1825625"/>
            <a:ext cx="5937504" cy="2691511"/>
          </a:xfrm>
        </p:spPr>
        <p:txBody>
          <a:bodyPr>
            <a:normAutofit/>
          </a:bodyPr>
          <a:lstStyle/>
          <a:p>
            <a:r>
              <a:rPr lang="pl-PL" dirty="0"/>
              <a:t>Smoke </a:t>
            </a:r>
            <a:r>
              <a:rPr lang="pl-PL" dirty="0" smtClean="0"/>
              <a:t>testing</a:t>
            </a:r>
            <a:r>
              <a:rPr lang="en-US" dirty="0" smtClean="0"/>
              <a:t> : </a:t>
            </a:r>
          </a:p>
          <a:p>
            <a:pPr lvl="1" algn="just"/>
            <a:r>
              <a:rPr lang="en-US" dirty="0"/>
              <a:t>Smoke tests are basic tests that check basic functionality of the application. They are meant to be quick to execute, and their goal is to give you the assurance that the major features of your system are working as expected</a:t>
            </a:r>
            <a:r>
              <a:rPr lang="en-US" dirty="0" smtClean="0"/>
              <a:t>.</a:t>
            </a:r>
            <a:endParaRPr lang="pl-PL" dirty="0"/>
          </a:p>
        </p:txBody>
      </p:sp>
      <p:sp>
        <p:nvSpPr>
          <p:cNvPr id="4" name="Date Placeholder 3"/>
          <p:cNvSpPr>
            <a:spLocks noGrp="1"/>
          </p:cNvSpPr>
          <p:nvPr>
            <p:ph type="dt" sz="half" idx="10"/>
          </p:nvPr>
        </p:nvSpPr>
        <p:spPr/>
        <p:txBody>
          <a:bodyPr/>
          <a:lstStyle/>
          <a:p>
            <a:fld id="{5FAFE4BA-1658-4F4A-95AB-FFB70BE66CB9}"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15</a:t>
            </a:fld>
            <a:endParaRPr lang="pl-P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71268" y="150675"/>
            <a:ext cx="5107464" cy="4764426"/>
          </a:xfrm>
          <a:prstGeom prst="rect">
            <a:avLst/>
          </a:prstGeom>
        </p:spPr>
      </p:pic>
      <p:sp>
        <p:nvSpPr>
          <p:cNvPr id="8" name="TextBox 7"/>
          <p:cNvSpPr txBox="1"/>
          <p:nvPr/>
        </p:nvSpPr>
        <p:spPr>
          <a:xfrm>
            <a:off x="1572768" y="5129551"/>
            <a:ext cx="9573768" cy="923330"/>
          </a:xfrm>
          <a:prstGeom prst="rect">
            <a:avLst/>
          </a:prstGeom>
          <a:noFill/>
        </p:spPr>
        <p:txBody>
          <a:bodyPr wrap="square" rtlCol="0">
            <a:spAutoFit/>
          </a:bodyPr>
          <a:lstStyle/>
          <a:p>
            <a:r>
              <a:rPr lang="en-US" dirty="0"/>
              <a:t>Smoke tests can be useful right after a new build is made to decide whether or not you can run more expensive tests, or right after a deployment to make sure that they application is running properly in the newly deployed environment</a:t>
            </a:r>
            <a:r>
              <a:rPr lang="en-US" dirty="0" smtClean="0"/>
              <a:t>.</a:t>
            </a:r>
            <a:endParaRPr lang="pl-PL" dirty="0"/>
          </a:p>
        </p:txBody>
      </p:sp>
    </p:spTree>
    <p:extLst>
      <p:ext uri="{BB962C8B-B14F-4D97-AF65-F5344CB8AC3E}">
        <p14:creationId xmlns:p14="http://schemas.microsoft.com/office/powerpoint/2010/main" val="39592008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Pyramid</a:t>
            </a:r>
            <a:endParaRPr lang="pl-PL" dirty="0"/>
          </a:p>
        </p:txBody>
      </p:sp>
      <p:sp>
        <p:nvSpPr>
          <p:cNvPr id="3" name="Content Placeholder 2"/>
          <p:cNvSpPr>
            <a:spLocks noGrp="1"/>
          </p:cNvSpPr>
          <p:nvPr>
            <p:ph idx="1"/>
          </p:nvPr>
        </p:nvSpPr>
        <p:spPr>
          <a:xfrm>
            <a:off x="838200" y="1825625"/>
            <a:ext cx="7144512" cy="4351338"/>
          </a:xfrm>
        </p:spPr>
        <p:txBody>
          <a:bodyPr>
            <a:normAutofit/>
          </a:bodyPr>
          <a:lstStyle/>
          <a:p>
            <a:r>
              <a:rPr lang="en-US" b="1" dirty="0" smtClean="0"/>
              <a:t>What is test pyramid?</a:t>
            </a:r>
          </a:p>
          <a:p>
            <a:pPr lvl="1" algn="just"/>
            <a:r>
              <a:rPr lang="en-US" dirty="0"/>
              <a:t>The test pyramid is a concept developed by Mike Cohn.  Its essential point is that you should have many more low-level unit tests than high level end-to-end tests running through a GUI. A test pyramid delivers a graphical representation of a best-case test scenario where you have a large number of low-level unit tests (around 70%) and comparatively few high level end-to-end system tests (about 10%), with an intermediate layer of integration tests sandwiched in between which adds up to around 20%.</a:t>
            </a:r>
            <a:endParaRPr lang="pl-PL" b="1" dirty="0"/>
          </a:p>
        </p:txBody>
      </p:sp>
      <p:sp>
        <p:nvSpPr>
          <p:cNvPr id="4" name="Date Placeholder 3"/>
          <p:cNvSpPr>
            <a:spLocks noGrp="1"/>
          </p:cNvSpPr>
          <p:nvPr>
            <p:ph type="dt" sz="half" idx="10"/>
          </p:nvPr>
        </p:nvSpPr>
        <p:spPr/>
        <p:txBody>
          <a:bodyPr/>
          <a:lstStyle/>
          <a:p>
            <a:fld id="{5FAFE4BA-1658-4F4A-95AB-FFB70BE66CB9}"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16</a:t>
            </a:fld>
            <a:endParaRPr lang="pl-P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88813" y="2721134"/>
            <a:ext cx="3786774" cy="2560320"/>
          </a:xfrm>
          <a:prstGeom prst="roundRect">
            <a:avLst>
              <a:gd name="adj" fmla="val 8594"/>
            </a:avLst>
          </a:prstGeom>
          <a:noFill/>
          <a:ln>
            <a:noFill/>
          </a:ln>
          <a:effectLst>
            <a:reflection blurRad="12700" stA="37000" endPos="28000" dist="5000" dir="5400000" sy="-100000" algn="bl" rotWithShape="0"/>
          </a:effectLst>
        </p:spPr>
      </p:pic>
    </p:spTree>
    <p:extLst>
      <p:ext uri="{BB962C8B-B14F-4D97-AF65-F5344CB8AC3E}">
        <p14:creationId xmlns:p14="http://schemas.microsoft.com/office/powerpoint/2010/main" val="259053279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Pyramid</a:t>
            </a:r>
            <a:endParaRPr lang="pl-PL" dirty="0"/>
          </a:p>
        </p:txBody>
      </p:sp>
      <p:sp>
        <p:nvSpPr>
          <p:cNvPr id="4" name="Date Placeholder 3"/>
          <p:cNvSpPr>
            <a:spLocks noGrp="1"/>
          </p:cNvSpPr>
          <p:nvPr>
            <p:ph type="dt" sz="half" idx="10"/>
          </p:nvPr>
        </p:nvSpPr>
        <p:spPr/>
        <p:txBody>
          <a:bodyPr/>
          <a:lstStyle/>
          <a:p>
            <a:fld id="{5FAFE4BA-1658-4F4A-95AB-FFB70BE66CB9}"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17</a:t>
            </a:fld>
            <a:endParaRPr lang="pl-P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20240" y="1519968"/>
            <a:ext cx="8510016" cy="4375567"/>
          </a:xfrm>
          <a:prstGeom prst="rect">
            <a:avLst/>
          </a:prstGeom>
        </p:spPr>
      </p:pic>
    </p:spTree>
    <p:extLst>
      <p:ext uri="{BB962C8B-B14F-4D97-AF65-F5344CB8AC3E}">
        <p14:creationId xmlns:p14="http://schemas.microsoft.com/office/powerpoint/2010/main" val="8188484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Test Pyramid</a:t>
            </a:r>
            <a:endParaRPr lang="pl-PL" dirty="0"/>
          </a:p>
        </p:txBody>
      </p:sp>
      <p:sp>
        <p:nvSpPr>
          <p:cNvPr id="3" name="Content Placeholder 2"/>
          <p:cNvSpPr>
            <a:spLocks noGrp="1"/>
          </p:cNvSpPr>
          <p:nvPr>
            <p:ph idx="1"/>
          </p:nvPr>
        </p:nvSpPr>
        <p:spPr>
          <a:xfrm>
            <a:off x="746760" y="1690688"/>
            <a:ext cx="5818633" cy="3305747"/>
          </a:xfrm>
        </p:spPr>
        <p:txBody>
          <a:bodyPr/>
          <a:lstStyle/>
          <a:p>
            <a:r>
              <a:rPr lang="en-US" dirty="0" smtClean="0"/>
              <a:t>In t</a:t>
            </a:r>
            <a:r>
              <a:rPr lang="pl-PL" dirty="0" smtClean="0"/>
              <a:t>raditional</a:t>
            </a:r>
            <a:r>
              <a:rPr lang="en-US" dirty="0" smtClean="0"/>
              <a:t> test Pyramid:</a:t>
            </a:r>
          </a:p>
          <a:p>
            <a:pPr lvl="1" algn="just"/>
            <a:r>
              <a:rPr lang="en-US" dirty="0" smtClean="0"/>
              <a:t>Traditional </a:t>
            </a:r>
            <a:r>
              <a:rPr lang="en-US" dirty="0"/>
              <a:t>software testing can be described using the pyramid on the left of </a:t>
            </a:r>
            <a:r>
              <a:rPr lang="en-US" dirty="0" smtClean="0"/>
              <a:t>Figure. </a:t>
            </a:r>
            <a:r>
              <a:rPr lang="en-US" dirty="0"/>
              <a:t>The great majority of testing is done using test plans to manually exercise the system through the UI. There may be some automation in the middle tier to test services. There may be some unit testing by developers</a:t>
            </a:r>
            <a:r>
              <a:rPr lang="en-US" dirty="0" smtClean="0"/>
              <a:t>.</a:t>
            </a:r>
            <a:endParaRPr lang="pl-PL" dirty="0"/>
          </a:p>
        </p:txBody>
      </p:sp>
      <p:sp>
        <p:nvSpPr>
          <p:cNvPr id="4" name="Date Placeholder 3"/>
          <p:cNvSpPr>
            <a:spLocks noGrp="1"/>
          </p:cNvSpPr>
          <p:nvPr>
            <p:ph type="dt" sz="half" idx="10"/>
          </p:nvPr>
        </p:nvSpPr>
        <p:spPr/>
        <p:txBody>
          <a:bodyPr/>
          <a:lstStyle/>
          <a:p>
            <a:fld id="{5FAFE4BA-1658-4F4A-95AB-FFB70BE66CB9}"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18</a:t>
            </a:fld>
            <a:endParaRPr lang="pl-P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60578" y="1690688"/>
            <a:ext cx="5213515" cy="3172968"/>
          </a:xfrm>
          <a:prstGeom prst="rect">
            <a:avLst/>
          </a:prstGeom>
        </p:spPr>
      </p:pic>
    </p:spTree>
    <p:extLst>
      <p:ext uri="{BB962C8B-B14F-4D97-AF65-F5344CB8AC3E}">
        <p14:creationId xmlns:p14="http://schemas.microsoft.com/office/powerpoint/2010/main" val="85585777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Pyramid</a:t>
            </a:r>
            <a:endParaRPr lang="pl-PL" dirty="0"/>
          </a:p>
        </p:txBody>
      </p:sp>
      <p:sp>
        <p:nvSpPr>
          <p:cNvPr id="3" name="Content Placeholder 2"/>
          <p:cNvSpPr>
            <a:spLocks noGrp="1"/>
          </p:cNvSpPr>
          <p:nvPr>
            <p:ph idx="1"/>
          </p:nvPr>
        </p:nvSpPr>
        <p:spPr>
          <a:xfrm>
            <a:off x="838200" y="1825625"/>
            <a:ext cx="5096256" cy="4351338"/>
          </a:xfrm>
        </p:spPr>
        <p:txBody>
          <a:bodyPr>
            <a:normAutofit lnSpcReduction="10000"/>
          </a:bodyPr>
          <a:lstStyle/>
          <a:p>
            <a:r>
              <a:rPr lang="pl-PL" dirty="0"/>
              <a:t>Test </a:t>
            </a:r>
            <a:r>
              <a:rPr lang="pl-PL" dirty="0" smtClean="0"/>
              <a:t>Quadrant</a:t>
            </a:r>
            <a:r>
              <a:rPr lang="en-US" dirty="0" smtClean="0"/>
              <a:t> :</a:t>
            </a:r>
          </a:p>
          <a:p>
            <a:pPr lvl="1" algn="just"/>
            <a:r>
              <a:rPr lang="en-US" dirty="0"/>
              <a:t>The quadrants include a lot of different types of testing, and each can be useful at certain times. What you choose will depend on what your system does, how it’s architected and the characteristics of your system’s users. In terms of automated testing for </a:t>
            </a:r>
            <a:r>
              <a:rPr lang="en-US" dirty="0" err="1"/>
              <a:t>Microservices</a:t>
            </a:r>
            <a:r>
              <a:rPr lang="en-US" dirty="0"/>
              <a:t>, we will exclude manual testing and focus primarily on the left-hand side </a:t>
            </a:r>
            <a:r>
              <a:rPr lang="en-US" dirty="0" smtClean="0"/>
              <a:t>quadrants. </a:t>
            </a:r>
            <a:endParaRPr lang="pl-PL" b="1" dirty="0"/>
          </a:p>
          <a:p>
            <a:endParaRPr lang="pl-PL" dirty="0"/>
          </a:p>
        </p:txBody>
      </p:sp>
      <p:sp>
        <p:nvSpPr>
          <p:cNvPr id="4" name="Date Placeholder 3"/>
          <p:cNvSpPr>
            <a:spLocks noGrp="1"/>
          </p:cNvSpPr>
          <p:nvPr>
            <p:ph type="dt" sz="half" idx="10"/>
          </p:nvPr>
        </p:nvSpPr>
        <p:spPr/>
        <p:txBody>
          <a:bodyPr/>
          <a:lstStyle/>
          <a:p>
            <a:fld id="{5FAFE4BA-1658-4F4A-95AB-FFB70BE66CB9}"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19</a:t>
            </a:fld>
            <a:endParaRPr lang="pl-P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01541" y="2248263"/>
            <a:ext cx="5924433" cy="3506061"/>
          </a:xfrm>
          <a:prstGeom prst="rect">
            <a:avLst/>
          </a:prstGeom>
        </p:spPr>
      </p:pic>
    </p:spTree>
    <p:extLst>
      <p:ext uri="{BB962C8B-B14F-4D97-AF65-F5344CB8AC3E}">
        <p14:creationId xmlns:p14="http://schemas.microsoft.com/office/powerpoint/2010/main" val="41174601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title="Decsoft "/>
          <p:cNvSpPr>
            <a:spLocks noGrp="1"/>
          </p:cNvSpPr>
          <p:nvPr>
            <p:ph type="title"/>
          </p:nvPr>
        </p:nvSpPr>
        <p:spPr/>
        <p:txBody>
          <a:bodyPr/>
          <a:lstStyle/>
          <a:p>
            <a:r>
              <a:rPr lang="en-US" b="1" dirty="0" smtClean="0"/>
              <a:t>Testing </a:t>
            </a:r>
            <a:r>
              <a:rPr lang="en-US" b="1" dirty="0"/>
              <a:t>for m</a:t>
            </a:r>
            <a:r>
              <a:rPr lang="en-US" b="1" dirty="0" smtClean="0"/>
              <a:t>icro Services</a:t>
            </a:r>
            <a:endParaRPr lang="pl-PL" dirty="0"/>
          </a:p>
        </p:txBody>
      </p:sp>
      <p:sp>
        <p:nvSpPr>
          <p:cNvPr id="3" name="Content Placeholder 2"/>
          <p:cNvSpPr>
            <a:spLocks noGrp="1"/>
          </p:cNvSpPr>
          <p:nvPr>
            <p:ph idx="1"/>
          </p:nvPr>
        </p:nvSpPr>
        <p:spPr/>
        <p:txBody>
          <a:bodyPr/>
          <a:lstStyle/>
          <a:p>
            <a:pPr>
              <a:buFont typeface="Wingdings" panose="05000000000000000000" pitchFamily="2" charset="2"/>
              <a:buChar char="ü"/>
            </a:pPr>
            <a:r>
              <a:rPr lang="en-US" dirty="0" smtClean="0"/>
              <a:t> Unit Testing</a:t>
            </a:r>
          </a:p>
          <a:p>
            <a:pPr>
              <a:buFont typeface="Wingdings" panose="05000000000000000000" pitchFamily="2" charset="2"/>
              <a:buChar char="ü"/>
            </a:pPr>
            <a:r>
              <a:rPr lang="en-US" dirty="0" smtClean="0"/>
              <a:t> The </a:t>
            </a:r>
            <a:r>
              <a:rPr lang="en-US" dirty="0"/>
              <a:t>different types of tests</a:t>
            </a:r>
            <a:endParaRPr lang="en-US" dirty="0" smtClean="0"/>
          </a:p>
          <a:p>
            <a:pPr>
              <a:buFont typeface="Wingdings" panose="05000000000000000000" pitchFamily="2" charset="2"/>
              <a:buChar char="ü"/>
            </a:pPr>
            <a:r>
              <a:rPr lang="en-US" dirty="0"/>
              <a:t> </a:t>
            </a:r>
            <a:r>
              <a:rPr lang="en-US" dirty="0" smtClean="0"/>
              <a:t>Test Pyramid</a:t>
            </a:r>
          </a:p>
        </p:txBody>
      </p:sp>
      <p:sp>
        <p:nvSpPr>
          <p:cNvPr id="4" name="Date Placeholder 3"/>
          <p:cNvSpPr>
            <a:spLocks noGrp="1"/>
          </p:cNvSpPr>
          <p:nvPr>
            <p:ph type="dt" sz="half" idx="10"/>
          </p:nvPr>
        </p:nvSpPr>
        <p:spPr/>
        <p:txBody>
          <a:bodyPr/>
          <a:lstStyle/>
          <a:p>
            <a:fld id="{A58B84F3-2692-4770-8F2D-626AC2A6A09A}"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2</a:t>
            </a:fld>
            <a:endParaRPr lang="pl-PL"/>
          </a:p>
        </p:txBody>
      </p:sp>
    </p:spTree>
    <p:extLst>
      <p:ext uri="{BB962C8B-B14F-4D97-AF65-F5344CB8AC3E}">
        <p14:creationId xmlns:p14="http://schemas.microsoft.com/office/powerpoint/2010/main" val="24760295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Pyramid</a:t>
            </a:r>
            <a:endParaRPr lang="pl-PL" dirty="0"/>
          </a:p>
        </p:txBody>
      </p:sp>
      <p:sp>
        <p:nvSpPr>
          <p:cNvPr id="3" name="Content Placeholder 2"/>
          <p:cNvSpPr>
            <a:spLocks noGrp="1"/>
          </p:cNvSpPr>
          <p:nvPr>
            <p:ph idx="1"/>
          </p:nvPr>
        </p:nvSpPr>
        <p:spPr>
          <a:xfrm>
            <a:off x="838200" y="1825625"/>
            <a:ext cx="10515600" cy="487807"/>
          </a:xfrm>
        </p:spPr>
        <p:txBody>
          <a:bodyPr/>
          <a:lstStyle/>
          <a:p>
            <a:r>
              <a:rPr lang="pl-PL" dirty="0"/>
              <a:t>Automated Testing by </a:t>
            </a:r>
            <a:r>
              <a:rPr lang="pl-PL" dirty="0" smtClean="0"/>
              <a:t>Layer</a:t>
            </a:r>
            <a:r>
              <a:rPr lang="en-US" dirty="0" smtClean="0"/>
              <a:t> : </a:t>
            </a:r>
          </a:p>
          <a:p>
            <a:endParaRPr lang="pl-PL" dirty="0"/>
          </a:p>
          <a:p>
            <a:endParaRPr lang="pl-PL" dirty="0"/>
          </a:p>
        </p:txBody>
      </p:sp>
      <p:sp>
        <p:nvSpPr>
          <p:cNvPr id="4" name="Date Placeholder 3"/>
          <p:cNvSpPr>
            <a:spLocks noGrp="1"/>
          </p:cNvSpPr>
          <p:nvPr>
            <p:ph type="dt" sz="half" idx="10"/>
          </p:nvPr>
        </p:nvSpPr>
        <p:spPr/>
        <p:txBody>
          <a:bodyPr/>
          <a:lstStyle/>
          <a:p>
            <a:fld id="{5FAFE4BA-1658-4F4A-95AB-FFB70BE66CB9}"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20</a:t>
            </a:fld>
            <a:endParaRPr lang="pl-PL"/>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2408" y="2313432"/>
            <a:ext cx="6998970" cy="3706597"/>
          </a:xfrm>
          <a:prstGeom prst="rect">
            <a:avLst/>
          </a:prstGeom>
        </p:spPr>
      </p:pic>
    </p:spTree>
    <p:extLst>
      <p:ext uri="{BB962C8B-B14F-4D97-AF65-F5344CB8AC3E}">
        <p14:creationId xmlns:p14="http://schemas.microsoft.com/office/powerpoint/2010/main" val="3273088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pl-PL" dirty="0"/>
          </a:p>
        </p:txBody>
      </p:sp>
      <p:sp>
        <p:nvSpPr>
          <p:cNvPr id="3" name="Content Placeholder 2"/>
          <p:cNvSpPr>
            <a:spLocks noGrp="1"/>
          </p:cNvSpPr>
          <p:nvPr>
            <p:ph idx="1"/>
          </p:nvPr>
        </p:nvSpPr>
        <p:spPr/>
        <p:txBody>
          <a:bodyPr>
            <a:normAutofit/>
          </a:bodyPr>
          <a:lstStyle/>
          <a:p>
            <a:pPr marL="0" indent="0" algn="ctr">
              <a:buNone/>
            </a:pPr>
            <a:r>
              <a:rPr lang="en-US" sz="4800" b="1" dirty="0" smtClean="0"/>
              <a:t>Thank you for your attention</a:t>
            </a:r>
            <a:endParaRPr lang="pl-PL" sz="4800" b="1" dirty="0"/>
          </a:p>
        </p:txBody>
      </p:sp>
      <p:sp>
        <p:nvSpPr>
          <p:cNvPr id="4" name="Date Placeholder 3"/>
          <p:cNvSpPr>
            <a:spLocks noGrp="1"/>
          </p:cNvSpPr>
          <p:nvPr>
            <p:ph type="dt" sz="half" idx="10"/>
          </p:nvPr>
        </p:nvSpPr>
        <p:spPr/>
        <p:txBody>
          <a:bodyPr/>
          <a:lstStyle/>
          <a:p>
            <a:fld id="{5FAFE4BA-1658-4F4A-95AB-FFB70BE66CB9}"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21</a:t>
            </a:fld>
            <a:endParaRPr lang="pl-PL"/>
          </a:p>
        </p:txBody>
      </p:sp>
    </p:spTree>
    <p:extLst>
      <p:ext uri="{BB962C8B-B14F-4D97-AF65-F5344CB8AC3E}">
        <p14:creationId xmlns:p14="http://schemas.microsoft.com/office/powerpoint/2010/main" val="3790003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t>
            </a:r>
            <a:endParaRPr lang="pl-PL" dirty="0"/>
          </a:p>
        </p:txBody>
      </p:sp>
      <p:sp>
        <p:nvSpPr>
          <p:cNvPr id="3" name="Content Placeholder 2"/>
          <p:cNvSpPr>
            <a:spLocks noGrp="1"/>
          </p:cNvSpPr>
          <p:nvPr>
            <p:ph idx="1"/>
          </p:nvPr>
        </p:nvSpPr>
        <p:spPr/>
        <p:txBody>
          <a:bodyPr/>
          <a:lstStyle/>
          <a:p>
            <a:pPr algn="just"/>
            <a:r>
              <a:rPr lang="en-US" b="1" dirty="0" smtClean="0"/>
              <a:t>What is it ? </a:t>
            </a:r>
          </a:p>
          <a:p>
            <a:pPr lvl="1" algn="just"/>
            <a:r>
              <a:rPr lang="en-US" dirty="0" smtClean="0"/>
              <a:t>A </a:t>
            </a:r>
            <a:r>
              <a:rPr lang="en-US" dirty="0"/>
              <a:t>unit test focuses on a single “unit of code</a:t>
            </a:r>
            <a:r>
              <a:rPr lang="en-US" dirty="0" smtClean="0"/>
              <a:t>” that exercises a specific portion of your codebase in a particular context. Typically, each unit test sends a specific input to a method and verifies that the method returns the expected value, or takes the expected action. Unit tests prove that the code you are testing does in fact do what you expect it to do.</a:t>
            </a:r>
          </a:p>
          <a:p>
            <a:endParaRPr lang="pl-PL" dirty="0"/>
          </a:p>
        </p:txBody>
      </p:sp>
      <p:sp>
        <p:nvSpPr>
          <p:cNvPr id="4" name="Date Placeholder 3"/>
          <p:cNvSpPr>
            <a:spLocks noGrp="1"/>
          </p:cNvSpPr>
          <p:nvPr>
            <p:ph type="dt" sz="half" idx="10"/>
          </p:nvPr>
        </p:nvSpPr>
        <p:spPr/>
        <p:txBody>
          <a:bodyPr/>
          <a:lstStyle/>
          <a:p>
            <a:fld id="{B089BC30-D2C9-446B-909C-282DA4521039}"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3</a:t>
            </a:fld>
            <a:endParaRPr lang="pl-PL"/>
          </a:p>
        </p:txBody>
      </p:sp>
    </p:spTree>
    <p:extLst>
      <p:ext uri="{BB962C8B-B14F-4D97-AF65-F5344CB8AC3E}">
        <p14:creationId xmlns:p14="http://schemas.microsoft.com/office/powerpoint/2010/main" val="1600554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 </a:t>
            </a:r>
            <a:endParaRPr lang="pl-PL" dirty="0"/>
          </a:p>
        </p:txBody>
      </p:sp>
      <p:sp>
        <p:nvSpPr>
          <p:cNvPr id="3" name="Content Placeholder 2"/>
          <p:cNvSpPr>
            <a:spLocks noGrp="1"/>
          </p:cNvSpPr>
          <p:nvPr>
            <p:ph idx="1"/>
          </p:nvPr>
        </p:nvSpPr>
        <p:spPr/>
        <p:txBody>
          <a:bodyPr/>
          <a:lstStyle/>
          <a:p>
            <a:r>
              <a:rPr lang="en-US" b="1" dirty="0" smtClean="0"/>
              <a:t>Why does we use it ? </a:t>
            </a:r>
          </a:p>
          <a:p>
            <a:pPr lvl="1"/>
            <a:r>
              <a:rPr lang="en-US" dirty="0" smtClean="0"/>
              <a:t>It</a:t>
            </a:r>
            <a:r>
              <a:rPr lang="pl-PL" dirty="0" smtClean="0"/>
              <a:t> </a:t>
            </a:r>
            <a:r>
              <a:rPr lang="pl-PL" dirty="0"/>
              <a:t>give you </a:t>
            </a:r>
            <a:r>
              <a:rPr lang="pl-PL" dirty="0" smtClean="0"/>
              <a:t>confidence</a:t>
            </a:r>
            <a:r>
              <a:rPr lang="en-US" dirty="0" smtClean="0"/>
              <a:t> : </a:t>
            </a:r>
            <a:r>
              <a:rPr lang="en-US" dirty="0"/>
              <a:t> your code works as you expect it to work. </a:t>
            </a:r>
            <a:endParaRPr lang="en-US" dirty="0" smtClean="0"/>
          </a:p>
          <a:p>
            <a:pPr lvl="1" algn="just"/>
            <a:r>
              <a:rPr lang="en-US" dirty="0" smtClean="0"/>
              <a:t>S</a:t>
            </a:r>
            <a:r>
              <a:rPr lang="pl-PL" dirty="0" smtClean="0"/>
              <a:t>ave you</a:t>
            </a:r>
            <a:r>
              <a:rPr lang="en-US" dirty="0" smtClean="0"/>
              <a:t>r</a:t>
            </a:r>
            <a:r>
              <a:rPr lang="pl-PL" dirty="0" smtClean="0"/>
              <a:t> time</a:t>
            </a:r>
            <a:r>
              <a:rPr lang="en-US" dirty="0" smtClean="0"/>
              <a:t> : It helps </a:t>
            </a:r>
            <a:r>
              <a:rPr lang="en-US" dirty="0"/>
              <a:t>prevent regressions from being introduced and </a:t>
            </a:r>
            <a:r>
              <a:rPr lang="en-US" dirty="0" smtClean="0"/>
              <a:t>released. </a:t>
            </a:r>
            <a:r>
              <a:rPr lang="en-US" dirty="0"/>
              <a:t> When you have a set of unit tests verifying your code works, you can safely change the code and trust that other parts of your program will not </a:t>
            </a:r>
            <a:r>
              <a:rPr lang="en-US" dirty="0" smtClean="0"/>
              <a:t>break.</a:t>
            </a:r>
          </a:p>
          <a:p>
            <a:pPr lvl="1" algn="just"/>
            <a:r>
              <a:rPr lang="en-US" dirty="0" smtClean="0"/>
              <a:t>P</a:t>
            </a:r>
            <a:r>
              <a:rPr lang="pl-PL" dirty="0" smtClean="0"/>
              <a:t>rovide </a:t>
            </a:r>
            <a:r>
              <a:rPr lang="pl-PL" dirty="0"/>
              <a:t>excellent </a:t>
            </a:r>
            <a:r>
              <a:rPr lang="pl-PL" dirty="0" smtClean="0"/>
              <a:t>implicit</a:t>
            </a:r>
            <a:r>
              <a:rPr lang="en-US" dirty="0" smtClean="0"/>
              <a:t>s</a:t>
            </a:r>
            <a:r>
              <a:rPr lang="pl-PL" dirty="0" smtClean="0"/>
              <a:t> documentation</a:t>
            </a:r>
            <a:r>
              <a:rPr lang="en-US" dirty="0" smtClean="0"/>
              <a:t> : It shows </a:t>
            </a:r>
            <a:r>
              <a:rPr lang="en-US" dirty="0"/>
              <a:t>exactly how the code is designed to be </a:t>
            </a:r>
            <a:r>
              <a:rPr lang="en-US" dirty="0" smtClean="0"/>
              <a:t>used.</a:t>
            </a:r>
            <a:endParaRPr lang="pl-PL" dirty="0"/>
          </a:p>
        </p:txBody>
      </p:sp>
      <p:sp>
        <p:nvSpPr>
          <p:cNvPr id="4" name="Date Placeholder 3"/>
          <p:cNvSpPr>
            <a:spLocks noGrp="1"/>
          </p:cNvSpPr>
          <p:nvPr>
            <p:ph type="dt" sz="half" idx="10"/>
          </p:nvPr>
        </p:nvSpPr>
        <p:spPr/>
        <p:txBody>
          <a:bodyPr/>
          <a:lstStyle/>
          <a:p>
            <a:fld id="{840F4135-C3A6-4C95-BF62-A9ACD4D77C4B}"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4</a:t>
            </a:fld>
            <a:endParaRPr lang="pl-PL"/>
          </a:p>
        </p:txBody>
      </p:sp>
    </p:spTree>
    <p:extLst>
      <p:ext uri="{BB962C8B-B14F-4D97-AF65-F5344CB8AC3E}">
        <p14:creationId xmlns:p14="http://schemas.microsoft.com/office/powerpoint/2010/main" val="366734884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pl-PL" dirty="0"/>
          </a:p>
        </p:txBody>
      </p:sp>
      <p:sp>
        <p:nvSpPr>
          <p:cNvPr id="3" name="Content Placeholder 2"/>
          <p:cNvSpPr>
            <a:spLocks noGrp="1"/>
          </p:cNvSpPr>
          <p:nvPr>
            <p:ph idx="1"/>
          </p:nvPr>
        </p:nvSpPr>
        <p:spPr/>
        <p:txBody>
          <a:bodyPr/>
          <a:lstStyle/>
          <a:p>
            <a:r>
              <a:rPr lang="en-US" b="1" dirty="0"/>
              <a:t>What’s the difference between Unit Testing, TDD and BDD?</a:t>
            </a:r>
          </a:p>
          <a:p>
            <a:pPr lvl="1"/>
            <a:r>
              <a:rPr lang="en-US" i="1" dirty="0" smtClean="0"/>
              <a:t>Unit Testing </a:t>
            </a:r>
            <a:r>
              <a:rPr lang="en-US" dirty="0" smtClean="0"/>
              <a:t>: </a:t>
            </a:r>
            <a:r>
              <a:rPr lang="en-US" dirty="0"/>
              <a:t>A unit test focuses on a single “unit of code</a:t>
            </a:r>
            <a:r>
              <a:rPr lang="en-US" dirty="0" smtClean="0"/>
              <a:t>”.</a:t>
            </a:r>
          </a:p>
          <a:p>
            <a:pPr lvl="1" algn="just"/>
            <a:r>
              <a:rPr lang="en-US" i="1" dirty="0"/>
              <a:t>TDD </a:t>
            </a:r>
            <a:r>
              <a:rPr lang="en-US" i="1" dirty="0" smtClean="0"/>
              <a:t>- Test-Driven Development</a:t>
            </a:r>
            <a:r>
              <a:rPr lang="en-US" dirty="0" smtClean="0"/>
              <a:t>: It is </a:t>
            </a:r>
            <a:r>
              <a:rPr lang="en-US" dirty="0"/>
              <a:t>a process for when you write and run your tests</a:t>
            </a:r>
            <a:r>
              <a:rPr lang="en-US" dirty="0" smtClean="0"/>
              <a:t>. </a:t>
            </a:r>
            <a:r>
              <a:rPr lang="en-US" dirty="0"/>
              <a:t>Following it makes it possible to have a very high test-coverage. Test-coverage refers to the percentage of your code that is tested automatically, so a higher number is better. TDD also reduces the likelihood of having bugs in your tests, which can otherwise be difficult to track down.</a:t>
            </a:r>
            <a:endParaRPr lang="en-US" dirty="0" smtClean="0"/>
          </a:p>
          <a:p>
            <a:pPr lvl="1" algn="just"/>
            <a:r>
              <a:rPr lang="en-US" i="1" dirty="0"/>
              <a:t>BDD </a:t>
            </a:r>
            <a:r>
              <a:rPr lang="en-US" i="1" dirty="0" smtClean="0"/>
              <a:t>- </a:t>
            </a:r>
            <a:r>
              <a:rPr lang="en-US" i="1" dirty="0"/>
              <a:t>Behavior-Driven </a:t>
            </a:r>
            <a:r>
              <a:rPr lang="en-US" i="1" dirty="0" smtClean="0"/>
              <a:t>Development</a:t>
            </a:r>
            <a:r>
              <a:rPr lang="en-US" dirty="0" smtClean="0"/>
              <a:t>: It </a:t>
            </a:r>
            <a:r>
              <a:rPr lang="en-US" dirty="0"/>
              <a:t>is perhaps the biggest source of confusion</a:t>
            </a:r>
            <a:r>
              <a:rPr lang="en-US" dirty="0" smtClean="0"/>
              <a:t>. </a:t>
            </a:r>
            <a:r>
              <a:rPr lang="en-US" dirty="0"/>
              <a:t>When applied to automated testing, BDD is a set of best practices for writing great tests. BDD can, and should be, used together with TDD and unit testing methods.</a:t>
            </a:r>
            <a:endParaRPr lang="pl-PL" dirty="0"/>
          </a:p>
        </p:txBody>
      </p:sp>
      <p:sp>
        <p:nvSpPr>
          <p:cNvPr id="4" name="Date Placeholder 3"/>
          <p:cNvSpPr>
            <a:spLocks noGrp="1"/>
          </p:cNvSpPr>
          <p:nvPr>
            <p:ph type="dt" sz="half" idx="10"/>
          </p:nvPr>
        </p:nvSpPr>
        <p:spPr/>
        <p:txBody>
          <a:bodyPr/>
          <a:lstStyle/>
          <a:p>
            <a:fld id="{5FAFE4BA-1658-4F4A-95AB-FFB70BE66CB9}"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5</a:t>
            </a:fld>
            <a:endParaRPr lang="pl-PL"/>
          </a:p>
        </p:txBody>
      </p:sp>
    </p:spTree>
    <p:extLst>
      <p:ext uri="{BB962C8B-B14F-4D97-AF65-F5344CB8AC3E}">
        <p14:creationId xmlns:p14="http://schemas.microsoft.com/office/powerpoint/2010/main" val="48220366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pl-PL" dirty="0"/>
          </a:p>
        </p:txBody>
      </p:sp>
      <p:sp>
        <p:nvSpPr>
          <p:cNvPr id="3" name="Content Placeholder 2"/>
          <p:cNvSpPr>
            <a:spLocks noGrp="1"/>
          </p:cNvSpPr>
          <p:nvPr>
            <p:ph idx="1"/>
          </p:nvPr>
        </p:nvSpPr>
        <p:spPr/>
        <p:txBody>
          <a:bodyPr/>
          <a:lstStyle/>
          <a:p>
            <a:r>
              <a:rPr lang="en-US" b="1" dirty="0" smtClean="0"/>
              <a:t>What is Unit Test Structure? </a:t>
            </a:r>
          </a:p>
          <a:p>
            <a:pPr lvl="1"/>
            <a:r>
              <a:rPr lang="en-US" dirty="0"/>
              <a:t>Set up all conditions for testing.</a:t>
            </a:r>
          </a:p>
          <a:p>
            <a:pPr lvl="1"/>
            <a:r>
              <a:rPr lang="en-US" dirty="0"/>
              <a:t>Call the method (or Trigger) being tested.</a:t>
            </a:r>
          </a:p>
          <a:p>
            <a:pPr lvl="1"/>
            <a:r>
              <a:rPr lang="en-US" dirty="0"/>
              <a:t>Verify that the results are correct.</a:t>
            </a:r>
          </a:p>
          <a:p>
            <a:pPr lvl="1"/>
            <a:r>
              <a:rPr lang="pl-PL" dirty="0"/>
              <a:t>Clean up modified records.</a:t>
            </a:r>
          </a:p>
        </p:txBody>
      </p:sp>
      <p:sp>
        <p:nvSpPr>
          <p:cNvPr id="4" name="Date Placeholder 3"/>
          <p:cNvSpPr>
            <a:spLocks noGrp="1"/>
          </p:cNvSpPr>
          <p:nvPr>
            <p:ph type="dt" sz="half" idx="10"/>
          </p:nvPr>
        </p:nvSpPr>
        <p:spPr/>
        <p:txBody>
          <a:bodyPr/>
          <a:lstStyle/>
          <a:p>
            <a:fld id="{075E66A6-81ED-4B0F-A368-8D9DC10E11EB}"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6</a:t>
            </a:fld>
            <a:endParaRPr lang="pl-PL"/>
          </a:p>
        </p:txBody>
      </p:sp>
    </p:spTree>
    <p:extLst>
      <p:ext uri="{BB962C8B-B14F-4D97-AF65-F5344CB8AC3E}">
        <p14:creationId xmlns:p14="http://schemas.microsoft.com/office/powerpoint/2010/main" val="113752007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Unit Testing</a:t>
            </a:r>
            <a:endParaRPr lang="pl-PL" dirty="0"/>
          </a:p>
        </p:txBody>
      </p:sp>
      <p:sp>
        <p:nvSpPr>
          <p:cNvPr id="3" name="Content Placeholder 2"/>
          <p:cNvSpPr>
            <a:spLocks noGrp="1"/>
          </p:cNvSpPr>
          <p:nvPr>
            <p:ph idx="1"/>
          </p:nvPr>
        </p:nvSpPr>
        <p:spPr/>
        <p:txBody>
          <a:bodyPr>
            <a:normAutofit/>
          </a:bodyPr>
          <a:lstStyle/>
          <a:p>
            <a:r>
              <a:rPr lang="en-US" b="1" dirty="0" smtClean="0"/>
              <a:t>What is a test framework?</a:t>
            </a:r>
            <a:r>
              <a:rPr lang="en-US" dirty="0" smtClean="0"/>
              <a:t> </a:t>
            </a:r>
          </a:p>
          <a:p>
            <a:pPr lvl="1" algn="just"/>
            <a:r>
              <a:rPr lang="en-US" dirty="0"/>
              <a:t>A test framework is simply a </a:t>
            </a:r>
            <a:r>
              <a:rPr lang="en-US" dirty="0" smtClean="0"/>
              <a:t>formalization </a:t>
            </a:r>
            <a:r>
              <a:rPr lang="en-US" dirty="0"/>
              <a:t>or statement of the method and processes followed when testing within any given </a:t>
            </a:r>
            <a:r>
              <a:rPr lang="en-US" dirty="0" smtClean="0"/>
              <a:t>organization, </a:t>
            </a:r>
            <a:r>
              <a:rPr lang="en-US" dirty="0"/>
              <a:t>based on the complete test approach. Expressed as a collection of assumptions, concepts and tools this can be implemented by automated software testing.</a:t>
            </a:r>
          </a:p>
          <a:p>
            <a:pPr lvl="1" algn="just"/>
            <a:r>
              <a:rPr lang="en-US" dirty="0"/>
              <a:t>Test frameworks are popular because they are low maintenance, and because changes can be made to test case files without having to update things like Driver and Startup scripts. This keeps things clean and simple and reduces the risk of mistakes. Choosing the right framework technique also helps in maintaining lower costs, as the costs associated with test frameworks are due to development and maintenance efforts.</a:t>
            </a:r>
          </a:p>
          <a:p>
            <a:pPr lvl="1" algn="just"/>
            <a:endParaRPr lang="pl-PL" dirty="0"/>
          </a:p>
        </p:txBody>
      </p:sp>
      <p:sp>
        <p:nvSpPr>
          <p:cNvPr id="4" name="Date Placeholder 3"/>
          <p:cNvSpPr>
            <a:spLocks noGrp="1"/>
          </p:cNvSpPr>
          <p:nvPr>
            <p:ph type="dt" sz="half" idx="10"/>
          </p:nvPr>
        </p:nvSpPr>
        <p:spPr/>
        <p:txBody>
          <a:bodyPr/>
          <a:lstStyle/>
          <a:p>
            <a:fld id="{5FAFE4BA-1658-4F4A-95AB-FFB70BE66CB9}"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7</a:t>
            </a:fld>
            <a:endParaRPr lang="pl-PL"/>
          </a:p>
        </p:txBody>
      </p:sp>
      <p:pic>
        <p:nvPicPr>
          <p:cNvPr id="7" name="Picture 6"/>
          <p:cNvPicPr>
            <a:picLocks noChangeAspect="1"/>
          </p:cNvPicPr>
          <p:nvPr/>
        </p:nvPicPr>
        <p:blipFill>
          <a:blip r:embed="rId2">
            <a:extLst>
              <a:ext uri="{BEBA8EAE-BF5A-486C-A8C5-ECC9F3942E4B}">
                <a14:imgProps xmlns:a14="http://schemas.microsoft.com/office/drawing/2010/main">
                  <a14:imgLayer r:embed="rId3">
                    <a14:imgEffect>
                      <a14:sharpenSoften amount="14000"/>
                    </a14:imgEffect>
                  </a14:imgLayer>
                </a14:imgProps>
              </a:ext>
              <a:ext uri="{28A0092B-C50C-407E-A947-70E740481C1C}">
                <a14:useLocalDpi xmlns:a14="http://schemas.microsoft.com/office/drawing/2010/main" val="0"/>
              </a:ext>
            </a:extLst>
          </a:blip>
          <a:stretch>
            <a:fillRect/>
          </a:stretch>
        </p:blipFill>
        <p:spPr>
          <a:xfrm>
            <a:off x="6306181" y="466838"/>
            <a:ext cx="5047619" cy="1809524"/>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pic>
    </p:spTree>
    <p:extLst>
      <p:ext uri="{BB962C8B-B14F-4D97-AF65-F5344CB8AC3E}">
        <p14:creationId xmlns:p14="http://schemas.microsoft.com/office/powerpoint/2010/main" val="109273742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different types of tests</a:t>
            </a:r>
            <a:endParaRPr lang="pl-PL" dirty="0"/>
          </a:p>
        </p:txBody>
      </p:sp>
      <p:sp>
        <p:nvSpPr>
          <p:cNvPr id="3" name="Content Placeholder 2"/>
          <p:cNvSpPr>
            <a:spLocks noGrp="1"/>
          </p:cNvSpPr>
          <p:nvPr>
            <p:ph idx="1"/>
          </p:nvPr>
        </p:nvSpPr>
        <p:spPr/>
        <p:txBody>
          <a:bodyPr/>
          <a:lstStyle/>
          <a:p>
            <a:r>
              <a:rPr lang="pl-PL" dirty="0"/>
              <a:t>Unit tests</a:t>
            </a:r>
          </a:p>
          <a:p>
            <a:r>
              <a:rPr lang="pl-PL" dirty="0"/>
              <a:t>Integration tests</a:t>
            </a:r>
          </a:p>
          <a:p>
            <a:r>
              <a:rPr lang="pl-PL" dirty="0"/>
              <a:t>Functional tests</a:t>
            </a:r>
          </a:p>
          <a:p>
            <a:r>
              <a:rPr lang="pl-PL" dirty="0"/>
              <a:t>End-to-end tests</a:t>
            </a:r>
          </a:p>
          <a:p>
            <a:r>
              <a:rPr lang="pl-PL" dirty="0"/>
              <a:t>Acceptance testing</a:t>
            </a:r>
          </a:p>
          <a:p>
            <a:r>
              <a:rPr lang="pl-PL" dirty="0"/>
              <a:t>Performance testing</a:t>
            </a:r>
          </a:p>
          <a:p>
            <a:r>
              <a:rPr lang="pl-PL" dirty="0"/>
              <a:t>Smoke </a:t>
            </a:r>
            <a:r>
              <a:rPr lang="pl-PL" dirty="0" smtClean="0"/>
              <a:t>testing</a:t>
            </a:r>
            <a:endParaRPr lang="pl-PL" dirty="0"/>
          </a:p>
        </p:txBody>
      </p:sp>
      <p:sp>
        <p:nvSpPr>
          <p:cNvPr id="4" name="Date Placeholder 3"/>
          <p:cNvSpPr>
            <a:spLocks noGrp="1"/>
          </p:cNvSpPr>
          <p:nvPr>
            <p:ph type="dt" sz="half" idx="10"/>
          </p:nvPr>
        </p:nvSpPr>
        <p:spPr/>
        <p:txBody>
          <a:bodyPr/>
          <a:lstStyle/>
          <a:p>
            <a:fld id="{5FAFE4BA-1658-4F4A-95AB-FFB70BE66CB9}"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8</a:t>
            </a:fld>
            <a:endParaRPr lang="pl-PL"/>
          </a:p>
        </p:txBody>
      </p:sp>
    </p:spTree>
    <p:extLst>
      <p:ext uri="{BB962C8B-B14F-4D97-AF65-F5344CB8AC3E}">
        <p14:creationId xmlns:p14="http://schemas.microsoft.com/office/powerpoint/2010/main" val="1223992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different types of tests</a:t>
            </a:r>
            <a:endParaRPr lang="pl-PL" dirty="0"/>
          </a:p>
        </p:txBody>
      </p:sp>
      <p:sp>
        <p:nvSpPr>
          <p:cNvPr id="3" name="Content Placeholder 2"/>
          <p:cNvSpPr>
            <a:spLocks noGrp="1"/>
          </p:cNvSpPr>
          <p:nvPr>
            <p:ph idx="1"/>
          </p:nvPr>
        </p:nvSpPr>
        <p:spPr/>
        <p:txBody>
          <a:bodyPr/>
          <a:lstStyle/>
          <a:p>
            <a:r>
              <a:rPr lang="pl-PL" dirty="0"/>
              <a:t>Unit </a:t>
            </a:r>
            <a:r>
              <a:rPr lang="pl-PL" dirty="0" smtClean="0"/>
              <a:t>tests</a:t>
            </a:r>
            <a:r>
              <a:rPr lang="en-US" dirty="0" smtClean="0"/>
              <a:t> : </a:t>
            </a:r>
          </a:p>
          <a:p>
            <a:pPr lvl="1" algn="just"/>
            <a:r>
              <a:rPr lang="en-US" dirty="0"/>
              <a:t>Unit tests are very low level, close to the source of your application. They consist in testing individual methods and functions of the classes, components or modules used by your software. Unit tests are in general quite cheap to automate and can be run very quickly by a continuous integration server.</a:t>
            </a:r>
            <a:endParaRPr lang="pl-PL" dirty="0"/>
          </a:p>
          <a:p>
            <a:pPr algn="just"/>
            <a:endParaRPr lang="pl-PL" dirty="0"/>
          </a:p>
        </p:txBody>
      </p:sp>
      <p:sp>
        <p:nvSpPr>
          <p:cNvPr id="4" name="Date Placeholder 3"/>
          <p:cNvSpPr>
            <a:spLocks noGrp="1"/>
          </p:cNvSpPr>
          <p:nvPr>
            <p:ph type="dt" sz="half" idx="10"/>
          </p:nvPr>
        </p:nvSpPr>
        <p:spPr/>
        <p:txBody>
          <a:bodyPr/>
          <a:lstStyle/>
          <a:p>
            <a:fld id="{5FAFE4BA-1658-4F4A-95AB-FFB70BE66CB9}" type="datetime3">
              <a:rPr lang="en-US" smtClean="0"/>
              <a:t>27 August 2018</a:t>
            </a:fld>
            <a:endParaRPr lang="pl-PL"/>
          </a:p>
        </p:txBody>
      </p:sp>
      <p:sp>
        <p:nvSpPr>
          <p:cNvPr id="5" name="Footer Placeholder 4"/>
          <p:cNvSpPr>
            <a:spLocks noGrp="1"/>
          </p:cNvSpPr>
          <p:nvPr>
            <p:ph type="ftr" sz="quarter" idx="11"/>
          </p:nvPr>
        </p:nvSpPr>
        <p:spPr/>
        <p:txBody>
          <a:bodyPr/>
          <a:lstStyle/>
          <a:p>
            <a:r>
              <a:rPr lang="en-US" smtClean="0"/>
              <a:t>Testing for Micro service by Peyman Ekhtiar developer for Decsoft S.A Warszawa</a:t>
            </a:r>
            <a:endParaRPr lang="pl-PL"/>
          </a:p>
        </p:txBody>
      </p:sp>
      <p:sp>
        <p:nvSpPr>
          <p:cNvPr id="6" name="Slide Number Placeholder 5"/>
          <p:cNvSpPr>
            <a:spLocks noGrp="1"/>
          </p:cNvSpPr>
          <p:nvPr>
            <p:ph type="sldNum" sz="quarter" idx="12"/>
          </p:nvPr>
        </p:nvSpPr>
        <p:spPr/>
        <p:txBody>
          <a:bodyPr/>
          <a:lstStyle/>
          <a:p>
            <a:fld id="{3918A70E-B467-4C7D-BE4F-FA57ED365A70}" type="slidenum">
              <a:rPr lang="pl-PL" smtClean="0"/>
              <a:t>9</a:t>
            </a:fld>
            <a:endParaRPr lang="pl-PL"/>
          </a:p>
        </p:txBody>
      </p:sp>
    </p:spTree>
    <p:extLst>
      <p:ext uri="{BB962C8B-B14F-4D97-AF65-F5344CB8AC3E}">
        <p14:creationId xmlns:p14="http://schemas.microsoft.com/office/powerpoint/2010/main" val="3187080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834</TotalTime>
  <Words>1330</Words>
  <Application>Microsoft Office PowerPoint</Application>
  <PresentationFormat>Widescreen</PresentationFormat>
  <Paragraphs>142</Paragraphs>
  <Slides>21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Wingdings</vt:lpstr>
      <vt:lpstr>Office Theme</vt:lpstr>
      <vt:lpstr>Testing for micro service</vt:lpstr>
      <vt:lpstr>Testing for micro Services</vt:lpstr>
      <vt:lpstr>Unit Testing </vt:lpstr>
      <vt:lpstr>Unit Testing </vt:lpstr>
      <vt:lpstr>Unit Testing</vt:lpstr>
      <vt:lpstr>Unit Testing</vt:lpstr>
      <vt:lpstr>Unit Testing</vt:lpstr>
      <vt:lpstr>The different types of tests</vt:lpstr>
      <vt:lpstr>The different types of tests</vt:lpstr>
      <vt:lpstr>The different types of tests</vt:lpstr>
      <vt:lpstr>The different types of tests</vt:lpstr>
      <vt:lpstr>The different types of tests</vt:lpstr>
      <vt:lpstr>The different types of tests</vt:lpstr>
      <vt:lpstr>The different types of tests</vt:lpstr>
      <vt:lpstr>The different types of tests</vt:lpstr>
      <vt:lpstr>Test Pyramid</vt:lpstr>
      <vt:lpstr>Test Pyramid</vt:lpstr>
      <vt:lpstr>Test Pyramid</vt:lpstr>
      <vt:lpstr>Test Pyramid</vt:lpstr>
      <vt:lpstr>Test Pyramid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for Microservices</dc:title>
  <dc:creator>Peyman Mostafai Ekhtiar</dc:creator>
  <cp:lastModifiedBy>Peyman Mostafai Ekhtiar</cp:lastModifiedBy>
  <cp:revision>49</cp:revision>
  <dcterms:created xsi:type="dcterms:W3CDTF">2018-08-17T08:28:47Z</dcterms:created>
  <dcterms:modified xsi:type="dcterms:W3CDTF">2018-08-27T07:00:06Z</dcterms:modified>
</cp:coreProperties>
</file>