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0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7" r:id="rId20"/>
    <p:sldId id="308" r:id="rId21"/>
    <p:sldId id="309" r:id="rId22"/>
    <p:sldId id="304" r:id="rId23"/>
    <p:sldId id="302" r:id="rId24"/>
    <p:sldId id="311" r:id="rId25"/>
    <p:sldId id="303" r:id="rId26"/>
    <p:sldId id="310" r:id="rId27"/>
    <p:sldId id="305" r:id="rId28"/>
    <p:sldId id="306" r:id="rId29"/>
    <p:sldId id="283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212"/>
    <p:restoredTop sz="94658"/>
  </p:normalViewPr>
  <p:slideViewPr>
    <p:cSldViewPr snapToGrid="0" snapToObjects="1">
      <p:cViewPr varScale="1">
        <p:scale>
          <a:sx n="61" d="100"/>
          <a:sy n="61" d="100"/>
        </p:scale>
        <p:origin x="216" y="2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5D999-38D6-F244-8103-0B405DAC9CFC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38EAD-0CFA-E34B-9636-DD3A8D1AE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2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F730-E83A-BF40-996A-B540C4738033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D4F5-2FA1-6E46-93F0-5434C34E3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3153"/>
            <a:ext cx="9144000" cy="1111148"/>
          </a:xfrm>
        </p:spPr>
        <p:txBody>
          <a:bodyPr/>
          <a:lstStyle/>
          <a:p>
            <a:r>
              <a:rPr lang="en-US" dirty="0"/>
              <a:t>Assembly Language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Notes prepared for comp7615</a:t>
            </a:r>
          </a:p>
          <a:p>
            <a:pPr algn="l"/>
            <a:r>
              <a:rPr lang="en-US" dirty="0"/>
              <a:t>Select slides adapted from “Assembly Language for x86 Processors”, 7</a:t>
            </a:r>
            <a:r>
              <a:rPr lang="en-US" baseline="30000" dirty="0"/>
              <a:t>th</a:t>
            </a:r>
            <a:r>
              <a:rPr lang="en-US" dirty="0"/>
              <a:t> Edition, Kip Irvine, and comp1113 Applied Mathematics notes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Carly Orr, BCIT</a:t>
            </a:r>
          </a:p>
        </p:txBody>
      </p:sp>
    </p:spTree>
    <p:extLst>
      <p:ext uri="{BB962C8B-B14F-4D97-AF65-F5344CB8AC3E}">
        <p14:creationId xmlns:p14="http://schemas.microsoft.com/office/powerpoint/2010/main" val="7243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36366AA-1714-314B-8C07-C1F69E39887D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-182563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Hexadecimal Integers</a:t>
            </a:r>
          </a:p>
        </p:txBody>
      </p:sp>
      <p:pic>
        <p:nvPicPr>
          <p:cNvPr id="2765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685800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7654" name="Text Box 1031"/>
          <p:cNvSpPr txBox="1">
            <a:spLocks noChangeArrowheads="1"/>
          </p:cNvSpPr>
          <p:nvPr/>
        </p:nvSpPr>
        <p:spPr bwMode="auto">
          <a:xfrm>
            <a:off x="2667000" y="1066800"/>
            <a:ext cx="6781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Binary values are represented in hexadecimal.</a:t>
            </a:r>
          </a:p>
        </p:txBody>
      </p:sp>
    </p:spTree>
    <p:extLst>
      <p:ext uri="{BB962C8B-B14F-4D97-AF65-F5344CB8AC3E}">
        <p14:creationId xmlns:p14="http://schemas.microsoft.com/office/powerpoint/2010/main" val="128285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72DEEA3-9017-DD4E-A354-BAFDAD8FF02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Translating Binary to Hexadecimal</a:t>
            </a:r>
          </a:p>
        </p:txBody>
      </p:sp>
      <p:sp>
        <p:nvSpPr>
          <p:cNvPr id="28677" name="Text Box 38"/>
          <p:cNvSpPr txBox="1">
            <a:spLocks noChangeArrowheads="1"/>
          </p:cNvSpPr>
          <p:nvPr/>
        </p:nvSpPr>
        <p:spPr bwMode="auto">
          <a:xfrm>
            <a:off x="2362200" y="1219201"/>
            <a:ext cx="76962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marL="2286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Each hexadecimal digit corresponds to 4 binary bits.</a:t>
            </a:r>
          </a:p>
          <a:p>
            <a:pPr eaLnBrk="1" hangingPunct="1">
              <a:spcBef>
                <a:spcPct val="50000"/>
              </a:spcBef>
              <a:buClrTx/>
            </a:pPr>
            <a:r>
              <a:rPr lang="en-US" altLang="en-US" sz="2100" dirty="0"/>
              <a:t>Example: Translate the binary integer 000101101010011110010100 to  hexadecimal:</a:t>
            </a:r>
          </a:p>
        </p:txBody>
      </p:sp>
      <p:pic>
        <p:nvPicPr>
          <p:cNvPr id="28678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1"/>
            <a:ext cx="5562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CBE2A-9993-F347-98B6-A667DA04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07" y="4532054"/>
            <a:ext cx="7506586" cy="21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9D710F4-DE17-7A49-BB1F-34C626838FFD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/>
              <a:t>Converting Hexadecimal to Decimal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182" y="1371600"/>
            <a:ext cx="8894618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Multiply each digit by its corresponding power of 16: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800" dirty="0">
                <a:latin typeface="Times" charset="0"/>
              </a:rPr>
              <a:t>	</a:t>
            </a:r>
            <a:r>
              <a:rPr lang="en-US" altLang="en-US" sz="2800" dirty="0" err="1">
                <a:latin typeface="Times" charset="0"/>
              </a:rPr>
              <a:t>dec</a:t>
            </a:r>
            <a:r>
              <a:rPr lang="en-US" altLang="en-US" sz="2800" dirty="0">
                <a:latin typeface="Times" charset="0"/>
              </a:rPr>
              <a:t> = (D</a:t>
            </a:r>
            <a:r>
              <a:rPr lang="en-US" altLang="en-US" sz="2800" baseline="-25000" dirty="0">
                <a:latin typeface="Times" charset="0"/>
              </a:rPr>
              <a:t>3</a:t>
            </a:r>
            <a:r>
              <a:rPr lang="en-US" altLang="en-US" sz="2800" dirty="0">
                <a:latin typeface="Times" charset="0"/>
              </a:rPr>
              <a:t> </a:t>
            </a:r>
            <a:r>
              <a:rPr lang="en-US" altLang="en-US" sz="2800" dirty="0">
                <a:latin typeface="Symbol" charset="2"/>
                <a:sym typeface="Symbol" charset="2"/>
              </a:rPr>
              <a:t></a:t>
            </a:r>
            <a:r>
              <a:rPr lang="en-US" altLang="en-US" sz="2800" dirty="0">
                <a:latin typeface="Times" charset="0"/>
              </a:rPr>
              <a:t> 16</a:t>
            </a:r>
            <a:r>
              <a:rPr lang="en-US" altLang="en-US" sz="2800" baseline="30000" dirty="0">
                <a:latin typeface="Times" charset="0"/>
              </a:rPr>
              <a:t>3</a:t>
            </a:r>
            <a:r>
              <a:rPr lang="en-US" altLang="en-US" sz="2800" dirty="0">
                <a:latin typeface="Times" charset="0"/>
              </a:rPr>
              <a:t>) + (D</a:t>
            </a:r>
            <a:r>
              <a:rPr lang="en-US" altLang="en-US" sz="2800" baseline="-25000" dirty="0">
                <a:latin typeface="Times" charset="0"/>
              </a:rPr>
              <a:t>2</a:t>
            </a:r>
            <a:r>
              <a:rPr lang="en-US" altLang="en-US" sz="2800" dirty="0">
                <a:latin typeface="Times" charset="0"/>
              </a:rPr>
              <a:t> </a:t>
            </a:r>
            <a:r>
              <a:rPr lang="en-US" altLang="en-US" sz="2800" dirty="0">
                <a:latin typeface="Symbol" charset="2"/>
                <a:sym typeface="Symbol" charset="2"/>
              </a:rPr>
              <a:t></a:t>
            </a:r>
            <a:r>
              <a:rPr lang="en-US" altLang="en-US" sz="2800" dirty="0">
                <a:latin typeface="Times" charset="0"/>
              </a:rPr>
              <a:t> 16</a:t>
            </a:r>
            <a:r>
              <a:rPr lang="en-US" altLang="en-US" sz="2800" baseline="30000" dirty="0">
                <a:latin typeface="Times" charset="0"/>
              </a:rPr>
              <a:t>2</a:t>
            </a:r>
            <a:r>
              <a:rPr lang="en-US" altLang="en-US" sz="2800" dirty="0">
                <a:latin typeface="Times" charset="0"/>
              </a:rPr>
              <a:t>) + (D</a:t>
            </a:r>
            <a:r>
              <a:rPr lang="en-US" altLang="en-US" sz="2800" baseline="-25000" dirty="0">
                <a:latin typeface="Times" charset="0"/>
              </a:rPr>
              <a:t>1</a:t>
            </a:r>
            <a:r>
              <a:rPr lang="en-US" altLang="en-US" sz="2800" dirty="0">
                <a:latin typeface="Times" charset="0"/>
              </a:rPr>
              <a:t> </a:t>
            </a:r>
            <a:r>
              <a:rPr lang="en-US" altLang="en-US" sz="2800" dirty="0">
                <a:latin typeface="Symbol" charset="2"/>
                <a:sym typeface="Symbol" charset="2"/>
              </a:rPr>
              <a:t></a:t>
            </a:r>
            <a:r>
              <a:rPr lang="en-US" altLang="en-US" sz="2800" dirty="0">
                <a:latin typeface="Times" charset="0"/>
              </a:rPr>
              <a:t> 16</a:t>
            </a:r>
            <a:r>
              <a:rPr lang="en-US" altLang="en-US" sz="2800" baseline="30000" dirty="0">
                <a:latin typeface="Times" charset="0"/>
              </a:rPr>
              <a:t>1</a:t>
            </a:r>
            <a:r>
              <a:rPr lang="en-US" altLang="en-US" sz="2800" dirty="0">
                <a:latin typeface="Times" charset="0"/>
              </a:rPr>
              <a:t>) + (D</a:t>
            </a:r>
            <a:r>
              <a:rPr lang="en-US" altLang="en-US" sz="2800" baseline="-25000" dirty="0">
                <a:latin typeface="Times" charset="0"/>
              </a:rPr>
              <a:t>0</a:t>
            </a:r>
            <a:r>
              <a:rPr lang="en-US" altLang="en-US" sz="2800" dirty="0">
                <a:latin typeface="Times" charset="0"/>
              </a:rPr>
              <a:t> </a:t>
            </a:r>
            <a:r>
              <a:rPr lang="en-US" altLang="en-US" sz="2800" dirty="0">
                <a:latin typeface="Symbol" charset="2"/>
                <a:sym typeface="Symbol" charset="2"/>
              </a:rPr>
              <a:t></a:t>
            </a:r>
            <a:r>
              <a:rPr lang="en-US" altLang="en-US" sz="2800" dirty="0">
                <a:latin typeface="Times" charset="0"/>
              </a:rPr>
              <a:t> 16</a:t>
            </a:r>
            <a:r>
              <a:rPr lang="en-US" altLang="en-US" sz="2800" baseline="30000" dirty="0">
                <a:latin typeface="Times" charset="0"/>
              </a:rPr>
              <a:t>0</a:t>
            </a:r>
            <a:r>
              <a:rPr lang="en-US" altLang="en-US" sz="2800" dirty="0">
                <a:latin typeface="Times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dirty="0">
              <a:latin typeface="Times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Times" charset="0"/>
              </a:rPr>
              <a:t>Hex 1234 equals (1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3</a:t>
            </a:r>
            <a:r>
              <a:rPr lang="en-US" altLang="en-US" dirty="0">
                <a:latin typeface="Times" charset="0"/>
              </a:rPr>
              <a:t>) + (2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2</a:t>
            </a:r>
            <a:r>
              <a:rPr lang="en-US" altLang="en-US" dirty="0">
                <a:latin typeface="Times" charset="0"/>
              </a:rPr>
              <a:t>) + (3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1</a:t>
            </a:r>
            <a:r>
              <a:rPr lang="en-US" altLang="en-US" dirty="0">
                <a:latin typeface="Times" charset="0"/>
              </a:rPr>
              <a:t>) + (4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0</a:t>
            </a:r>
            <a:r>
              <a:rPr lang="en-US" altLang="en-US" dirty="0">
                <a:latin typeface="Times" charset="0"/>
              </a:rPr>
              <a:t>), or decimal 4,660.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dirty="0">
              <a:latin typeface="Times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>
                <a:latin typeface="Times" charset="0"/>
              </a:rPr>
              <a:t>Hex 3BA4 equals (3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3</a:t>
            </a:r>
            <a:r>
              <a:rPr lang="en-US" altLang="en-US" dirty="0">
                <a:latin typeface="Times" charset="0"/>
              </a:rPr>
              <a:t>) + (11 * 16</a:t>
            </a:r>
            <a:r>
              <a:rPr lang="en-US" altLang="en-US" baseline="30000" dirty="0">
                <a:latin typeface="Times" charset="0"/>
              </a:rPr>
              <a:t>2</a:t>
            </a:r>
            <a:r>
              <a:rPr lang="en-US" altLang="en-US" dirty="0">
                <a:latin typeface="Times" charset="0"/>
              </a:rPr>
              <a:t>) + (10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1</a:t>
            </a:r>
            <a:r>
              <a:rPr lang="en-US" altLang="en-US" dirty="0">
                <a:latin typeface="Times" charset="0"/>
              </a:rPr>
              <a:t>) + (4 </a:t>
            </a:r>
            <a:r>
              <a:rPr lang="en-US" altLang="en-US" dirty="0">
                <a:latin typeface="Symbol" charset="2"/>
                <a:sym typeface="Symbol" charset="2"/>
              </a:rPr>
              <a:t></a:t>
            </a:r>
            <a:r>
              <a:rPr lang="en-US" altLang="en-US" dirty="0">
                <a:latin typeface="Times" charset="0"/>
              </a:rPr>
              <a:t> 16</a:t>
            </a:r>
            <a:r>
              <a:rPr lang="en-US" altLang="en-US" baseline="30000" dirty="0">
                <a:latin typeface="Times" charset="0"/>
              </a:rPr>
              <a:t>0</a:t>
            </a:r>
            <a:r>
              <a:rPr lang="en-US" altLang="en-US" dirty="0">
                <a:latin typeface="Times" charset="0"/>
              </a:rPr>
              <a:t>), or decimal 15,268.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687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D85E9F9-8E91-2044-8EEB-21AA5CFDE8B9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9062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Powers of 16</a:t>
            </a:r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38400"/>
            <a:ext cx="57912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2590800" y="1295400"/>
            <a:ext cx="6858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Used when calculating hexadecimal values up to 8 digits long:</a:t>
            </a:r>
          </a:p>
        </p:txBody>
      </p:sp>
    </p:spTree>
    <p:extLst>
      <p:ext uri="{BB962C8B-B14F-4D97-AF65-F5344CB8AC3E}">
        <p14:creationId xmlns:p14="http://schemas.microsoft.com/office/powerpoint/2010/main" val="145716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7198F61-D777-B647-AB1C-58F9C52A9803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3119" y="78626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Converting Decimal to Hexadecimal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4846638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429000" y="3886200"/>
            <a:ext cx="53340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decimal 422 = 1A6 hexadecimal</a:t>
            </a:r>
          </a:p>
        </p:txBody>
      </p:sp>
    </p:spTree>
    <p:extLst>
      <p:ext uri="{BB962C8B-B14F-4D97-AF65-F5344CB8AC3E}">
        <p14:creationId xmlns:p14="http://schemas.microsoft.com/office/powerpoint/2010/main" val="632022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ABD0277-1CBB-1446-BB7A-DE54BBF7B3F8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-29369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Hexadecimal Addition</a:t>
            </a:r>
          </a:p>
        </p:txBody>
      </p:sp>
      <p:sp>
        <p:nvSpPr>
          <p:cNvPr id="3277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609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800"/>
              <a:t>Divide the sum of two digits by the number base (16). The quotient becomes the carry value, and the remainder is the sum digit.</a:t>
            </a:r>
          </a:p>
        </p:txBody>
      </p:sp>
      <p:sp>
        <p:nvSpPr>
          <p:cNvPr id="32774" name="Text Box 1028"/>
          <p:cNvSpPr txBox="1">
            <a:spLocks noChangeArrowheads="1"/>
          </p:cNvSpPr>
          <p:nvPr/>
        </p:nvSpPr>
        <p:spPr bwMode="auto">
          <a:xfrm>
            <a:off x="3886200" y="2590800"/>
            <a:ext cx="3886200" cy="9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36	28	28	6A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42	45	58	4B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78	6D	80	B5</a:t>
            </a:r>
          </a:p>
        </p:txBody>
      </p:sp>
      <p:sp>
        <p:nvSpPr>
          <p:cNvPr id="32775" name="Line 1029"/>
          <p:cNvSpPr>
            <a:spLocks noChangeShapeType="1"/>
          </p:cNvSpPr>
          <p:nvPr/>
        </p:nvSpPr>
        <p:spPr bwMode="auto">
          <a:xfrm flipV="1">
            <a:off x="3962400" y="315277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2776" name="Text Box 1030"/>
          <p:cNvSpPr txBox="1">
            <a:spLocks noChangeArrowheads="1"/>
          </p:cNvSpPr>
          <p:nvPr/>
        </p:nvSpPr>
        <p:spPr bwMode="auto">
          <a:xfrm>
            <a:off x="6657976" y="2271713"/>
            <a:ext cx="2825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300" b="1"/>
              <a:t>1</a:t>
            </a:r>
          </a:p>
        </p:txBody>
      </p:sp>
      <p:sp>
        <p:nvSpPr>
          <p:cNvPr id="32777" name="Text Box 1033"/>
          <p:cNvSpPr txBox="1">
            <a:spLocks noChangeArrowheads="1"/>
          </p:cNvSpPr>
          <p:nvPr/>
        </p:nvSpPr>
        <p:spPr bwMode="auto">
          <a:xfrm>
            <a:off x="5734051" y="2286000"/>
            <a:ext cx="2825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300" b="1"/>
              <a:t>1</a:t>
            </a:r>
          </a:p>
        </p:txBody>
      </p:sp>
      <p:sp>
        <p:nvSpPr>
          <p:cNvPr id="32778" name="Line 1035"/>
          <p:cNvSpPr>
            <a:spLocks noChangeShapeType="1"/>
          </p:cNvSpPr>
          <p:nvPr/>
        </p:nvSpPr>
        <p:spPr bwMode="auto">
          <a:xfrm flipH="1" flipV="1">
            <a:off x="6962775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2779" name="Text Box 1036"/>
          <p:cNvSpPr txBox="1">
            <a:spLocks noChangeArrowheads="1"/>
          </p:cNvSpPr>
          <p:nvPr/>
        </p:nvSpPr>
        <p:spPr bwMode="auto">
          <a:xfrm>
            <a:off x="6057900" y="41148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21 / 16 = 1, rem 5</a:t>
            </a:r>
          </a:p>
        </p:txBody>
      </p:sp>
      <p:sp>
        <p:nvSpPr>
          <p:cNvPr id="76814" name="Text Box 1038"/>
          <p:cNvSpPr txBox="1">
            <a:spLocks noChangeArrowheads="1"/>
          </p:cNvSpPr>
          <p:nvPr/>
        </p:nvSpPr>
        <p:spPr bwMode="auto">
          <a:xfrm>
            <a:off x="2286000" y="5181601"/>
            <a:ext cx="7391400" cy="860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900">
                <a:solidFill>
                  <a:schemeClr val="tx2"/>
                </a:solidFill>
              </a:rPr>
              <a:t>Important skill: Programmers frequently add and subtract the addresses of variables and instructions.</a:t>
            </a:r>
          </a:p>
        </p:txBody>
      </p:sp>
    </p:spTree>
    <p:extLst>
      <p:ext uri="{BB962C8B-B14F-4D97-AF65-F5344CB8AC3E}">
        <p14:creationId xmlns:p14="http://schemas.microsoft.com/office/powerpoint/2010/main" val="9423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3A6BF23-670F-C84C-831A-36A7DC9DDFE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25399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Hexadecimal Subtraction</a:t>
            </a:r>
          </a:p>
        </p:txBody>
      </p:sp>
      <p:sp>
        <p:nvSpPr>
          <p:cNvPr id="337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0866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When a borrow is required from the digit to the left, add 16 (decimal) to the current digit's value:</a:t>
            </a:r>
          </a:p>
        </p:txBody>
      </p:sp>
      <p:sp>
        <p:nvSpPr>
          <p:cNvPr id="33798" name="Text Box 1028"/>
          <p:cNvSpPr txBox="1">
            <a:spLocks noChangeArrowheads="1"/>
          </p:cNvSpPr>
          <p:nvPr/>
        </p:nvSpPr>
        <p:spPr bwMode="auto">
          <a:xfrm>
            <a:off x="4800600" y="3744914"/>
            <a:ext cx="1752600" cy="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C6	75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A2	47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24	2E</a:t>
            </a:r>
          </a:p>
        </p:txBody>
      </p:sp>
      <p:sp>
        <p:nvSpPr>
          <p:cNvPr id="33799" name="Line 1029"/>
          <p:cNvSpPr>
            <a:spLocks noChangeShapeType="1"/>
          </p:cNvSpPr>
          <p:nvPr/>
        </p:nvSpPr>
        <p:spPr bwMode="auto">
          <a:xfrm flipV="1">
            <a:off x="4810125" y="43148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00" name="Text Box 1031"/>
          <p:cNvSpPr txBox="1">
            <a:spLocks noChangeArrowheads="1"/>
          </p:cNvSpPr>
          <p:nvPr/>
        </p:nvSpPr>
        <p:spPr bwMode="auto">
          <a:xfrm>
            <a:off x="5610225" y="3363914"/>
            <a:ext cx="5334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500" b="1">
                <a:solidFill>
                  <a:schemeClr val="tx2"/>
                </a:solidFill>
                <a:latin typeface="Symbol" charset="2"/>
              </a:rPr>
              <a:t>-</a:t>
            </a:r>
            <a:r>
              <a:rPr lang="en-US" altLang="en-US" sz="15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3801" name="Line 1034"/>
          <p:cNvSpPr>
            <a:spLocks noChangeShapeType="1"/>
          </p:cNvSpPr>
          <p:nvPr/>
        </p:nvSpPr>
        <p:spPr bwMode="auto">
          <a:xfrm flipH="1">
            <a:off x="60198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3802" name="Text Box 1035"/>
          <p:cNvSpPr txBox="1">
            <a:spLocks noChangeArrowheads="1"/>
          </p:cNvSpPr>
          <p:nvPr/>
        </p:nvSpPr>
        <p:spPr bwMode="auto">
          <a:xfrm>
            <a:off x="5257800" y="2286000"/>
            <a:ext cx="1524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1500"/>
              <a:t>16 + 5 = 21</a:t>
            </a:r>
          </a:p>
        </p:txBody>
      </p:sp>
      <p:sp>
        <p:nvSpPr>
          <p:cNvPr id="77837" name="Text Box 1037"/>
          <p:cNvSpPr txBox="1">
            <a:spLocks noChangeArrowheads="1"/>
          </p:cNvSpPr>
          <p:nvPr/>
        </p:nvSpPr>
        <p:spPr bwMode="auto">
          <a:xfrm>
            <a:off x="2286000" y="5105400"/>
            <a:ext cx="7391400" cy="8001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/>
              <a:t>Practice: The address of </a:t>
            </a:r>
            <a:r>
              <a:rPr lang="en-US" altLang="en-US" sz="1700" b="1">
                <a:solidFill>
                  <a:schemeClr val="tx2"/>
                </a:solidFill>
              </a:rPr>
              <a:t>var1</a:t>
            </a:r>
            <a:r>
              <a:rPr lang="en-US" altLang="en-US" sz="1700"/>
              <a:t> is 00400020. The address of the next variable after var1 is 0040006A. How many bytes are used by var1?</a:t>
            </a:r>
          </a:p>
        </p:txBody>
      </p:sp>
    </p:spTree>
    <p:extLst>
      <p:ext uri="{BB962C8B-B14F-4D97-AF65-F5344CB8AC3E}">
        <p14:creationId xmlns:p14="http://schemas.microsoft.com/office/powerpoint/2010/main" val="18303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72AE210-099B-C847-AD93-42E4DC522B9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Signed Integers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143000"/>
            <a:ext cx="7772400" cy="83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/>
              <a:t>The highest bit indicates the sign. 1 = negative, </a:t>
            </a:r>
            <a:br>
              <a:rPr lang="en-US" altLang="en-US"/>
            </a:br>
            <a:r>
              <a:rPr lang="en-US" altLang="en-US"/>
              <a:t>0 = positive</a:t>
            </a:r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3733800" y="2209800"/>
          <a:ext cx="4800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2808732" imgH="1199388" progId="Visio.Drawing.6">
                  <p:embed/>
                </p:oleObj>
              </mc:Choice>
              <mc:Fallback>
                <p:oleObj name="VISIO" r:id="rId3" imgW="2808732" imgH="11993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3598" r="3076" b="-4347"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4800600" cy="228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2362200" y="4876800"/>
            <a:ext cx="7620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If the highest digit of a hexadecimal integer is &gt; 7, the value is negative. Examples: 8A, C5, A2, 9D</a:t>
            </a:r>
          </a:p>
        </p:txBody>
      </p:sp>
    </p:spTree>
    <p:extLst>
      <p:ext uri="{BB962C8B-B14F-4D97-AF65-F5344CB8AC3E}">
        <p14:creationId xmlns:p14="http://schemas.microsoft.com/office/powerpoint/2010/main" val="18381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D10D768-A455-B94C-90A8-534137227F0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719" y="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Forming the Two's Complement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Negative numbers are stored in two's complement notation nowadays in all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Represents the additive Inverse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Steps:</a:t>
            </a:r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6" y="3182893"/>
            <a:ext cx="6458377" cy="218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1175183" y="5621292"/>
            <a:ext cx="7772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 dirty="0"/>
              <a:t>Note that 00000001 + 11111111 = 00000000</a:t>
            </a:r>
          </a:p>
        </p:txBody>
      </p:sp>
    </p:spTree>
    <p:extLst>
      <p:ext uri="{BB962C8B-B14F-4D97-AF65-F5344CB8AC3E}">
        <p14:creationId xmlns:p14="http://schemas.microsoft.com/office/powerpoint/2010/main" val="129685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BB2F-1CE9-884B-867E-1FDA4560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47" y="365125"/>
            <a:ext cx="11717079" cy="1325563"/>
          </a:xfrm>
        </p:spPr>
        <p:txBody>
          <a:bodyPr/>
          <a:lstStyle/>
          <a:p>
            <a:r>
              <a:rPr lang="en-US" dirty="0"/>
              <a:t>Two’s complement of a negative number gives…?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B634-2654-FC44-8327-C3F9B960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41EF5-ABD4-8847-B0B5-05E9D85D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29" y="2044700"/>
            <a:ext cx="6540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9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99855" y="1435410"/>
            <a:ext cx="6852062" cy="736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062FB90-718F-CB4F-A784-7E57FFA52B48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Session Overview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5562600" cy="2819400"/>
          </a:xfrm>
        </p:spPr>
        <p:txBody>
          <a:bodyPr/>
          <a:lstStyle/>
          <a:p>
            <a:pPr eaLnBrk="1" hangingPunct="1"/>
            <a:r>
              <a:rPr lang="en-US" altLang="en-US" dirty="0"/>
              <a:t>Data Representation</a:t>
            </a:r>
          </a:p>
          <a:p>
            <a:pPr eaLnBrk="1" hangingPunct="1"/>
            <a:r>
              <a:rPr lang="en-US" altLang="en-US" dirty="0"/>
              <a:t>Boolean Operations</a:t>
            </a:r>
          </a:p>
        </p:txBody>
      </p:sp>
    </p:spTree>
    <p:extLst>
      <p:ext uri="{BB962C8B-B14F-4D97-AF65-F5344CB8AC3E}">
        <p14:creationId xmlns:p14="http://schemas.microsoft.com/office/powerpoint/2010/main" val="1609272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B871-B7E6-5744-B256-168C266A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6C48-1F20-7749-BD28-99F787E3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carry may be generated but it is ignored!</a:t>
            </a:r>
          </a:p>
          <a:p>
            <a:r>
              <a:rPr lang="en-US" dirty="0"/>
              <a:t>When adding two X-bit quantities, the result is also X-bits</a:t>
            </a:r>
          </a:p>
          <a:p>
            <a:r>
              <a:rPr lang="en-US" dirty="0"/>
              <a:t>2’s complement makes for simple arithmetic logic gates when building ALUs</a:t>
            </a:r>
          </a:p>
          <a:p>
            <a:r>
              <a:rPr lang="en-US" dirty="0"/>
              <a:t>The leftmost bit still indicates the sign of the number (0 is positive, 1 is negative)</a:t>
            </a:r>
          </a:p>
          <a:p>
            <a:r>
              <a:rPr lang="en-US" dirty="0"/>
              <a:t>What happens when you take the 2’s complement of 0000 0000?</a:t>
            </a:r>
          </a:p>
          <a:p>
            <a:r>
              <a:rPr lang="en-US" dirty="0"/>
              <a:t>Thus, signed bytes have values from -128 to +127 (a total of 256 representations, including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8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5BFA-D84D-2D4B-A58A-56312F4F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32FA-C72D-AF46-A82F-321206A7F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0851" cy="4351338"/>
          </a:xfrm>
        </p:spPr>
        <p:txBody>
          <a:bodyPr/>
          <a:lstStyle/>
          <a:p>
            <a:r>
              <a:rPr lang="en-US" dirty="0"/>
              <a:t>For 1-byte</a:t>
            </a:r>
          </a:p>
          <a:p>
            <a:pPr lvl="1"/>
            <a:r>
              <a:rPr lang="en-US" dirty="0"/>
              <a:t>Smallest, largest (unsigned)?</a:t>
            </a:r>
          </a:p>
          <a:p>
            <a:pPr lvl="1"/>
            <a:r>
              <a:rPr lang="en-US" dirty="0"/>
              <a:t>Smallest, largest (signed)?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2-byte</a:t>
            </a:r>
          </a:p>
          <a:p>
            <a:pPr lvl="1"/>
            <a:r>
              <a:rPr lang="en-US" dirty="0"/>
              <a:t>Smallest, largest (unsigned)?</a:t>
            </a:r>
          </a:p>
          <a:p>
            <a:pPr lvl="1"/>
            <a:r>
              <a:rPr lang="en-US" dirty="0"/>
              <a:t>Smallest, largest (signed)?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A370C-93D3-5348-A170-D6D7D4A5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18" y="882605"/>
            <a:ext cx="6270882" cy="597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8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2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CF718E6-E637-0B46-A573-D53CE0ACDB2E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Ranges of Signed Integers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28801"/>
            <a:ext cx="8153400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057400" y="1143000"/>
            <a:ext cx="80772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The highest bit is reserved for the sign. This limits the range: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286000" y="4876800"/>
            <a:ext cx="7391400" cy="541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>
                <a:solidFill>
                  <a:schemeClr val="tx2"/>
                </a:solidFill>
              </a:rPr>
              <a:t>Practice: What is the largest positive value that may be stored in 20 bits?</a:t>
            </a:r>
          </a:p>
        </p:txBody>
      </p:sp>
    </p:spTree>
    <p:extLst>
      <p:ext uri="{BB962C8B-B14F-4D97-AF65-F5344CB8AC3E}">
        <p14:creationId xmlns:p14="http://schemas.microsoft.com/office/powerpoint/2010/main" val="195250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DB3A609-97EE-6949-93EA-EBAA332172B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88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Binary Subtraction</a:t>
            </a:r>
          </a:p>
        </p:txBody>
      </p:sp>
      <p:sp>
        <p:nvSpPr>
          <p:cNvPr id="3686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subtracting A – B, convert B to its two's complement</a:t>
            </a:r>
          </a:p>
          <a:p>
            <a:pPr eaLnBrk="1" hangingPunct="1"/>
            <a:r>
              <a:rPr lang="en-US" altLang="en-US"/>
              <a:t>Add A to (–B)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0 0 0 0 1 1 0 0			0 0 0 0 1 1 0 0</a:t>
            </a:r>
          </a:p>
          <a:p>
            <a:pPr eaLnBrk="1" hangingPunct="1">
              <a:buFontTx/>
              <a:buNone/>
            </a:pPr>
            <a:r>
              <a:rPr lang="en-US" altLang="en-US"/>
              <a:t>–	0 0 0 0 0 0 1 1			1 1 1 1 1 1 0 1</a:t>
            </a:r>
          </a:p>
          <a:p>
            <a:pPr eaLnBrk="1" hangingPunct="1">
              <a:buFontTx/>
              <a:buNone/>
            </a:pPr>
            <a:r>
              <a:rPr lang="en-US" altLang="en-US"/>
              <a:t>	  	   			           0 0 0 0 1 0 0 1</a:t>
            </a:r>
          </a:p>
        </p:txBody>
      </p:sp>
      <p:sp>
        <p:nvSpPr>
          <p:cNvPr id="36870" name="Line 1028"/>
          <p:cNvSpPr>
            <a:spLocks noChangeShapeType="1"/>
          </p:cNvSpPr>
          <p:nvPr/>
        </p:nvSpPr>
        <p:spPr bwMode="auto">
          <a:xfrm>
            <a:off x="3886200" y="4658832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6871" name="Line 1029"/>
          <p:cNvSpPr>
            <a:spLocks noChangeShapeType="1"/>
          </p:cNvSpPr>
          <p:nvPr/>
        </p:nvSpPr>
        <p:spPr bwMode="auto">
          <a:xfrm>
            <a:off x="1144773" y="437175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6872" name="Line 1030"/>
          <p:cNvSpPr>
            <a:spLocks noChangeShapeType="1"/>
          </p:cNvSpPr>
          <p:nvPr/>
        </p:nvSpPr>
        <p:spPr bwMode="auto">
          <a:xfrm>
            <a:off x="5257800" y="437175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78855" name="Text Box 1031"/>
          <p:cNvSpPr txBox="1">
            <a:spLocks noChangeArrowheads="1"/>
          </p:cNvSpPr>
          <p:nvPr/>
        </p:nvSpPr>
        <p:spPr bwMode="auto">
          <a:xfrm>
            <a:off x="4038600" y="5181600"/>
            <a:ext cx="4267200" cy="5413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>
                <a:solidFill>
                  <a:schemeClr val="tx2"/>
                </a:solidFill>
              </a:rPr>
              <a:t>Practice: Subtract 0101 from 1001.</a:t>
            </a:r>
          </a:p>
        </p:txBody>
      </p:sp>
    </p:spTree>
    <p:extLst>
      <p:ext uri="{BB962C8B-B14F-4D97-AF65-F5344CB8AC3E}">
        <p14:creationId xmlns:p14="http://schemas.microsoft.com/office/powerpoint/2010/main" val="13608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5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37B1-608F-5249-A700-B2364A4D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“Magical” about 2’s complement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B4E36E-5E45-B047-AC59-774D47AAF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687" y="1690688"/>
            <a:ext cx="8058626" cy="48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1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E71C8C1-A088-3A4E-A619-A31306140C9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4925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Know How To Do the Following: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186781"/>
            <a:ext cx="7772400" cy="3657600"/>
          </a:xfrm>
        </p:spPr>
        <p:txBody>
          <a:bodyPr/>
          <a:lstStyle/>
          <a:p>
            <a:pPr eaLnBrk="1" hangingPunct="1"/>
            <a:r>
              <a:rPr lang="en-US" altLang="en-US" dirty="0"/>
              <a:t>Form the two's complement of a hexadecimal integer</a:t>
            </a:r>
          </a:p>
          <a:p>
            <a:pPr eaLnBrk="1" hangingPunct="1"/>
            <a:r>
              <a:rPr lang="en-US" altLang="en-US" dirty="0"/>
              <a:t>Convert signed binary to decimal</a:t>
            </a:r>
          </a:p>
          <a:p>
            <a:pPr eaLnBrk="1" hangingPunct="1"/>
            <a:r>
              <a:rPr lang="en-US" altLang="en-US" dirty="0"/>
              <a:t>Convert signed decimal to binary</a:t>
            </a:r>
          </a:p>
          <a:p>
            <a:pPr eaLnBrk="1" hangingPunct="1"/>
            <a:r>
              <a:rPr lang="en-US" altLang="en-US" dirty="0"/>
              <a:t>Convert signed decimal to hexadecimal</a:t>
            </a:r>
          </a:p>
          <a:p>
            <a:pPr eaLnBrk="1" hangingPunct="1"/>
            <a:r>
              <a:rPr lang="en-US" altLang="en-US" dirty="0"/>
              <a:t>Convert signed hexadecimal to decimal</a:t>
            </a:r>
          </a:p>
        </p:txBody>
      </p:sp>
    </p:spTree>
    <p:extLst>
      <p:ext uri="{BB962C8B-B14F-4D97-AF65-F5344CB8AC3E}">
        <p14:creationId xmlns:p14="http://schemas.microsoft.com/office/powerpoint/2010/main" val="1451619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9911-5FAB-B04E-ACDC-A9036E79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ACF3-B706-E441-B0FC-C5576280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computer has no idea what the data means</a:t>
            </a:r>
          </a:p>
          <a:p>
            <a:r>
              <a:rPr lang="en-US" dirty="0"/>
              <a:t>In HLL, we have data types</a:t>
            </a:r>
          </a:p>
          <a:p>
            <a:r>
              <a:rPr lang="en-US" dirty="0"/>
              <a:t>In AL, there are no data types</a:t>
            </a:r>
          </a:p>
          <a:p>
            <a:r>
              <a:rPr lang="en-US" dirty="0"/>
              <a:t>Some instructions operate on all “data types”</a:t>
            </a:r>
          </a:p>
          <a:p>
            <a:r>
              <a:rPr lang="en-US" dirty="0"/>
              <a:t>You (the assembly programmer) must use the right instruction for the right reasons</a:t>
            </a:r>
          </a:p>
        </p:txBody>
      </p:sp>
    </p:spTree>
    <p:extLst>
      <p:ext uri="{BB962C8B-B14F-4D97-AF65-F5344CB8AC3E}">
        <p14:creationId xmlns:p14="http://schemas.microsoft.com/office/powerpoint/2010/main" val="2534832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B7A8A03-F11F-4E46-B088-D106FB584F11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Character Storage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8300" y="1485900"/>
            <a:ext cx="66294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Character sets</a:t>
            </a:r>
          </a:p>
          <a:p>
            <a:pPr lvl="1" eaLnBrk="1" hangingPunct="1"/>
            <a:r>
              <a:rPr lang="en-US" altLang="en-US" dirty="0"/>
              <a:t>Standard ASCII	(0 – 127)</a:t>
            </a:r>
          </a:p>
          <a:p>
            <a:pPr lvl="1" eaLnBrk="1" hangingPunct="1"/>
            <a:r>
              <a:rPr lang="en-US" altLang="en-US" dirty="0"/>
              <a:t>Extended ASCII (0 – 255)</a:t>
            </a:r>
          </a:p>
          <a:p>
            <a:pPr lvl="1" eaLnBrk="1" hangingPunct="1"/>
            <a:r>
              <a:rPr lang="en-US" altLang="en-US" dirty="0"/>
              <a:t>ANSI (0 – 255)</a:t>
            </a:r>
          </a:p>
          <a:p>
            <a:pPr lvl="1" eaLnBrk="1" hangingPunct="1"/>
            <a:r>
              <a:rPr lang="en-US" altLang="en-US" dirty="0"/>
              <a:t>Unicode  (0 – 65,535)</a:t>
            </a:r>
          </a:p>
          <a:p>
            <a:pPr eaLnBrk="1" hangingPunct="1"/>
            <a:r>
              <a:rPr lang="en-US" altLang="en-US" dirty="0"/>
              <a:t>Null-terminated String</a:t>
            </a:r>
          </a:p>
          <a:p>
            <a:pPr lvl="1" eaLnBrk="1" hangingPunct="1"/>
            <a:r>
              <a:rPr lang="en-US" altLang="en-US" dirty="0"/>
              <a:t>Array of characters followed by a </a:t>
            </a:r>
            <a:r>
              <a:rPr lang="en-US" altLang="en-US" i="1" dirty="0"/>
              <a:t>null byte</a:t>
            </a:r>
          </a:p>
          <a:p>
            <a:pPr eaLnBrk="1" hangingPunct="1"/>
            <a:r>
              <a:rPr lang="en-US" altLang="en-US" dirty="0"/>
              <a:t>Using the ASCII table</a:t>
            </a:r>
          </a:p>
          <a:p>
            <a:pPr lvl="1" eaLnBrk="1" hangingPunct="1"/>
            <a:r>
              <a:rPr lang="en-US" altLang="en-US" dirty="0"/>
              <a:t>back inside cover of book</a:t>
            </a:r>
          </a:p>
        </p:txBody>
      </p:sp>
    </p:spTree>
    <p:extLst>
      <p:ext uri="{BB962C8B-B14F-4D97-AF65-F5344CB8AC3E}">
        <p14:creationId xmlns:p14="http://schemas.microsoft.com/office/powerpoint/2010/main" val="51622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5423A2D-A8F7-1149-9930-12DBBD21893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12065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Numeric Data Representation</a:t>
            </a:r>
          </a:p>
        </p:txBody>
      </p:sp>
      <p:sp>
        <p:nvSpPr>
          <p:cNvPr id="4096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733800" y="1371600"/>
            <a:ext cx="5715000" cy="3733800"/>
          </a:xfrm>
        </p:spPr>
        <p:txBody>
          <a:bodyPr/>
          <a:lstStyle/>
          <a:p>
            <a:pPr eaLnBrk="1" hangingPunct="1"/>
            <a:r>
              <a:rPr lang="en-US" altLang="en-US"/>
              <a:t>pure binary</a:t>
            </a:r>
          </a:p>
          <a:p>
            <a:pPr lvl="1" eaLnBrk="1" hangingPunct="1"/>
            <a:r>
              <a:rPr lang="en-US" altLang="en-US"/>
              <a:t>can be calculated directly</a:t>
            </a:r>
          </a:p>
          <a:p>
            <a:pPr eaLnBrk="1" hangingPunct="1"/>
            <a:r>
              <a:rPr lang="en-US" altLang="en-US"/>
              <a:t>ASCII binary</a:t>
            </a:r>
          </a:p>
          <a:p>
            <a:pPr lvl="1" eaLnBrk="1" hangingPunct="1"/>
            <a:r>
              <a:rPr lang="en-US" altLang="en-US"/>
              <a:t>string of digits: "01010101"</a:t>
            </a:r>
          </a:p>
          <a:p>
            <a:pPr eaLnBrk="1" hangingPunct="1"/>
            <a:r>
              <a:rPr lang="en-US" altLang="en-US"/>
              <a:t>ASCII decimal</a:t>
            </a:r>
          </a:p>
          <a:p>
            <a:pPr lvl="1" eaLnBrk="1" hangingPunct="1"/>
            <a:r>
              <a:rPr lang="en-US" altLang="en-US"/>
              <a:t>string of digits: "65"</a:t>
            </a:r>
          </a:p>
          <a:p>
            <a:pPr eaLnBrk="1" hangingPunct="1"/>
            <a:r>
              <a:rPr lang="en-US" altLang="en-US"/>
              <a:t>ASCII hexadecimal</a:t>
            </a:r>
          </a:p>
          <a:p>
            <a:pPr lvl="1" eaLnBrk="1" hangingPunct="1"/>
            <a:r>
              <a:rPr lang="en-US" altLang="en-US"/>
              <a:t>string of digits: "9C"</a:t>
            </a:r>
          </a:p>
        </p:txBody>
      </p:sp>
      <p:sp>
        <p:nvSpPr>
          <p:cNvPr id="40966" name="Text Box 1028"/>
          <p:cNvSpPr txBox="1">
            <a:spLocks noChangeArrowheads="1"/>
          </p:cNvSpPr>
          <p:nvPr/>
        </p:nvSpPr>
        <p:spPr bwMode="auto">
          <a:xfrm>
            <a:off x="7391400" y="5410201"/>
            <a:ext cx="2819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400">
                <a:solidFill>
                  <a:schemeClr val="tx2"/>
                </a:solidFill>
              </a:rPr>
              <a:t>next: Boolean Operations</a:t>
            </a:r>
          </a:p>
        </p:txBody>
      </p:sp>
    </p:spTree>
    <p:extLst>
      <p:ext uri="{BB962C8B-B14F-4D97-AF65-F5344CB8AC3E}">
        <p14:creationId xmlns:p14="http://schemas.microsoft.com/office/powerpoint/2010/main" val="3821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69969" y="3009900"/>
            <a:ext cx="6852062" cy="7362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062FB90-718F-CB4F-A784-7E57FFA52B48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Session Overview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5562600" cy="28194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2"/>
                </a:solidFill>
              </a:rPr>
              <a:t>Welcome to Assembly Language</a:t>
            </a:r>
          </a:p>
          <a:p>
            <a:pPr eaLnBrk="1" hangingPunct="1"/>
            <a:r>
              <a:rPr lang="en-US" altLang="en-US"/>
              <a:t>Virtual Machine Concept</a:t>
            </a:r>
          </a:p>
          <a:p>
            <a:pPr eaLnBrk="1" hangingPunct="1"/>
            <a:r>
              <a:rPr lang="en-US" altLang="en-US"/>
              <a:t>Data Representation</a:t>
            </a:r>
          </a:p>
          <a:p>
            <a:pPr eaLnBrk="1" hangingPunct="1"/>
            <a:r>
              <a:rPr lang="en-US" altLang="en-US"/>
              <a:t>Boolean Operations</a:t>
            </a:r>
          </a:p>
        </p:txBody>
      </p:sp>
    </p:spTree>
    <p:extLst>
      <p:ext uri="{BB962C8B-B14F-4D97-AF65-F5344CB8AC3E}">
        <p14:creationId xmlns:p14="http://schemas.microsoft.com/office/powerpoint/2010/main" val="68897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5467C2D-AF06-4648-894A-8FB72DDDEF3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901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Data Representation</a:t>
            </a:r>
          </a:p>
        </p:txBody>
      </p:sp>
      <p:sp>
        <p:nvSpPr>
          <p:cNvPr id="2048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641600" y="1775619"/>
            <a:ext cx="70866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Binary Numbers</a:t>
            </a:r>
          </a:p>
          <a:p>
            <a:pPr lvl="1" eaLnBrk="1" hangingPunct="1"/>
            <a:r>
              <a:rPr lang="en-US" altLang="en-US" dirty="0"/>
              <a:t>Translating between binary and decimal</a:t>
            </a:r>
          </a:p>
          <a:p>
            <a:pPr eaLnBrk="1" hangingPunct="1"/>
            <a:r>
              <a:rPr lang="en-US" altLang="en-US" dirty="0"/>
              <a:t>Binary Addition</a:t>
            </a:r>
          </a:p>
          <a:p>
            <a:pPr eaLnBrk="1" hangingPunct="1"/>
            <a:r>
              <a:rPr lang="en-US" altLang="en-US" dirty="0"/>
              <a:t>Integer Storage Sizes</a:t>
            </a:r>
          </a:p>
          <a:p>
            <a:pPr eaLnBrk="1" hangingPunct="1"/>
            <a:r>
              <a:rPr lang="en-US" altLang="en-US" dirty="0"/>
              <a:t>Hexadecimal Integers</a:t>
            </a:r>
          </a:p>
          <a:p>
            <a:pPr lvl="1" eaLnBrk="1" hangingPunct="1"/>
            <a:r>
              <a:rPr lang="en-US" altLang="en-US" dirty="0"/>
              <a:t>Translating between decimal and hexadecimal</a:t>
            </a:r>
          </a:p>
          <a:p>
            <a:pPr lvl="1" eaLnBrk="1" hangingPunct="1"/>
            <a:r>
              <a:rPr lang="en-US" altLang="en-US" dirty="0"/>
              <a:t>Hexadecimal subtraction</a:t>
            </a:r>
          </a:p>
          <a:p>
            <a:pPr eaLnBrk="1" hangingPunct="1"/>
            <a:r>
              <a:rPr lang="en-US" altLang="en-US" dirty="0"/>
              <a:t>Signed Integers</a:t>
            </a:r>
          </a:p>
          <a:p>
            <a:pPr lvl="1" eaLnBrk="1" hangingPunct="1"/>
            <a:r>
              <a:rPr lang="en-US" altLang="en-US" dirty="0"/>
              <a:t>Binary subtraction</a:t>
            </a:r>
          </a:p>
          <a:p>
            <a:pPr eaLnBrk="1" hangingPunct="1"/>
            <a:r>
              <a:rPr lang="en-US" altLang="en-US" dirty="0"/>
              <a:t>Character Storage</a:t>
            </a:r>
          </a:p>
        </p:txBody>
      </p:sp>
    </p:spTree>
    <p:extLst>
      <p:ext uri="{BB962C8B-B14F-4D97-AF65-F5344CB8AC3E}">
        <p14:creationId xmlns:p14="http://schemas.microsoft.com/office/powerpoint/2010/main" val="819997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B024739-1191-5C4D-94A1-02B1BDDD50D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911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Boolean Operations</a:t>
            </a:r>
          </a:p>
        </p:txBody>
      </p:sp>
      <p:sp>
        <p:nvSpPr>
          <p:cNvPr id="4301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6019800" cy="2971800"/>
          </a:xfrm>
        </p:spPr>
        <p:txBody>
          <a:bodyPr/>
          <a:lstStyle/>
          <a:p>
            <a:pPr eaLnBrk="1" hangingPunct="1"/>
            <a:r>
              <a:rPr lang="en-US" altLang="en-US"/>
              <a:t>NOT</a:t>
            </a:r>
          </a:p>
          <a:p>
            <a:pPr eaLnBrk="1" hangingPunct="1"/>
            <a:r>
              <a:rPr lang="en-US" altLang="en-US"/>
              <a:t>AND</a:t>
            </a:r>
          </a:p>
          <a:p>
            <a:pPr eaLnBrk="1" hangingPunct="1"/>
            <a:r>
              <a:rPr lang="en-US" altLang="en-US"/>
              <a:t>OR</a:t>
            </a:r>
          </a:p>
          <a:p>
            <a:pPr eaLnBrk="1" hangingPunct="1"/>
            <a:r>
              <a:rPr lang="en-US" altLang="en-US"/>
              <a:t>Operator Precedence</a:t>
            </a:r>
          </a:p>
          <a:p>
            <a:pPr eaLnBrk="1" hangingPunct="1"/>
            <a:r>
              <a:rPr lang="en-US" altLang="en-US"/>
              <a:t>Truth Tables</a:t>
            </a:r>
          </a:p>
        </p:txBody>
      </p:sp>
    </p:spTree>
    <p:extLst>
      <p:ext uri="{BB962C8B-B14F-4D97-AF65-F5344CB8AC3E}">
        <p14:creationId xmlns:p14="http://schemas.microsoft.com/office/powerpoint/2010/main" val="1014410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4A10B60-FAB3-DA4A-B144-2B19A5EB789D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Boolean Algebra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1905000"/>
          </a:xfrm>
        </p:spPr>
        <p:txBody>
          <a:bodyPr/>
          <a:lstStyle/>
          <a:p>
            <a:pPr eaLnBrk="1" hangingPunct="1"/>
            <a:r>
              <a:rPr lang="en-US" altLang="en-US"/>
              <a:t>Based on </a:t>
            </a:r>
            <a:r>
              <a:rPr lang="en-US" altLang="en-US">
                <a:solidFill>
                  <a:schemeClr val="tx2"/>
                </a:solidFill>
              </a:rPr>
              <a:t>symbolic logic</a:t>
            </a:r>
            <a:r>
              <a:rPr lang="en-US" altLang="en-US"/>
              <a:t>, designed by George Boole</a:t>
            </a:r>
          </a:p>
          <a:p>
            <a:pPr eaLnBrk="1" hangingPunct="1"/>
            <a:r>
              <a:rPr lang="en-US" altLang="en-US"/>
              <a:t>Boolean expressions created from:</a:t>
            </a:r>
          </a:p>
          <a:p>
            <a:pPr lvl="1" eaLnBrk="1" hangingPunct="1"/>
            <a:r>
              <a:rPr lang="en-US" altLang="en-US"/>
              <a:t>NOT, AND, OR</a:t>
            </a: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1"/>
            <a:ext cx="66294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52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5FCAC89-4CDE-7A49-935C-D37ECB936829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NOT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295400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/>
              <a:t>Inverts (reverses) a boolean value</a:t>
            </a:r>
          </a:p>
          <a:p>
            <a:pPr eaLnBrk="1" hangingPunct="1"/>
            <a:r>
              <a:rPr lang="en-US" altLang="en-US"/>
              <a:t>Truth table for Boolean NOT operator: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819400"/>
            <a:ext cx="1470025" cy="149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69640" name="Group 8"/>
          <p:cNvGrpSpPr>
            <a:grpSpLocks/>
          </p:cNvGrpSpPr>
          <p:nvPr/>
        </p:nvGrpSpPr>
        <p:grpSpPr bwMode="auto">
          <a:xfrm>
            <a:off x="5562600" y="2744788"/>
            <a:ext cx="3733800" cy="1541462"/>
            <a:chOff x="2544" y="1729"/>
            <a:chExt cx="2352" cy="971"/>
          </a:xfrm>
        </p:grpSpPr>
        <p:graphicFrame>
          <p:nvGraphicFramePr>
            <p:cNvPr id="45064" name="Object 6"/>
            <p:cNvGraphicFramePr>
              <a:graphicFrameLocks noChangeAspect="1"/>
            </p:cNvGraphicFramePr>
            <p:nvPr/>
          </p:nvGraphicFramePr>
          <p:xfrm>
            <a:off x="2928" y="2064"/>
            <a:ext cx="148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VISIO" r:id="rId4" imgW="790956" imgH="336804" progId="Visio.Drawing.6">
                    <p:embed/>
                  </p:oleObj>
                </mc:Choice>
                <mc:Fallback>
                  <p:oleObj name="VISIO" r:id="rId4" imgW="790956" imgH="336804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064"/>
                          <a:ext cx="1488" cy="63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2544" y="1729"/>
              <a:ext cx="23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700"/>
                <a:t>Digital gate diagram for NOT: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7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8DDF0F0-68EF-374E-B840-C40523D99374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AND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62200" y="1143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Truth table for Boolean AND operator:</a:t>
            </a:r>
          </a:p>
        </p:txBody>
      </p:sp>
      <p:pic>
        <p:nvPicPr>
          <p:cNvPr id="460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1"/>
            <a:ext cx="1981200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70664" name="Group 8"/>
          <p:cNvGrpSpPr>
            <a:grpSpLocks/>
          </p:cNvGrpSpPr>
          <p:nvPr/>
        </p:nvGrpSpPr>
        <p:grpSpPr bwMode="auto">
          <a:xfrm>
            <a:off x="5562600" y="2971800"/>
            <a:ext cx="3733800" cy="1544638"/>
            <a:chOff x="2544" y="1872"/>
            <a:chExt cx="2352" cy="973"/>
          </a:xfrm>
        </p:grpSpPr>
        <p:graphicFrame>
          <p:nvGraphicFramePr>
            <p:cNvPr id="46088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248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VISIO" r:id="rId4" imgW="790956" imgH="402336" progId="Visio.Drawing.6">
                    <p:embed/>
                  </p:oleObj>
                </mc:Choice>
                <mc:Fallback>
                  <p:oleObj name="VISIO" r:id="rId4" imgW="790956" imgH="40233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248" cy="63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9" name="Text Box 7"/>
            <p:cNvSpPr txBox="1">
              <a:spLocks noChangeArrowheads="1"/>
            </p:cNvSpPr>
            <p:nvPr/>
          </p:nvSpPr>
          <p:spPr bwMode="auto">
            <a:xfrm>
              <a:off x="2544" y="1872"/>
              <a:ext cx="23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700"/>
                <a:t>Digital gate diagram for AND: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31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5214645-EF64-BF4B-B408-0648B46F7C87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OR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143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Truth table for Boolean OR operator:</a:t>
            </a:r>
          </a:p>
        </p:txBody>
      </p:sp>
      <p:pic>
        <p:nvPicPr>
          <p:cNvPr id="471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209800"/>
            <a:ext cx="19732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71688" name="Group 8"/>
          <p:cNvGrpSpPr>
            <a:grpSpLocks/>
          </p:cNvGrpSpPr>
          <p:nvPr/>
        </p:nvGrpSpPr>
        <p:grpSpPr bwMode="auto">
          <a:xfrm>
            <a:off x="5486400" y="2971800"/>
            <a:ext cx="3733800" cy="1466850"/>
            <a:chOff x="2496" y="1872"/>
            <a:chExt cx="2352" cy="924"/>
          </a:xfrm>
        </p:grpSpPr>
        <p:graphicFrame>
          <p:nvGraphicFramePr>
            <p:cNvPr id="47112" name="Object 6"/>
            <p:cNvGraphicFramePr>
              <a:graphicFrameLocks noChangeAspect="1"/>
            </p:cNvGraphicFramePr>
            <p:nvPr/>
          </p:nvGraphicFramePr>
          <p:xfrm>
            <a:off x="3120" y="2208"/>
            <a:ext cx="1152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VISIO" r:id="rId4" imgW="790956" imgH="402336" progId="Visio.Drawing.6">
                    <p:embed/>
                  </p:oleObj>
                </mc:Choice>
                <mc:Fallback>
                  <p:oleObj name="VISIO" r:id="rId4" imgW="790956" imgH="40233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208"/>
                          <a:ext cx="1152" cy="58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2496" y="1872"/>
              <a:ext cx="235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700"/>
                <a:t>Digital gate diagram for OR: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27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82EA0B8-A071-4D46-8DBD-81A037E7FA6B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Operator Precedence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4478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Examples showing the order of operations:</a:t>
            </a:r>
          </a:p>
        </p:txBody>
      </p:sp>
      <p:pic>
        <p:nvPicPr>
          <p:cNvPr id="481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36826"/>
            <a:ext cx="5334000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073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D990151-8D1B-294C-BF0D-EE2FBA8F0BC9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Truth Tables </a:t>
            </a:r>
            <a:r>
              <a:rPr lang="en-US" altLang="en-US" sz="2400"/>
              <a:t>(1 of 3)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8001000" cy="1676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Boolean function</a:t>
            </a:r>
            <a:r>
              <a:rPr lang="en-US" altLang="en-US"/>
              <a:t> has one or more Boolean inputs, and returns a single Boolean output.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>
                <a:solidFill>
                  <a:schemeClr val="tx2"/>
                </a:solidFill>
              </a:rPr>
              <a:t>truth table</a:t>
            </a:r>
            <a:r>
              <a:rPr lang="en-US" altLang="en-US"/>
              <a:t> shows all the inputs and outputs of a Boolean function</a:t>
            </a:r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0"/>
            <a:ext cx="3284538" cy="24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9159" name="Rectangle 5"/>
          <p:cNvSpPr>
            <a:spLocks noChangeArrowheads="1"/>
          </p:cNvSpPr>
          <p:nvPr/>
        </p:nvSpPr>
        <p:spPr bwMode="auto">
          <a:xfrm>
            <a:off x="2438401" y="3608388"/>
            <a:ext cx="2633093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None/>
            </a:pPr>
            <a:r>
              <a:rPr lang="en-US" altLang="en-US" sz="2500"/>
              <a:t>Example: </a:t>
            </a:r>
            <a:r>
              <a:rPr lang="en-US" altLang="en-US" sz="2500">
                <a:sym typeface="Symbol" charset="2"/>
              </a:rPr>
              <a:t></a:t>
            </a:r>
            <a:r>
              <a:rPr lang="en-US" altLang="en-US" sz="2500"/>
              <a:t>X </a:t>
            </a:r>
            <a:r>
              <a:rPr lang="en-US" altLang="en-US" sz="2500">
                <a:sym typeface="Symbol" charset="2"/>
              </a:rPr>
              <a:t></a:t>
            </a:r>
            <a:r>
              <a:rPr lang="en-US" altLang="en-US" sz="250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241344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0EEC83A-0BC0-034F-A196-276DC13B5F8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Truth Tables </a:t>
            </a:r>
            <a:r>
              <a:rPr lang="en-US" altLang="en-US" sz="2400"/>
              <a:t>(2 of 3)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80010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Example: X </a:t>
            </a:r>
            <a:r>
              <a:rPr lang="en-US" altLang="en-US">
                <a:sym typeface="Symbol" charset="2"/>
              </a:rPr>
              <a:t>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</a:t>
            </a:r>
            <a:r>
              <a:rPr lang="en-US" altLang="en-US"/>
              <a:t>Y</a:t>
            </a:r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358140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188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81F3616-C164-D044-AD90-68683EE0DF59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Truth Tables </a:t>
            </a:r>
            <a:r>
              <a:rPr lang="en-US" altLang="en-US" sz="2400"/>
              <a:t>(3 of 3)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80010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/>
              <a:t>Example: (Y </a:t>
            </a:r>
            <a:r>
              <a:rPr lang="en-US" altLang="en-US">
                <a:sym typeface="Symbol" charset="2"/>
              </a:rPr>
              <a:t></a:t>
            </a:r>
            <a:r>
              <a:rPr lang="en-US" altLang="en-US"/>
              <a:t> S) </a:t>
            </a:r>
            <a:r>
              <a:rPr lang="en-US" altLang="en-US">
                <a:sym typeface="Symbol" charset="2"/>
              </a:rPr>
              <a:t></a:t>
            </a:r>
            <a:r>
              <a:rPr lang="en-US" altLang="en-US"/>
              <a:t> (X </a:t>
            </a:r>
            <a:r>
              <a:rPr lang="en-US" altLang="en-US">
                <a:sym typeface="Symbol" charset="2"/>
              </a:rPr>
              <a:t>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</a:t>
            </a:r>
            <a:r>
              <a:rPr lang="en-US" altLang="en-US"/>
              <a:t>S)</a:t>
            </a:r>
          </a:p>
        </p:txBody>
      </p:sp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5105400" cy="273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1207" name="Group 9"/>
          <p:cNvGrpSpPr>
            <a:grpSpLocks/>
          </p:cNvGrpSpPr>
          <p:nvPr/>
        </p:nvGrpSpPr>
        <p:grpSpPr bwMode="auto">
          <a:xfrm>
            <a:off x="7391400" y="2362200"/>
            <a:ext cx="2895600" cy="2063750"/>
            <a:chOff x="3696" y="1488"/>
            <a:chExt cx="1824" cy="1300"/>
          </a:xfrm>
        </p:grpSpPr>
        <p:graphicFrame>
          <p:nvGraphicFramePr>
            <p:cNvPr id="51208" name="Object 6"/>
            <p:cNvGraphicFramePr>
              <a:graphicFrameLocks noChangeAspect="1"/>
            </p:cNvGraphicFramePr>
            <p:nvPr/>
          </p:nvGraphicFramePr>
          <p:xfrm>
            <a:off x="3696" y="1488"/>
            <a:ext cx="1824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VISIO" r:id="rId4" imgW="2034540" imgH="1048512" progId="Visio.Drawing.6">
                    <p:embed/>
                  </p:oleObj>
                </mc:Choice>
                <mc:Fallback>
                  <p:oleObj name="VISIO" r:id="rId4" imgW="2034540" imgH="1048512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-2019"/>
                        <a:stretch>
                          <a:fillRect/>
                        </a:stretch>
                      </p:blipFill>
                      <p:spPr bwMode="auto">
                        <a:xfrm>
                          <a:off x="3696" y="1488"/>
                          <a:ext cx="1824" cy="960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9" name="Text Box 7"/>
            <p:cNvSpPr txBox="1">
              <a:spLocks noChangeArrowheads="1"/>
            </p:cNvSpPr>
            <p:nvPr/>
          </p:nvSpPr>
          <p:spPr bwMode="auto">
            <a:xfrm>
              <a:off x="3840" y="2449"/>
              <a:ext cx="1632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700"/>
                <a:t>Two-input multiplexer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8297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92749C7-414F-984F-AA01-E88932D7FA6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Summary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Assembly language helps you learn how software is constructed at the lowest levels</a:t>
            </a:r>
          </a:p>
          <a:p>
            <a:pPr eaLnBrk="1" hangingPunct="1"/>
            <a:r>
              <a:rPr lang="en-US" altLang="en-US"/>
              <a:t>Assembly language has a one-to-one relationship with machine language</a:t>
            </a:r>
          </a:p>
          <a:p>
            <a:pPr eaLnBrk="1" hangingPunct="1"/>
            <a:r>
              <a:rPr lang="en-US" altLang="en-US"/>
              <a:t>Each layer in a computer's architecture is an abstraction of a machine</a:t>
            </a:r>
          </a:p>
          <a:p>
            <a:pPr lvl="1" eaLnBrk="1" hangingPunct="1"/>
            <a:r>
              <a:rPr lang="en-US" altLang="en-US"/>
              <a:t>layers can be hardware or software</a:t>
            </a:r>
          </a:p>
          <a:p>
            <a:pPr eaLnBrk="1" hangingPunct="1"/>
            <a:r>
              <a:rPr lang="en-US" altLang="en-US"/>
              <a:t>Boolean expressions are essential to the design of computer hardware and software</a:t>
            </a:r>
          </a:p>
        </p:txBody>
      </p:sp>
    </p:spTree>
    <p:extLst>
      <p:ext uri="{BB962C8B-B14F-4D97-AF65-F5344CB8AC3E}">
        <p14:creationId xmlns:p14="http://schemas.microsoft.com/office/powerpoint/2010/main" val="9649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2AFA968-9446-B24C-BE35-7B3B6C9FC31F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Binary Numbers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1600200"/>
            <a:ext cx="5029200" cy="3352800"/>
          </a:xfrm>
        </p:spPr>
        <p:txBody>
          <a:bodyPr/>
          <a:lstStyle/>
          <a:p>
            <a:pPr eaLnBrk="1" hangingPunct="1"/>
            <a:r>
              <a:rPr lang="en-US" altLang="en-US"/>
              <a:t>Digits are 1 and 0</a:t>
            </a:r>
          </a:p>
          <a:p>
            <a:pPr lvl="1" eaLnBrk="1" hangingPunct="1"/>
            <a:r>
              <a:rPr lang="en-US" altLang="en-US"/>
              <a:t>1 = true</a:t>
            </a:r>
          </a:p>
          <a:p>
            <a:pPr lvl="1" eaLnBrk="1" hangingPunct="1"/>
            <a:r>
              <a:rPr lang="en-US" altLang="en-US"/>
              <a:t>0 = false</a:t>
            </a:r>
          </a:p>
          <a:p>
            <a:pPr eaLnBrk="1" hangingPunct="1"/>
            <a:r>
              <a:rPr lang="en-US" altLang="en-US"/>
              <a:t>MSB – most significant bit</a:t>
            </a:r>
          </a:p>
          <a:p>
            <a:pPr eaLnBrk="1" hangingPunct="1"/>
            <a:r>
              <a:rPr lang="en-US" altLang="en-US"/>
              <a:t>LSB – least significant bit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Bit numbering: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5867400" y="3962401"/>
          <a:ext cx="3200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3" imgW="1929384" imgH="556260" progId="Visio.Drawing.6">
                  <p:embed/>
                </p:oleObj>
              </mc:Choice>
              <mc:Fallback>
                <p:oleObj name="VISIO" r:id="rId3" imgW="1929384" imgH="5562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962401"/>
                        <a:ext cx="3200400" cy="923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21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41EFFA6-D118-5347-961C-A0F9299265FE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8800" y="2690769"/>
            <a:ext cx="3302000" cy="60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137160" rIns="91440" bIns="45720" rtlCol="0" anchor="ctr">
            <a:normAutofit/>
          </a:bodyPr>
          <a:lstStyle/>
          <a:p>
            <a:pPr eaLnBrk="1" hangingPunct="1">
              <a:defRPr/>
            </a:pPr>
            <a:r>
              <a:rPr lang="en-US" altLang="en-US" sz="2800">
                <a:latin typeface="Viner Hand ITC" pitchFamily="66" charset="0"/>
              </a:rPr>
              <a:t>54 68 65 20 45 6E 64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3657600" y="3429000"/>
            <a:ext cx="48006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What do these numbers represent?</a:t>
            </a:r>
          </a:p>
        </p:txBody>
      </p:sp>
      <p:graphicFrame>
        <p:nvGraphicFramePr>
          <p:cNvPr id="53254" name="Object 5"/>
          <p:cNvGraphicFramePr>
            <a:graphicFrameLocks noChangeAspect="1"/>
          </p:cNvGraphicFramePr>
          <p:nvPr/>
        </p:nvGraphicFramePr>
        <p:xfrm>
          <a:off x="5334000" y="1752601"/>
          <a:ext cx="12954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Clip" r:id="rId3" imgW="4090988" imgH="2178050" progId="MS_ClipArt_Gallery.2">
                  <p:embed/>
                </p:oleObj>
              </mc:Choice>
              <mc:Fallback>
                <p:oleObj name="Clip" r:id="rId3" imgW="4090988" imgH="21780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52601"/>
                        <a:ext cx="12954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91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98CD12E-5535-B449-8551-C082175D6FD5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Binary Numbers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5257800" cy="838200"/>
          </a:xfrm>
        </p:spPr>
        <p:txBody>
          <a:bodyPr/>
          <a:lstStyle/>
          <a:p>
            <a:pPr eaLnBrk="1" hangingPunct="1"/>
            <a:r>
              <a:rPr lang="en-US" altLang="en-US" sz="2000"/>
              <a:t>Each digit (bit) is either 1 or 0</a:t>
            </a:r>
          </a:p>
          <a:p>
            <a:pPr eaLnBrk="1" hangingPunct="1"/>
            <a:r>
              <a:rPr lang="en-US" altLang="en-US" sz="2000"/>
              <a:t>Each bit represents a power of 2:</a:t>
            </a:r>
          </a:p>
        </p:txBody>
      </p:sp>
      <p:graphicFrame>
        <p:nvGraphicFramePr>
          <p:cNvPr id="22534" name="Object 5"/>
          <p:cNvGraphicFramePr>
            <a:graphicFrameLocks noChangeAspect="1"/>
          </p:cNvGraphicFramePr>
          <p:nvPr/>
        </p:nvGraphicFramePr>
        <p:xfrm>
          <a:off x="6705600" y="1371601"/>
          <a:ext cx="28956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3" imgW="1792224" imgH="449580" progId="Visio.Drawing.6">
                  <p:embed/>
                </p:oleObj>
              </mc:Choice>
              <mc:Fallback>
                <p:oleObj name="VISIO" r:id="rId3" imgW="1792224" imgH="4495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777" t="-11035" r="-2777"/>
                      <a:stretch>
                        <a:fillRect/>
                      </a:stretch>
                    </p:blipFill>
                    <p:spPr bwMode="auto">
                      <a:xfrm>
                        <a:off x="6705600" y="1371601"/>
                        <a:ext cx="2895600" cy="7667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199"/>
            <a:ext cx="6670162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2057400" y="3429000"/>
            <a:ext cx="21336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Every binary number is a sum of powers of 2</a:t>
            </a:r>
          </a:p>
        </p:txBody>
      </p:sp>
    </p:spTree>
    <p:extLst>
      <p:ext uri="{BB962C8B-B14F-4D97-AF65-F5344CB8AC3E}">
        <p14:creationId xmlns:p14="http://schemas.microsoft.com/office/powerpoint/2010/main" val="25449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FCFEA01-07D5-D94D-B953-9C742430ABA6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Translating Binary to Decimal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9144000" cy="4114800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/>
              <a:t>Weighted positional notation shows how to calculate the decimal value of each binary bit:</a:t>
            </a:r>
            <a:endParaRPr lang="en-US" altLang="en-US" i="1" dirty="0"/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b="1" i="1" dirty="0" err="1">
                <a:solidFill>
                  <a:schemeClr val="tx2"/>
                </a:solidFill>
                <a:latin typeface="Times New Roman" charset="0"/>
              </a:rPr>
              <a:t>dec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= 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en-US" b="1" i="1" baseline="-25000" dirty="0">
                <a:solidFill>
                  <a:schemeClr val="tx2"/>
                </a:solidFill>
                <a:latin typeface="Times New Roman" charset="0"/>
              </a:rPr>
              <a:t>n-1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  <a:sym typeface="Symbol" charset="2"/>
              </a:rPr>
              <a:t>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2</a:t>
            </a:r>
            <a:r>
              <a:rPr lang="en-US" altLang="en-US" b="1" i="1" baseline="30000" dirty="0">
                <a:solidFill>
                  <a:schemeClr val="tx2"/>
                </a:solidFill>
                <a:latin typeface="Times New Roman" charset="0"/>
              </a:rPr>
              <a:t>n</a:t>
            </a:r>
            <a:r>
              <a:rPr lang="en-US" altLang="en-US" b="1" baseline="30000" dirty="0">
                <a:solidFill>
                  <a:schemeClr val="tx2"/>
                </a:solidFill>
                <a:latin typeface="Times New Roman" charset="0"/>
              </a:rPr>
              <a:t>-1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+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en-US" b="1" i="1" baseline="-25000" dirty="0">
                <a:solidFill>
                  <a:schemeClr val="tx2"/>
                </a:solidFill>
                <a:latin typeface="Times New Roman" charset="0"/>
              </a:rPr>
              <a:t>n-2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  <a:sym typeface="Symbol" charset="2"/>
              </a:rPr>
              <a:t>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2</a:t>
            </a:r>
            <a:r>
              <a:rPr lang="en-US" altLang="en-US" b="1" i="1" baseline="30000" dirty="0">
                <a:solidFill>
                  <a:schemeClr val="tx2"/>
                </a:solidFill>
                <a:latin typeface="Times New Roman" charset="0"/>
              </a:rPr>
              <a:t>n</a:t>
            </a:r>
            <a:r>
              <a:rPr lang="en-US" altLang="en-US" b="1" baseline="30000" dirty="0">
                <a:solidFill>
                  <a:schemeClr val="tx2"/>
                </a:solidFill>
                <a:latin typeface="Times New Roman" charset="0"/>
              </a:rPr>
              <a:t>-2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+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...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+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en-US" b="1" i="1" baseline="-25000" dirty="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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2</a:t>
            </a:r>
            <a:r>
              <a:rPr lang="en-US" altLang="en-US" b="1" baseline="30000" dirty="0">
                <a:solidFill>
                  <a:schemeClr val="tx2"/>
                </a:solidFill>
                <a:latin typeface="Times New Roman" charset="0"/>
              </a:rPr>
              <a:t>1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) </a:t>
            </a:r>
            <a:r>
              <a:rPr lang="en-US" altLang="en-US" b="1" dirty="0">
                <a:solidFill>
                  <a:schemeClr val="tx2"/>
                </a:solidFill>
                <a:latin typeface="Symbol" charset="2"/>
              </a:rPr>
              <a:t>+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D</a:t>
            </a:r>
            <a:r>
              <a:rPr lang="en-US" altLang="en-US" b="1" i="1" baseline="-25000" dirty="0">
                <a:solidFill>
                  <a:schemeClr val="tx2"/>
                </a:solidFill>
                <a:latin typeface="Times New Roman" charset="0"/>
              </a:rPr>
              <a:t>0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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 2</a:t>
            </a:r>
            <a:r>
              <a:rPr lang="en-US" altLang="en-US" b="1" baseline="30000" dirty="0">
                <a:solidFill>
                  <a:schemeClr val="tx2"/>
                </a:solidFill>
                <a:latin typeface="Times New Roman" charset="0"/>
              </a:rPr>
              <a:t>0</a:t>
            </a:r>
            <a:r>
              <a:rPr lang="en-US" altLang="en-US" b="1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1800" dirty="0"/>
              <a:t>D = binary digit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dirty="0"/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/>
              <a:t>binary 00001001 = decimal 9: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Times New Roman" charset="0"/>
              </a:rPr>
              <a:t>	</a:t>
            </a:r>
            <a:r>
              <a:rPr lang="en-US" altLang="en-US" dirty="0"/>
              <a:t>(1 </a:t>
            </a:r>
            <a:r>
              <a:rPr lang="en-US" altLang="en-US" dirty="0">
                <a:sym typeface="Symbol" charset="2"/>
              </a:rPr>
              <a:t></a:t>
            </a:r>
            <a:r>
              <a:rPr lang="en-US" altLang="en-US" dirty="0"/>
              <a:t> 2</a:t>
            </a:r>
            <a:r>
              <a:rPr lang="en-US" altLang="en-US" baseline="30000" dirty="0"/>
              <a:t>3</a:t>
            </a:r>
            <a:r>
              <a:rPr lang="en-US" altLang="en-US" dirty="0"/>
              <a:t>) + (1 </a:t>
            </a:r>
            <a:r>
              <a:rPr lang="en-US" altLang="en-US" dirty="0">
                <a:sym typeface="Symbol" charset="2"/>
              </a:rPr>
              <a:t></a:t>
            </a:r>
            <a:r>
              <a:rPr lang="en-US" altLang="en-US" dirty="0"/>
              <a:t> 2</a:t>
            </a:r>
            <a:r>
              <a:rPr lang="en-US" altLang="en-US" baseline="30000" dirty="0"/>
              <a:t>0</a:t>
            </a:r>
            <a:r>
              <a:rPr lang="en-US" altLang="en-US" dirty="0"/>
              <a:t>) = 9</a:t>
            </a:r>
          </a:p>
        </p:txBody>
      </p:sp>
    </p:spTree>
    <p:extLst>
      <p:ext uri="{BB962C8B-B14F-4D97-AF65-F5344CB8AC3E}">
        <p14:creationId xmlns:p14="http://schemas.microsoft.com/office/powerpoint/2010/main" val="157700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B475F1-450C-2F4C-915C-98C0F536641C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91281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Translating Unsigned Decimal to Binary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Repeatedly divide the decimal integer by 2. Each remainder is a binary digit in the translated value:</a:t>
            </a:r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52578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135982"/>
            <a:ext cx="52578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4419600" y="5562600"/>
            <a:ext cx="22098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37 = 100101</a:t>
            </a: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3127375" y="2400300"/>
            <a:ext cx="0" cy="2209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E943A32-333A-324B-9054-F5B4FC8AFF18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Binary Addition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83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Starting with the LSB, add each pair of digits, include the carry if present.</a:t>
            </a: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3810000" y="2209801"/>
          <a:ext cx="4648200" cy="239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3336036" imgH="1588008" progId="Visio.Drawing.6">
                  <p:embed/>
                </p:oleObj>
              </mc:Choice>
              <mc:Fallback>
                <p:oleObj name="VISIO" r:id="rId3" imgW="3336036" imgH="158800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61" r="1515"/>
                      <a:stretch>
                        <a:fillRect/>
                      </a:stretch>
                    </p:blipFill>
                    <p:spPr bwMode="auto">
                      <a:xfrm>
                        <a:off x="3810000" y="2209801"/>
                        <a:ext cx="4648200" cy="23987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96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/>
              <a:t>Irvine, Kip R. Assembly Language for Intel-Based Computers 7/e, 2015.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C0A7AF-41C5-3E42-95C0-FE835024F2FF}" type="slidenum">
              <a:rPr lang="en-US" altLang="en-US" sz="1600">
                <a:latin typeface="Times New Roman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60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58763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Integer Storage Sizes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5410200" y="1066800"/>
          <a:ext cx="3124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3" imgW="2929128" imgH="891540" progId="Visio.Drawing.6">
                  <p:embed/>
                </p:oleObj>
              </mc:Choice>
              <mc:Fallback>
                <p:oleObj name="VISIO" r:id="rId3" imgW="2929128" imgH="8915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11" t="-7295" r="-2223" b="-9422"/>
                      <a:stretch>
                        <a:fillRect/>
                      </a:stretch>
                    </p:blipFill>
                    <p:spPr bwMode="auto">
                      <a:xfrm>
                        <a:off x="5410200" y="1066800"/>
                        <a:ext cx="3124200" cy="1219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67001"/>
            <a:ext cx="6858000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9525000" cy="5386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1700">
                <a:solidFill>
                  <a:schemeClr val="tx2"/>
                </a:solidFill>
              </a:rPr>
              <a:t>Checkpoint:  What </a:t>
            </a:r>
            <a:r>
              <a:rPr lang="en-US" altLang="en-US" sz="1700" dirty="0">
                <a:solidFill>
                  <a:schemeClr val="tx2"/>
                </a:solidFill>
              </a:rPr>
              <a:t>is the largest unsigned integer that may be stored in 20 bits?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3276600" y="1295400"/>
            <a:ext cx="2438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100"/>
              <a:t>Standard sizes:</a:t>
            </a:r>
          </a:p>
        </p:txBody>
      </p:sp>
    </p:spTree>
    <p:extLst>
      <p:ext uri="{BB962C8B-B14F-4D97-AF65-F5344CB8AC3E}">
        <p14:creationId xmlns:p14="http://schemas.microsoft.com/office/powerpoint/2010/main" val="199947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1525</Words>
  <Application>Microsoft Macintosh PowerPoint</Application>
  <PresentationFormat>Widescreen</PresentationFormat>
  <Paragraphs>251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Viner Hand ITC</vt:lpstr>
      <vt:lpstr>Arial</vt:lpstr>
      <vt:lpstr>Calibri</vt:lpstr>
      <vt:lpstr>Calibri Light</vt:lpstr>
      <vt:lpstr>Symbol</vt:lpstr>
      <vt:lpstr>Times</vt:lpstr>
      <vt:lpstr>Times New Roman</vt:lpstr>
      <vt:lpstr>Office Theme</vt:lpstr>
      <vt:lpstr>VISIO</vt:lpstr>
      <vt:lpstr>Clip</vt:lpstr>
      <vt:lpstr>Assembly Language Intro</vt:lpstr>
      <vt:lpstr>Session Overview</vt:lpstr>
      <vt:lpstr>Data Representation</vt:lpstr>
      <vt:lpstr>Binary Numbers</vt:lpstr>
      <vt:lpstr>Binary Numbers</vt:lpstr>
      <vt:lpstr>Translating Binary to Decimal</vt:lpstr>
      <vt:lpstr>Translating Unsigned Decimal to Binary</vt:lpstr>
      <vt:lpstr>Binary Addition</vt:lpstr>
      <vt:lpstr>Integer Storage Sizes</vt:lpstr>
      <vt:lpstr>Hexadecimal Integers</vt:lpstr>
      <vt:lpstr>Translating Binary to Hexadecimal</vt:lpstr>
      <vt:lpstr>Converting Hexadecimal to Decimal</vt:lpstr>
      <vt:lpstr>Powers of 16</vt:lpstr>
      <vt:lpstr>Converting Decimal to Hexadecimal</vt:lpstr>
      <vt:lpstr>Hexadecimal Addition</vt:lpstr>
      <vt:lpstr>Hexadecimal Subtraction</vt:lpstr>
      <vt:lpstr>Signed Integers</vt:lpstr>
      <vt:lpstr>Forming the Two's Complement</vt:lpstr>
      <vt:lpstr>Two’s complement of a negative number gives…?</vt:lpstr>
      <vt:lpstr>Two’s complement Notes</vt:lpstr>
      <vt:lpstr>Range of numbers</vt:lpstr>
      <vt:lpstr>Ranges of Signed Integers</vt:lpstr>
      <vt:lpstr>Binary Subtraction</vt:lpstr>
      <vt:lpstr>Something “Magical” about 2’s complement</vt:lpstr>
      <vt:lpstr>Know How To Do the Following:</vt:lpstr>
      <vt:lpstr>Connection to Assembly</vt:lpstr>
      <vt:lpstr>Character Storage</vt:lpstr>
      <vt:lpstr>Numeric Data Representation</vt:lpstr>
      <vt:lpstr>Session Overview</vt:lpstr>
      <vt:lpstr>Boolean Operations</vt:lpstr>
      <vt:lpstr>Boolean Algebra</vt:lpstr>
      <vt:lpstr>NOT</vt:lpstr>
      <vt:lpstr>AND</vt:lpstr>
      <vt:lpstr>OR</vt:lpstr>
      <vt:lpstr>Operator Precedence</vt:lpstr>
      <vt:lpstr>Truth Tables (1 of 3)</vt:lpstr>
      <vt:lpstr>Truth Tables (2 of 3)</vt:lpstr>
      <vt:lpstr>Truth Tables (3 of 3)</vt:lpstr>
      <vt:lpstr>Summary</vt:lpstr>
      <vt:lpstr>54 68 65 20 45 6E 64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Carly Orr</dc:creator>
  <cp:lastModifiedBy>Microsoft Office User</cp:lastModifiedBy>
  <cp:revision>14</cp:revision>
  <dcterms:created xsi:type="dcterms:W3CDTF">2017-09-11T18:38:03Z</dcterms:created>
  <dcterms:modified xsi:type="dcterms:W3CDTF">2018-09-12T06:58:07Z</dcterms:modified>
</cp:coreProperties>
</file>