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7" r:id="rId4"/>
    <p:sldId id="278" r:id="rId5"/>
    <p:sldId id="267" r:id="rId6"/>
    <p:sldId id="270" r:id="rId7"/>
    <p:sldId id="279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706"/>
    <p:restoredTop sz="94658"/>
  </p:normalViewPr>
  <p:slideViewPr>
    <p:cSldViewPr snapToGrid="0" snapToObjects="1">
      <p:cViewPr varScale="1">
        <p:scale>
          <a:sx n="44" d="100"/>
          <a:sy n="44" d="100"/>
        </p:scale>
        <p:origin x="216" y="2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5D999-38D6-F244-8103-0B405DAC9CF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38EAD-0CFA-E34B-9636-DD3A8D1AE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4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9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0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0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Intel_microprocesso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3153"/>
            <a:ext cx="9144000" cy="1111148"/>
          </a:xfrm>
        </p:spPr>
        <p:txBody>
          <a:bodyPr>
            <a:normAutofit/>
          </a:bodyPr>
          <a:lstStyle/>
          <a:p>
            <a:r>
              <a:rPr lang="en-US" dirty="0"/>
              <a:t>X86 Processor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Notes prepared for comp7615</a:t>
            </a:r>
          </a:p>
          <a:p>
            <a:pPr algn="l"/>
            <a:r>
              <a:rPr lang="en-US" dirty="0"/>
              <a:t>Select slides adapted from </a:t>
            </a:r>
            <a:r>
              <a:rPr lang="en-US" i="1" dirty="0"/>
              <a:t>“Assembly Language for x86 Processors”, 7</a:t>
            </a:r>
            <a:r>
              <a:rPr lang="en-US" i="1" baseline="30000" dirty="0"/>
              <a:t>th</a:t>
            </a:r>
            <a:r>
              <a:rPr lang="en-US" i="1" dirty="0"/>
              <a:t> Edition, Kip Irvine</a:t>
            </a:r>
            <a:r>
              <a:rPr lang="en-US" dirty="0"/>
              <a:t>, and comp1113 Applied Mathematics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Carly Orr, BCIT</a:t>
            </a:r>
          </a:p>
        </p:txBody>
      </p:sp>
    </p:spTree>
    <p:extLst>
      <p:ext uri="{BB962C8B-B14F-4D97-AF65-F5344CB8AC3E}">
        <p14:creationId xmlns:p14="http://schemas.microsoft.com/office/powerpoint/2010/main" val="72433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CA46BB24-8C50-5946-B102-C263978EB097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10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7864" y="3276601"/>
            <a:ext cx="3886200" cy="609600"/>
          </a:xfrm>
        </p:spPr>
        <p:txBody>
          <a:bodyPr vert="horz" lIns="91440" tIns="13716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 altLang="en-US" sz="2800">
                <a:latin typeface="Viner Hand ITC" pitchFamily="66" charset="0"/>
              </a:rPr>
              <a:t>42 69 6E 61 72 79</a:t>
            </a:r>
          </a:p>
        </p:txBody>
      </p:sp>
      <p:graphicFrame>
        <p:nvGraphicFramePr>
          <p:cNvPr id="60420" name="Object 5"/>
          <p:cNvGraphicFramePr>
            <a:graphicFrameLocks noChangeAspect="1"/>
          </p:cNvGraphicFramePr>
          <p:nvPr/>
        </p:nvGraphicFramePr>
        <p:xfrm>
          <a:off x="5486400" y="2286001"/>
          <a:ext cx="12954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Clip" r:id="rId3" imgW="4090988" imgH="2178050" progId="MS_ClipArt_Gallery.2">
                  <p:embed/>
                </p:oleObj>
              </mc:Choice>
              <mc:Fallback>
                <p:oleObj name="Clip" r:id="rId3" imgW="4090988" imgH="21780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86001"/>
                        <a:ext cx="12954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4495800" y="3886201"/>
            <a:ext cx="3048000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en-US" sz="2100" dirty="0"/>
              <a:t>What does this say?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en-US" sz="2100" dirty="0"/>
              <a:t>(in ASCII)</a:t>
            </a:r>
          </a:p>
        </p:txBody>
      </p:sp>
    </p:spTree>
    <p:extLst>
      <p:ext uri="{BB962C8B-B14F-4D97-AF65-F5344CB8AC3E}">
        <p14:creationId xmlns:p14="http://schemas.microsoft.com/office/powerpoint/2010/main" val="10269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2072794" y="1848002"/>
            <a:ext cx="5181600" cy="84394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latin typeface="Arial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915209AC-2ED4-EF46-BF79-F39D9A8E5072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latin typeface="+mn-lt"/>
              </a:rPr>
              <a:t>What's Next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9227" y="2225977"/>
            <a:ext cx="6172200" cy="2971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200" dirty="0"/>
              <a:t>X-86</a:t>
            </a:r>
          </a:p>
          <a:p>
            <a:pPr eaLnBrk="1" hangingPunct="1">
              <a:defRPr/>
            </a:pPr>
            <a:r>
              <a:rPr lang="en-US" altLang="en-US" sz="2200" b="1" dirty="0"/>
              <a:t>64-Bit Processors</a:t>
            </a:r>
          </a:p>
        </p:txBody>
      </p:sp>
    </p:spTree>
    <p:extLst>
      <p:ext uri="{BB962C8B-B14F-4D97-AF65-F5344CB8AC3E}">
        <p14:creationId xmlns:p14="http://schemas.microsoft.com/office/powerpoint/2010/main" val="150505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2D52-51C1-574F-BEEB-7DF6BB07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The 80x86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FFDF-7020-5342-8EA8-B83942BD4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learn AL, we need to pick a processor family (or an Instruction Set Architecture).</a:t>
            </a:r>
          </a:p>
          <a:p>
            <a:r>
              <a:rPr lang="en-US" dirty="0"/>
              <a:t>The 80x86 ISA  (or x86) is in most of our computers</a:t>
            </a:r>
          </a:p>
          <a:p>
            <a:r>
              <a:rPr lang="en-US" dirty="0"/>
              <a:t>Evolved from 1970’s Intel</a:t>
            </a:r>
          </a:p>
          <a:p>
            <a:r>
              <a:rPr lang="en-US" dirty="0"/>
              <a:t>8086 (16-bit registers)</a:t>
            </a:r>
          </a:p>
          <a:p>
            <a:r>
              <a:rPr lang="en-US" dirty="0"/>
              <a:t>80286, 80386, 80486, Pentium, (32 bit registers)</a:t>
            </a:r>
          </a:p>
          <a:p>
            <a:r>
              <a:rPr lang="en-US" dirty="0"/>
              <a:t>I3, i5, i7 (64-bit registers)</a:t>
            </a:r>
          </a:p>
          <a:p>
            <a:r>
              <a:rPr lang="en-US" dirty="0">
                <a:hlinkClick r:id="rId2"/>
              </a:rPr>
              <a:t>https://en.wikipedia.org/wiki/List_of_Intel_microprocessors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5FA3-E8F9-0B4A-9612-FBBC0407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199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8086 16-bit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8326-6624-8342-BA6C-F73CD3AD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36E0E-E9E4-9049-8F66-362D991E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33" y="1476762"/>
            <a:ext cx="7141400" cy="5381238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356D650-06C7-7F47-8A6A-6D14DED43BF7}"/>
              </a:ext>
            </a:extLst>
          </p:cNvPr>
          <p:cNvSpPr/>
          <p:nvPr/>
        </p:nvSpPr>
        <p:spPr>
          <a:xfrm>
            <a:off x="9952333" y="863600"/>
            <a:ext cx="1401467" cy="1151467"/>
          </a:xfrm>
          <a:prstGeom prst="wedgeRoundRectCallout">
            <a:avLst>
              <a:gd name="adj1" fmla="val -151325"/>
              <a:gd name="adj2" fmla="val 72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purpose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570EBD4-F352-8249-85B2-298AB970A5FC}"/>
              </a:ext>
            </a:extLst>
          </p:cNvPr>
          <p:cNvSpPr/>
          <p:nvPr/>
        </p:nvSpPr>
        <p:spPr>
          <a:xfrm>
            <a:off x="9952333" y="2226592"/>
            <a:ext cx="1401467" cy="753676"/>
          </a:xfrm>
          <a:prstGeom prst="wedgeRoundRectCallout">
            <a:avLst>
              <a:gd name="adj1" fmla="val -177907"/>
              <a:gd name="adj2" fmla="val 601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related / general 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7D6508A-AB64-F348-98D1-AB7DAAD887C5}"/>
              </a:ext>
            </a:extLst>
          </p:cNvPr>
          <p:cNvSpPr/>
          <p:nvPr/>
        </p:nvSpPr>
        <p:spPr>
          <a:xfrm>
            <a:off x="9952333" y="3340630"/>
            <a:ext cx="1401467" cy="660664"/>
          </a:xfrm>
          <a:prstGeom prst="wedgeRoundRectCallout">
            <a:avLst>
              <a:gd name="adj1" fmla="val -168241"/>
              <a:gd name="adj2" fmla="val 4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related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C17F452-3AD8-2B4C-BF83-151B983CBB24}"/>
              </a:ext>
            </a:extLst>
          </p:cNvPr>
          <p:cNvSpPr/>
          <p:nvPr/>
        </p:nvSpPr>
        <p:spPr>
          <a:xfrm>
            <a:off x="9952332" y="4305831"/>
            <a:ext cx="1401467" cy="1151467"/>
          </a:xfrm>
          <a:prstGeom prst="wedgeRoundRectCallout">
            <a:avLst>
              <a:gd name="adj1" fmla="val -168241"/>
              <a:gd name="adj2" fmla="val 286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 related </a:t>
            </a:r>
          </a:p>
        </p:txBody>
      </p:sp>
    </p:spTree>
    <p:extLst>
      <p:ext uri="{BB962C8B-B14F-4D97-AF65-F5344CB8AC3E}">
        <p14:creationId xmlns:p14="http://schemas.microsoft.com/office/powerpoint/2010/main" val="203557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5F3DC2F0-007B-CC46-B321-06EF2AD905F2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5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9234" y="118913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b="1" dirty="0">
                <a:latin typeface="+mn-lt"/>
              </a:rPr>
              <a:t>32-bit General-Purpose Registers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2191134" y="709934"/>
            <a:ext cx="78486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en-US" sz="2100"/>
              <a:t>Named storage locations inside the CPU, optimized for speed.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03" y="1405495"/>
            <a:ext cx="2946400" cy="215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006" y="3570632"/>
            <a:ext cx="2565400" cy="100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350" y="4593878"/>
            <a:ext cx="2279650" cy="19615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1D512F-8C54-DB46-9202-0182388B9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929" y="1291264"/>
            <a:ext cx="6228407" cy="55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BB55F162-BA6C-F647-8B48-274AB42E9D26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6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019" y="122237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latin typeface="+mn-lt"/>
              </a:rPr>
              <a:t>FYI:  Floating-Point, MMX, XMM Registers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5410200" cy="3581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en-US" sz="2000"/>
              <a:t>Eight 80-bit floating-point data registers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/>
              <a:t>ST(0), ST(1), . . . , ST(7)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/>
              <a:t>arranged in a stack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/>
              <a:t>used for all floating-point arithmetic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sz="2000"/>
              <a:t>Eight 64-bit MMX registers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sz="2000"/>
              <a:t>Eight 128-bit XMM registers for single-instruction multiple-data (SIMD) operations</a:t>
            </a: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7467600" y="1371600"/>
          <a:ext cx="24384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VISIO" r:id="rId3" imgW="4550664" imgH="2657856" progId="Visio.Drawing.6">
                  <p:embed/>
                </p:oleObj>
              </mc:Choice>
              <mc:Fallback>
                <p:oleObj name="VISIO" r:id="rId3" imgW="4550664" imgH="265785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753" t="8989" r="58098" b="19446"/>
                      <a:stretch>
                        <a:fillRect/>
                      </a:stretch>
                    </p:blipFill>
                    <p:spPr bwMode="auto">
                      <a:xfrm>
                        <a:off x="7467600" y="1371600"/>
                        <a:ext cx="2438400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2055861" y="2427288"/>
            <a:ext cx="5181600" cy="84394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latin typeface="Arial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915209AC-2ED4-EF46-BF79-F39D9A8E5072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7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latin typeface="+mn-lt"/>
              </a:rPr>
              <a:t>What's Next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9227" y="2225977"/>
            <a:ext cx="6172200" cy="2971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200" dirty="0"/>
              <a:t>X-86</a:t>
            </a:r>
          </a:p>
          <a:p>
            <a:pPr eaLnBrk="1" hangingPunct="1">
              <a:defRPr/>
            </a:pPr>
            <a:r>
              <a:rPr lang="en-US" altLang="en-US" sz="2200" b="1" dirty="0"/>
              <a:t>64-Bit Processors</a:t>
            </a:r>
          </a:p>
        </p:txBody>
      </p:sp>
    </p:spTree>
    <p:extLst>
      <p:ext uri="{BB962C8B-B14F-4D97-AF65-F5344CB8AC3E}">
        <p14:creationId xmlns:p14="http://schemas.microsoft.com/office/powerpoint/2010/main" val="379708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249F7756-7BE6-F444-B8CF-B4C83A6877CD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8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latin typeface="+mn-lt"/>
              </a:rPr>
              <a:t>64-Bit Processors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64-Bit Operation Modes</a:t>
            </a:r>
          </a:p>
          <a:p>
            <a:pPr lvl="1" eaLnBrk="1" hangingPunct="1">
              <a:defRPr/>
            </a:pPr>
            <a:r>
              <a:rPr lang="en-US" altLang="en-US"/>
              <a:t>Compatibility mode – can run existing 16-bit and 32-bit applications (Windows supports only 32-bit apps in this mode)</a:t>
            </a:r>
          </a:p>
          <a:p>
            <a:pPr lvl="1" eaLnBrk="1" hangingPunct="1">
              <a:defRPr/>
            </a:pPr>
            <a:r>
              <a:rPr lang="en-US" altLang="en-US"/>
              <a:t>64-bit  mode – Windows 64 uses this</a:t>
            </a:r>
          </a:p>
          <a:p>
            <a:pPr eaLnBrk="1" hangingPunct="1">
              <a:defRPr/>
            </a:pPr>
            <a:r>
              <a:rPr lang="en-US" altLang="en-US"/>
              <a:t>Basic Execution Environment</a:t>
            </a:r>
          </a:p>
          <a:p>
            <a:pPr lvl="1" eaLnBrk="1" hangingPunct="1">
              <a:defRPr/>
            </a:pPr>
            <a:r>
              <a:rPr lang="en-US" altLang="en-US"/>
              <a:t>addresses can be 64 bits (48 bits, in practice)</a:t>
            </a:r>
          </a:p>
          <a:p>
            <a:pPr lvl="1" eaLnBrk="1" hangingPunct="1">
              <a:defRPr/>
            </a:pPr>
            <a:r>
              <a:rPr lang="en-US" altLang="en-US"/>
              <a:t>16 64-bit general purpose registers</a:t>
            </a:r>
          </a:p>
          <a:p>
            <a:pPr lvl="1" eaLnBrk="1" hangingPunct="1">
              <a:defRPr/>
            </a:pPr>
            <a:r>
              <a:rPr lang="en-US" altLang="en-US"/>
              <a:t>64-bit instruction pointer named RIP</a:t>
            </a:r>
          </a:p>
        </p:txBody>
      </p:sp>
    </p:spTree>
    <p:extLst>
      <p:ext uri="{BB962C8B-B14F-4D97-AF65-F5344CB8AC3E}">
        <p14:creationId xmlns:p14="http://schemas.microsoft.com/office/powerpoint/2010/main" val="154318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9FD55DD4-7F77-694E-BEEF-178EC84DED74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9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46038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General Purpose Registers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3657600" cy="48768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en-US" dirty="0"/>
              <a:t>32-bit general </a:t>
            </a:r>
            <a:r>
              <a:rPr lang="pt-BR" altLang="en-US" dirty="0" err="1"/>
              <a:t>purpose</a:t>
            </a:r>
            <a:r>
              <a:rPr lang="pt-BR" altLang="en-US" dirty="0"/>
              <a:t> </a:t>
            </a:r>
            <a:r>
              <a:rPr lang="pt-BR" altLang="en-US" dirty="0" err="1"/>
              <a:t>registers</a:t>
            </a:r>
            <a:r>
              <a:rPr lang="pt-BR" altLang="en-US" dirty="0"/>
              <a:t>: </a:t>
            </a:r>
          </a:p>
          <a:p>
            <a:pPr lvl="1">
              <a:defRPr/>
            </a:pPr>
            <a:r>
              <a:rPr lang="pt-BR" altLang="en-US" dirty="0"/>
              <a:t>EAX, EBX, ECX, EDX, EDI, ESI, EBP, ESP, R8D, R9D, R10D, R11D, R12D, R13D, </a:t>
            </a:r>
            <a:r>
              <a:rPr lang="en-US" altLang="en-US" dirty="0"/>
              <a:t>R14D, R15D</a:t>
            </a:r>
            <a:endParaRPr lang="pt-BR" altLang="en-US" dirty="0"/>
          </a:p>
          <a:p>
            <a:pPr eaLnBrk="1" hangingPunct="1">
              <a:defRPr/>
            </a:pPr>
            <a:r>
              <a:rPr lang="pt-BR" altLang="en-US" dirty="0"/>
              <a:t>64-bit general </a:t>
            </a:r>
            <a:r>
              <a:rPr lang="pt-BR" altLang="en-US" dirty="0" err="1"/>
              <a:t>purpose</a:t>
            </a:r>
            <a:r>
              <a:rPr lang="pt-BR" altLang="en-US" dirty="0"/>
              <a:t> </a:t>
            </a:r>
            <a:r>
              <a:rPr lang="pt-BR" altLang="en-US" dirty="0" err="1"/>
              <a:t>registers</a:t>
            </a:r>
            <a:r>
              <a:rPr lang="pt-BR" altLang="en-US" dirty="0"/>
              <a:t>: </a:t>
            </a:r>
          </a:p>
          <a:p>
            <a:pPr lvl="1" eaLnBrk="1" hangingPunct="1">
              <a:defRPr/>
            </a:pPr>
            <a:r>
              <a:rPr lang="pt-BR" altLang="en-US" dirty="0"/>
              <a:t>RAX, RBX, RCX, RDX, RDI, RSI, RBP, RSP, R8, R9, R10, R11, R12, R13, R14, R15</a:t>
            </a:r>
            <a:endParaRPr lang="en-US" alt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81800" y="1447800"/>
            <a:ext cx="36233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2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437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Viner Hand ITC</vt:lpstr>
      <vt:lpstr>Arial</vt:lpstr>
      <vt:lpstr>Calibri</vt:lpstr>
      <vt:lpstr>Calibri Light</vt:lpstr>
      <vt:lpstr>Times New Roman</vt:lpstr>
      <vt:lpstr>Office Theme</vt:lpstr>
      <vt:lpstr>VISIO</vt:lpstr>
      <vt:lpstr>Clip</vt:lpstr>
      <vt:lpstr>X86 Processor Architecture</vt:lpstr>
      <vt:lpstr>What's Next</vt:lpstr>
      <vt:lpstr>The 80x86</vt:lpstr>
      <vt:lpstr>8086 16-bit registers</vt:lpstr>
      <vt:lpstr>32-bit General-Purpose Registers</vt:lpstr>
      <vt:lpstr>FYI:  Floating-Point, MMX, XMM Registers</vt:lpstr>
      <vt:lpstr>What's Next</vt:lpstr>
      <vt:lpstr>64-Bit Processors</vt:lpstr>
      <vt:lpstr>General Purpose Registers</vt:lpstr>
      <vt:lpstr>42 69 6E 61 72 79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Orr</dc:creator>
  <cp:lastModifiedBy>Microsoft Office User</cp:lastModifiedBy>
  <cp:revision>19</cp:revision>
  <dcterms:created xsi:type="dcterms:W3CDTF">2017-09-11T18:38:03Z</dcterms:created>
  <dcterms:modified xsi:type="dcterms:W3CDTF">2018-09-12T06:57:58Z</dcterms:modified>
</cp:coreProperties>
</file>