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32"/>
  </p:notesMasterIdLst>
  <p:sldIdLst>
    <p:sldId id="258" r:id="rId2"/>
    <p:sldId id="257" r:id="rId3"/>
    <p:sldId id="323" r:id="rId4"/>
    <p:sldId id="322" r:id="rId5"/>
    <p:sldId id="324" r:id="rId6"/>
    <p:sldId id="325" r:id="rId7"/>
    <p:sldId id="327" r:id="rId8"/>
    <p:sldId id="328" r:id="rId9"/>
    <p:sldId id="331" r:id="rId10"/>
    <p:sldId id="329" r:id="rId11"/>
    <p:sldId id="326" r:id="rId12"/>
    <p:sldId id="308" r:id="rId13"/>
    <p:sldId id="310" r:id="rId14"/>
    <p:sldId id="319" r:id="rId15"/>
    <p:sldId id="336" r:id="rId16"/>
    <p:sldId id="311" r:id="rId17"/>
    <p:sldId id="259" r:id="rId18"/>
    <p:sldId id="313" r:id="rId19"/>
    <p:sldId id="314" r:id="rId20"/>
    <p:sldId id="315" r:id="rId21"/>
    <p:sldId id="316" r:id="rId22"/>
    <p:sldId id="317" r:id="rId23"/>
    <p:sldId id="337" r:id="rId24"/>
    <p:sldId id="318" r:id="rId25"/>
    <p:sldId id="321" r:id="rId26"/>
    <p:sldId id="320" r:id="rId27"/>
    <p:sldId id="334" r:id="rId28"/>
    <p:sldId id="333" r:id="rId29"/>
    <p:sldId id="332" r:id="rId30"/>
    <p:sldId id="3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20" autoAdjust="0"/>
    <p:restoredTop sz="84776"/>
  </p:normalViewPr>
  <p:slideViewPr>
    <p:cSldViewPr snapToGrid="0" snapToObjects="1">
      <p:cViewPr>
        <p:scale>
          <a:sx n="100" d="100"/>
          <a:sy n="100" d="100"/>
        </p:scale>
        <p:origin x="-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4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9D30F-84D7-0944-A222-77F4DF2B8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045-AC5D-E24D-B84F-85D3AD8C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1045-AC5D-E24D-B84F-85D3AD8CE6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BBFE-6795-A048-AF83-54B4D5FD3F6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yme.com/intr/int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m.us/doc/nasmdoc3.html#section-3.4.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tf.org/rfc/ien/ien137.tx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m.us/doc/nasmdoc3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1629"/>
            <a:ext cx="10515600" cy="132556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Quick Check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977" cy="4351338"/>
          </a:xfrm>
        </p:spPr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Does it matter which section goes first “.text”, or “.data” in source file?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What does the “</a:t>
            </a:r>
            <a:r>
              <a:rPr lang="en-US" dirty="0" err="1"/>
              <a:t>int</a:t>
            </a:r>
            <a:r>
              <a:rPr lang="en-US" dirty="0"/>
              <a:t>” command mean?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Each processor has a different machine language? T/F?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Each processor has it’s own assembly language. T/F?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23818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Generates interrupt, number provided as byte value,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0x80 (Linux system calls)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http://www.ctyme.com/intr/int.htm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False – any machine can have more than one language</a:t>
            </a:r>
          </a:p>
        </p:txBody>
      </p:sp>
    </p:spTree>
    <p:extLst>
      <p:ext uri="{BB962C8B-B14F-4D97-AF65-F5344CB8AC3E}">
        <p14:creationId xmlns:p14="http://schemas.microsoft.com/office/powerpoint/2010/main" val="18465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– location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3276599"/>
            <a:ext cx="10515600" cy="3319463"/>
          </a:xfrm>
        </p:spPr>
        <p:txBody>
          <a:bodyPr>
            <a:normAutofit fontScale="92500"/>
          </a:bodyPr>
          <a:lstStyle/>
          <a:p>
            <a:r>
              <a:rPr lang="en-CA" sz="2400" dirty="0"/>
              <a:t>The symbol $ refers to the location counter</a:t>
            </a:r>
          </a:p>
          <a:p>
            <a:r>
              <a:rPr lang="en-CA" sz="2400" dirty="0"/>
              <a:t>The “output” of assembler is either ”code” or “data”</a:t>
            </a:r>
          </a:p>
          <a:p>
            <a:r>
              <a:rPr lang="en-CA" sz="2400" dirty="0"/>
              <a:t>The location counter is incremented for each </a:t>
            </a:r>
            <a:r>
              <a:rPr lang="en-CA" sz="2400" b="1" dirty="0"/>
              <a:t>byte</a:t>
            </a:r>
            <a:r>
              <a:rPr lang="en-CA" sz="2400" dirty="0"/>
              <a:t> emitted</a:t>
            </a:r>
          </a:p>
          <a:p>
            <a:r>
              <a:rPr lang="en-CA" sz="2400" dirty="0"/>
              <a:t> In the example above, count4 is numerically the same value as str1 (which is an address)</a:t>
            </a:r>
          </a:p>
          <a:p>
            <a:r>
              <a:rPr lang="en-CA" sz="2400" dirty="0"/>
              <a:t> With </a:t>
            </a:r>
            <a:r>
              <a:rPr lang="en-CA" sz="2400" b="1" dirty="0" err="1"/>
              <a:t>slen</a:t>
            </a:r>
            <a:r>
              <a:rPr lang="en-CA" sz="2400" b="1" dirty="0"/>
              <a:t> EQU $-str1 </a:t>
            </a:r>
            <a:r>
              <a:rPr lang="en-CA" sz="2400" dirty="0"/>
              <a:t>the assembler performs the arithmetic to compute the length of str1</a:t>
            </a:r>
          </a:p>
          <a:p>
            <a:r>
              <a:rPr lang="en-CA" sz="2400" dirty="0"/>
              <a:t> Note the use str1 in this expression as a numeric value (the address of the first byte)</a:t>
            </a:r>
            <a:endParaRPr lang="en-CA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47" y="1484947"/>
            <a:ext cx="6060084" cy="1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-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4"/>
            <a:ext cx="10515600" cy="4765675"/>
          </a:xfrm>
        </p:spPr>
        <p:txBody>
          <a:bodyPr>
            <a:noAutofit/>
          </a:bodyPr>
          <a:lstStyle/>
          <a:p>
            <a:r>
              <a:rPr lang="en-CA" sz="1800" dirty="0"/>
              <a:t>Integers: numeric digits (</a:t>
            </a:r>
            <a:r>
              <a:rPr lang="en-CA" sz="1800" dirty="0" err="1"/>
              <a:t>incl</a:t>
            </a:r>
            <a:r>
              <a:rPr lang="en-CA" sz="1800" dirty="0"/>
              <a:t> A-F) with no decimal point may include radix specifier at end:</a:t>
            </a:r>
          </a:p>
          <a:p>
            <a:pPr marL="457200" lvl="1" indent="0">
              <a:buNone/>
            </a:pPr>
            <a:r>
              <a:rPr lang="en-CA" sz="1800" dirty="0"/>
              <a:t>b or y binary</a:t>
            </a:r>
          </a:p>
          <a:p>
            <a:pPr marL="457200" lvl="1" indent="0">
              <a:buNone/>
            </a:pPr>
            <a:r>
              <a:rPr lang="en-CA" sz="1800" dirty="0"/>
              <a:t>d decimal</a:t>
            </a:r>
          </a:p>
          <a:p>
            <a:pPr marL="457200" lvl="1" indent="0">
              <a:buNone/>
            </a:pPr>
            <a:r>
              <a:rPr lang="en-CA" sz="1800" dirty="0"/>
              <a:t>h hexadecimal</a:t>
            </a:r>
          </a:p>
          <a:p>
            <a:pPr marL="457200" lvl="1" indent="0">
              <a:buNone/>
            </a:pPr>
            <a:r>
              <a:rPr lang="en-CA" sz="1800" dirty="0"/>
              <a:t>q octal</a:t>
            </a:r>
          </a:p>
          <a:p>
            <a:r>
              <a:rPr lang="en-CA" sz="1800" dirty="0"/>
              <a:t>Examples</a:t>
            </a:r>
          </a:p>
          <a:p>
            <a:pPr marL="457200" lvl="1" indent="0">
              <a:buNone/>
            </a:pPr>
            <a:r>
              <a:rPr lang="en-CA" sz="1800" dirty="0"/>
              <a:t>200 decimal (default)</a:t>
            </a:r>
          </a:p>
          <a:p>
            <a:pPr marL="457200" lvl="1" indent="0">
              <a:buNone/>
            </a:pPr>
            <a:r>
              <a:rPr lang="en-CA" sz="1800" dirty="0"/>
              <a:t>200d decimal</a:t>
            </a:r>
          </a:p>
          <a:p>
            <a:pPr marL="457200" lvl="1" indent="0">
              <a:buNone/>
            </a:pPr>
            <a:r>
              <a:rPr lang="en-CA" sz="1800" dirty="0"/>
              <a:t>200h hex</a:t>
            </a:r>
          </a:p>
          <a:p>
            <a:pPr marL="457200" lvl="1" indent="0">
              <a:buNone/>
            </a:pPr>
            <a:r>
              <a:rPr lang="en-CA" sz="1800" dirty="0"/>
              <a:t>200q octal</a:t>
            </a:r>
          </a:p>
          <a:p>
            <a:pPr marL="457200" lvl="1" indent="0">
              <a:buNone/>
            </a:pPr>
            <a:r>
              <a:rPr lang="en-CA" sz="1800" dirty="0"/>
              <a:t>10110111b binary</a:t>
            </a:r>
          </a:p>
          <a:p>
            <a:r>
              <a:rPr lang="en-CA" sz="1800" dirty="0"/>
              <a:t>Note: Hexadecimal literals start with A-F must have a leading 0.</a:t>
            </a:r>
          </a:p>
          <a:p>
            <a:r>
              <a:rPr lang="en-CA" sz="1800" dirty="0"/>
              <a:t>NASM also supports other syntactic forms, e.g., 0xc8 or $c8 </a:t>
            </a:r>
            <a:r>
              <a:rPr lang="en-CA" sz="1800" dirty="0">
                <a:hlinkClick r:id="rId2"/>
              </a:rPr>
              <a:t>http://www.nasm.us/doc/nasmdoc3.html#section-3.4.1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45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47" y="189827"/>
            <a:ext cx="10515600" cy="1325563"/>
          </a:xfrm>
        </p:spPr>
        <p:txBody>
          <a:bodyPr/>
          <a:lstStyle/>
          <a:p>
            <a:r>
              <a:rPr lang="en-US" dirty="0"/>
              <a:t>NASM:   Initializing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561" y="1342862"/>
            <a:ext cx="6960080" cy="20989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DB     	declare byte (8-bit)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DW	declare word (16-bit)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DD	declare double (32-bit)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DQ	64-bit floating point constant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DT	80-bit floating point constant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28" y="3879807"/>
            <a:ext cx="6019800" cy="271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Callout 4"/>
          <p:cNvSpPr/>
          <p:nvPr/>
        </p:nvSpPr>
        <p:spPr>
          <a:xfrm>
            <a:off x="8601494" y="892133"/>
            <a:ext cx="3082505" cy="2748963"/>
          </a:xfrm>
          <a:prstGeom prst="wedgeEllipseCallout">
            <a:avLst>
              <a:gd name="adj1" fmla="val -66004"/>
              <a:gd name="adj2" fmla="val 5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EXERCISE:</a:t>
            </a:r>
          </a:p>
          <a:p>
            <a:pPr algn="ctr"/>
            <a:r>
              <a:rPr lang="en-US" sz="2400" dirty="0"/>
              <a:t>How much “space” does each line take up in memory?</a:t>
            </a:r>
          </a:p>
        </p:txBody>
      </p:sp>
      <p:sp>
        <p:nvSpPr>
          <p:cNvPr id="7" name="Left Arrow 6"/>
          <p:cNvSpPr/>
          <p:nvPr/>
        </p:nvSpPr>
        <p:spPr>
          <a:xfrm>
            <a:off x="8140700" y="5275292"/>
            <a:ext cx="2476500" cy="927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Little endian</a:t>
            </a:r>
          </a:p>
        </p:txBody>
      </p:sp>
      <p:sp>
        <p:nvSpPr>
          <p:cNvPr id="8" name="Oval 7"/>
          <p:cNvSpPr/>
          <p:nvPr/>
        </p:nvSpPr>
        <p:spPr>
          <a:xfrm>
            <a:off x="6807200" y="5537200"/>
            <a:ext cx="508000" cy="1905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4700" y="5537200"/>
            <a:ext cx="508000" cy="1905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– </a:t>
            </a:r>
            <a:r>
              <a:rPr lang="en-US" sz="2400" dirty="0"/>
              <a:t>”how bytes inside a word are organized/stored in memory”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613"/>
            <a:ext cx="49403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Little-endian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49488"/>
            <a:ext cx="3124200" cy="282362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15100" y="1725613"/>
            <a:ext cx="4940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Big-endian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12" y="2249488"/>
            <a:ext cx="3133187" cy="282362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57300" y="5681663"/>
            <a:ext cx="10515600" cy="104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fun, read Cohen (1980)  </a:t>
            </a:r>
            <a:r>
              <a:rPr lang="en-US" sz="2000" dirty="0">
                <a:hlinkClick r:id="rId4"/>
              </a:rPr>
              <a:t>http://www.ietf.org/rfc/ien/ien137.txt</a:t>
            </a:r>
            <a:endParaRPr lang="en-US" sz="2000" dirty="0"/>
          </a:p>
          <a:p>
            <a:r>
              <a:rPr lang="en-US" sz="2000" dirty="0"/>
              <a:t>Intel x-86 is ”little endian”  (little end of the egg)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497"/>
            <a:ext cx="10515600" cy="1325563"/>
          </a:xfrm>
        </p:spPr>
        <p:txBody>
          <a:bodyPr/>
          <a:lstStyle/>
          <a:p>
            <a:r>
              <a:rPr lang="en-US" dirty="0"/>
              <a:t>SECTIONS of a NASM program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.data       (initialized data resides – seen already)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.text        (where executable code resides  - seen already)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.</a:t>
            </a:r>
            <a:r>
              <a:rPr lang="en-US" dirty="0" err="1"/>
              <a:t>bss</a:t>
            </a:r>
            <a:r>
              <a:rPr lang="en-US" dirty="0"/>
              <a:t>         (uninitialized data resides)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what goes in .</a:t>
            </a:r>
            <a:r>
              <a:rPr lang="en-US" dirty="0" err="1"/>
              <a:t>bss</a:t>
            </a:r>
            <a:r>
              <a:rPr lang="en-US" dirty="0"/>
              <a:t> SECTION: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Possible data types: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36" y="5471454"/>
            <a:ext cx="4197626" cy="1386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36" y="4228400"/>
            <a:ext cx="6032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9631-5AE9-A042-8E70-86DD2934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8403-7E06-0D44-9599-3136DA89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</a:t>
            </a:r>
          </a:p>
          <a:p>
            <a:pPr marL="0" indent="0" algn="ctr">
              <a:buNone/>
            </a:pPr>
            <a:r>
              <a:rPr lang="en-US" dirty="0"/>
              <a:t>DATA DECLARATION </a:t>
            </a:r>
          </a:p>
        </p:txBody>
      </p:sp>
    </p:spTree>
    <p:extLst>
      <p:ext uri="{BB962C8B-B14F-4D97-AF65-F5344CB8AC3E}">
        <p14:creationId xmlns:p14="http://schemas.microsoft.com/office/powerpoint/2010/main" val="411368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5" y="153090"/>
            <a:ext cx="10515600" cy="1325563"/>
          </a:xfrm>
        </p:spPr>
        <p:txBody>
          <a:bodyPr/>
          <a:lstStyle/>
          <a:p>
            <a:r>
              <a:rPr lang="en-US" dirty="0"/>
              <a:t>Addressing Modes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624427"/>
            <a:ext cx="10515600" cy="4893227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Operations may have zero, one, two, or three operands.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i="1" dirty="0"/>
              <a:t>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MOV  destination, source    ;two operands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         NEG   destination                  ;one operand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         RET                                          ;no operand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Operands may be specified in one of three basic forms: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Immediate  - just a number (fastest)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Register  - involves register (fast)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Memory  - involves main-memory (slowest)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1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Overview:          ADD  X,  Y     (two operands)</a:t>
            </a:r>
            <a:br>
              <a:rPr lang="en-US" sz="2800" dirty="0"/>
            </a:br>
            <a:r>
              <a:rPr lang="en-US" sz="2800" dirty="0"/>
              <a:t>                            MOV  A, B     (two operands)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472449"/>
              </p:ext>
            </p:extLst>
          </p:nvPr>
        </p:nvGraphicFramePr>
        <p:xfrm>
          <a:off x="838200" y="1537598"/>
          <a:ext cx="105155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 addressing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register contains</a:t>
                      </a:r>
                      <a:r>
                        <a:rPr lang="en-US" baseline="0" dirty="0"/>
                        <a:t> the data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EAX, EBX     </a:t>
                      </a:r>
                      <a:r>
                        <a:rPr lang="en-US" baseline="0" dirty="0"/>
                        <a:t>;copies what is in </a:t>
                      </a:r>
                      <a:r>
                        <a:rPr lang="en-US" baseline="0" dirty="0" err="1"/>
                        <a:t>ebx</a:t>
                      </a:r>
                      <a:r>
                        <a:rPr lang="en-US" baseline="0" dirty="0"/>
                        <a:t> into </a:t>
                      </a:r>
                      <a:r>
                        <a:rPr lang="en-US" baseline="0" dirty="0" err="1"/>
                        <a:t>eax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MOV ESI, VAR     ;copies address of 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into </a:t>
                      </a:r>
                      <a:r>
                        <a:rPr lang="en-US" baseline="0" dirty="0" err="1"/>
                        <a:t>esi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Immediate addressing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EBX, 20      ;source operand is</a:t>
                      </a:r>
                      <a:r>
                        <a:rPr lang="en-US" baseline="0" dirty="0"/>
                        <a:t> immediate value of 20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memory addressing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register holds the address, which contains the data</a:t>
                      </a:r>
                    </a:p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EAX, [1000H]   ;move contents of 1000h to </a:t>
                      </a:r>
                      <a:r>
                        <a:rPr lang="en-US" dirty="0" err="1"/>
                        <a:t>eax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MOV ESI, [VAR]         ;move contents of address </a:t>
                      </a:r>
                      <a:r>
                        <a:rPr lang="en-US" baseline="0" dirty="0" err="1"/>
                        <a:t>var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 Indirect</a:t>
                      </a:r>
                    </a:p>
                    <a:p>
                      <a:r>
                        <a:rPr lang="en-US" baseline="0" dirty="0"/>
                        <a:t>addressing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register</a:t>
                      </a:r>
                      <a:r>
                        <a:rPr lang="en-US" baseline="0" dirty="0"/>
                        <a:t> holds a memory address, which contains the data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EAX, [EBX]        ;</a:t>
                      </a:r>
                      <a:r>
                        <a:rPr lang="en-US" baseline="0" dirty="0"/>
                        <a:t>move contents of address stored in </a:t>
                      </a:r>
                      <a:r>
                        <a:rPr lang="en-US" baseline="0" dirty="0" err="1"/>
                        <a:t>ebx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48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0"/>
            <a:ext cx="10515600" cy="1325563"/>
          </a:xfrm>
        </p:spPr>
        <p:txBody>
          <a:bodyPr/>
          <a:lstStyle/>
          <a:p>
            <a:r>
              <a:rPr lang="en-US" dirty="0"/>
              <a:t>Immediate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1" y="14379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has a constant value, or an expression.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Typically, first operand is register or memory location, and second operand is immediate.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First operand defines length of data.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	</a:t>
            </a:r>
            <a:r>
              <a:rPr lang="en-US" sz="2000" dirty="0"/>
              <a:t>ADD  </a:t>
            </a:r>
            <a:r>
              <a:rPr lang="en-US" sz="2000" dirty="0" err="1"/>
              <a:t>var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000" dirty="0"/>
              <a:t>	;an immediate operand 65 is added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	MOV AX,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45h</a:t>
            </a:r>
            <a:r>
              <a:rPr lang="en-US" sz="2000" dirty="0"/>
              <a:t>	;immediate constant 45h is transferred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Immediate data forms: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2" y="4470400"/>
            <a:ext cx="694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register provided contains the data.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May be 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operand, or both.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is processed quickly, since no memory is involved.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sz="2000" dirty="0"/>
              <a:t>MOV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DX</a:t>
            </a:r>
            <a:r>
              <a:rPr lang="en-US" sz="2000" dirty="0"/>
              <a:t>, [</a:t>
            </a:r>
            <a:r>
              <a:rPr lang="en-US" sz="2000" dirty="0" err="1"/>
              <a:t>tax_rate</a:t>
            </a:r>
            <a:r>
              <a:rPr lang="en-US" sz="2000" dirty="0"/>
              <a:t>]	;register in first operand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MOV [COUNT],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CX</a:t>
            </a:r>
            <a:r>
              <a:rPr lang="en-US" sz="2000" dirty="0"/>
              <a:t>	;register in second operand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MOV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EAX, EBX</a:t>
            </a:r>
            <a:r>
              <a:rPr lang="en-US" sz="2000" dirty="0"/>
              <a:t>		:both operands are in register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03" y="0"/>
            <a:ext cx="653839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271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Assembly Language Lecture #3:</a:t>
            </a:r>
            <a:br>
              <a:rPr lang="en-US" sz="3600" b="1" dirty="0"/>
            </a:br>
            <a:r>
              <a:rPr lang="en-US" sz="3600" b="1" dirty="0"/>
              <a:t>Data Organization and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5081"/>
            <a:ext cx="10515600" cy="283864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Notes prepared for COMP 7615 (Carly Orr)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References and select slides from: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Computer Organization and Architecture (Stallings, 2016)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Structured Computer Organization (Tanenbaum, 2013)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>
                <a:hlinkClick r:id="rId2"/>
              </a:rPr>
              <a:t>http://www.nasm.us/doc/nasmdoc3.html</a:t>
            </a:r>
            <a:r>
              <a:rPr lang="en-US" sz="2000" dirty="0"/>
              <a:t> (NASM Document)</a:t>
            </a:r>
          </a:p>
        </p:txBody>
      </p:sp>
    </p:spTree>
    <p:extLst>
      <p:ext uri="{BB962C8B-B14F-4D97-AF65-F5344CB8AC3E}">
        <p14:creationId xmlns:p14="http://schemas.microsoft.com/office/powerpoint/2010/main" val="95729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5"/>
            <a:ext cx="10515600" cy="1325563"/>
          </a:xfrm>
        </p:spPr>
        <p:txBody>
          <a:bodyPr/>
          <a:lstStyle/>
          <a:p>
            <a:r>
              <a:rPr lang="en-US" dirty="0"/>
              <a:t>Direct 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Need to go to memory to get data.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Slower processing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Effective address is enclosed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square brackets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Optional offset with arithmetic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Example:     a </a:t>
            </a:r>
            <a:r>
              <a:rPr lang="en-US" dirty="0" err="1"/>
              <a:t>dd</a:t>
            </a:r>
            <a:r>
              <a:rPr lang="en-US" dirty="0"/>
              <a:t>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                    b </a:t>
            </a:r>
            <a:r>
              <a:rPr lang="en-US" dirty="0" err="1"/>
              <a:t>dd</a:t>
            </a:r>
            <a:r>
              <a:rPr lang="en-US" dirty="0"/>
              <a:t>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                  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[a]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                    add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[b]       </a:t>
            </a:r>
            <a:r>
              <a:rPr lang="en-US" dirty="0"/>
              <a:t>;OR    add </a:t>
            </a:r>
            <a:r>
              <a:rPr lang="en-US" dirty="0" err="1"/>
              <a:t>eax</a:t>
            </a:r>
            <a:r>
              <a:rPr lang="en-US" dirty="0"/>
              <a:t>, [a+4]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Example: 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ebx</a:t>
            </a:r>
            <a:r>
              <a:rPr lang="en-US" dirty="0"/>
              <a:t>*2+4]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51" y="0"/>
            <a:ext cx="5844649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Register holds a memory location where data resides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Generally used for variables containing several elements (arrays)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Optional index with arithmetic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Example: 	table </a:t>
            </a:r>
            <a:r>
              <a:rPr lang="en-US" dirty="0" err="1"/>
              <a:t>dd</a:t>
            </a:r>
            <a:r>
              <a:rPr lang="en-US" dirty="0"/>
              <a:t> 1, 2, 3, 4, 5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, table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],  </a:t>
            </a:r>
            <a:r>
              <a:rPr lang="en-US" dirty="0"/>
              <a:t>110d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[esi+4], </a:t>
            </a:r>
            <a:r>
              <a:rPr lang="en-US" dirty="0"/>
              <a:t>123d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[esi+8], </a:t>
            </a:r>
            <a:r>
              <a:rPr lang="en-US" dirty="0"/>
              <a:t>456d        ;same as </a:t>
            </a:r>
            <a:r>
              <a:rPr lang="en-US" dirty="0" err="1"/>
              <a:t>mov</a:t>
            </a:r>
            <a:r>
              <a:rPr lang="en-US" dirty="0"/>
              <a:t> [esi+4*2], 456d</a:t>
            </a:r>
          </a:p>
        </p:txBody>
      </p:sp>
    </p:spTree>
    <p:extLst>
      <p:ext uri="{BB962C8B-B14F-4D97-AF65-F5344CB8AC3E}">
        <p14:creationId xmlns:p14="http://schemas.microsoft.com/office/powerpoint/2010/main" val="98318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MOV instruction:         </a:t>
            </a:r>
            <a:r>
              <a:rPr lang="en-US" sz="3200" b="1" i="1" dirty="0"/>
              <a:t>MOV destination,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4876"/>
            <a:ext cx="3924300" cy="17811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MOV	</a:t>
            </a:r>
            <a:r>
              <a:rPr lang="en-US" sz="2000" i="1" dirty="0"/>
              <a:t>register, register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MOV 	</a:t>
            </a:r>
            <a:r>
              <a:rPr lang="en-US" sz="2000" i="1" dirty="0"/>
              <a:t>register, </a:t>
            </a:r>
            <a:r>
              <a:rPr lang="en-US" sz="2000" i="1" dirty="0">
                <a:solidFill>
                  <a:schemeClr val="accent5"/>
                </a:solidFill>
              </a:rPr>
              <a:t>immediate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MOV	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chemeClr val="accent5"/>
                </a:solidFill>
              </a:rPr>
              <a:t>immediate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MOV	</a:t>
            </a:r>
            <a:r>
              <a:rPr lang="en-US" sz="2000" i="1" dirty="0"/>
              <a:t>register,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MOV  	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n-US" sz="2000" i="1" dirty="0"/>
              <a:t>, register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7900" y="4187826"/>
            <a:ext cx="10515600" cy="143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Note:  - both operands must be same size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i="1" dirty="0"/>
              <a:t>	 - </a:t>
            </a:r>
            <a:r>
              <a:rPr lang="en-US" dirty="0"/>
              <a:t>value of course operand remains unchanged</a:t>
            </a:r>
            <a:endParaRPr lang="en-US" i="1" dirty="0"/>
          </a:p>
        </p:txBody>
      </p:sp>
      <p:sp>
        <p:nvSpPr>
          <p:cNvPr id="5" name="Left Arrow 4"/>
          <p:cNvSpPr/>
          <p:nvPr/>
        </p:nvSpPr>
        <p:spPr>
          <a:xfrm>
            <a:off x="5359400" y="2352675"/>
            <a:ext cx="2438400" cy="1308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Five possible forms</a:t>
            </a:r>
          </a:p>
        </p:txBody>
      </p:sp>
    </p:spTree>
    <p:extLst>
      <p:ext uri="{BB962C8B-B14F-4D97-AF65-F5344CB8AC3E}">
        <p14:creationId xmlns:p14="http://schemas.microsoft.com/office/powerpoint/2010/main" val="74276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9631-5AE9-A042-8E70-86DD2934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8403-7E06-0D44-9599-3136DA89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</a:t>
            </a:r>
          </a:p>
          <a:p>
            <a:pPr marL="0" indent="0" algn="ctr">
              <a:buNone/>
            </a:pPr>
            <a:r>
              <a:rPr lang="en-US" dirty="0"/>
              <a:t>Register Indirect and Memory Indirect</a:t>
            </a:r>
          </a:p>
        </p:txBody>
      </p:sp>
    </p:spTree>
    <p:extLst>
      <p:ext uri="{BB962C8B-B14F-4D97-AF65-F5344CB8AC3E}">
        <p14:creationId xmlns:p14="http://schemas.microsoft.com/office/powerpoint/2010/main" val="3085519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  specify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instructions like MOV can cause ambiguity.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MOV ESI,  table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MOV [ESI], 110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Problem:  </a:t>
            </a:r>
            <a:r>
              <a:rPr lang="en-US" dirty="0"/>
              <a:t>If we are moving the decimal value 110 into memory, should it occupy a byte (8bit) or a word (16bit), or a double (32bit)?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Solution:  </a:t>
            </a:r>
            <a:r>
              <a:rPr lang="en-US" dirty="0"/>
              <a:t>use a </a:t>
            </a:r>
            <a:r>
              <a:rPr lang="en-US" b="1" dirty="0"/>
              <a:t>type specifier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Eg</a:t>
            </a:r>
            <a:r>
              <a:rPr lang="en-US" dirty="0"/>
              <a:t>.  MOV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DWORD</a:t>
            </a:r>
            <a:r>
              <a:rPr lang="en-US" dirty="0"/>
              <a:t> [ESI], 110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4686300"/>
            <a:ext cx="374114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 size </a:t>
            </a:r>
            <a:r>
              <a:rPr lang="en-US" dirty="0"/>
              <a:t>– varies </a:t>
            </a:r>
            <a:br>
              <a:rPr lang="en-US" dirty="0"/>
            </a:br>
            <a:r>
              <a:rPr lang="en-US" dirty="0"/>
              <a:t>(depends on addressing modes of operands!)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89" y="2086909"/>
            <a:ext cx="8331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1629"/>
            <a:ext cx="10515600" cy="132556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977" cy="4351338"/>
          </a:xfrm>
        </p:spPr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Is NASM case sensitive?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What is the difference between  </a:t>
            </a:r>
            <a:r>
              <a:rPr lang="en-US" dirty="0">
                <a:solidFill>
                  <a:schemeClr val="accent1"/>
                </a:solidFill>
              </a:rPr>
              <a:t>MOV ax, foo  </a:t>
            </a:r>
            <a:r>
              <a:rPr lang="en-US" dirty="0"/>
              <a:t>versus   </a:t>
            </a:r>
            <a:r>
              <a:rPr lang="en-US" dirty="0">
                <a:solidFill>
                  <a:schemeClr val="accent1"/>
                </a:solidFill>
              </a:rPr>
              <a:t>MOV ax, [foo]?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bytes will this data declaration generate?  (hint:  “times” means allocate 10 words, each initialized to zero).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>
                <a:solidFill>
                  <a:schemeClr val="accent1"/>
                </a:solidFill>
              </a:rPr>
              <a:t>           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table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 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3046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027906"/>
            <a:ext cx="7227887" cy="50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199673"/>
            <a:ext cx="6964343" cy="46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35087"/>
            <a:ext cx="6817990" cy="44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NASM program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A79FF-8F28-BB49-BAE8-C0D6525D0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561814"/>
            <a:ext cx="6540500" cy="33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53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433512"/>
            <a:ext cx="5772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– typing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Character Set</a:t>
            </a:r>
          </a:p>
          <a:p>
            <a:pPr marL="914400" lvl="2" indent="0">
              <a:buNone/>
            </a:pPr>
            <a:r>
              <a:rPr lang="en-CA" sz="2800" dirty="0"/>
              <a:t>Letters </a:t>
            </a:r>
            <a:r>
              <a:rPr lang="en-CA" sz="2800" dirty="0" err="1"/>
              <a:t>a..z</a:t>
            </a:r>
            <a:r>
              <a:rPr lang="en-CA" sz="2800" dirty="0"/>
              <a:t> A..Z ()</a:t>
            </a:r>
          </a:p>
          <a:p>
            <a:pPr marL="914400" lvl="2" indent="0">
              <a:buNone/>
            </a:pPr>
            <a:r>
              <a:rPr lang="en-CA" sz="2800" dirty="0"/>
              <a:t>Digits 0..9</a:t>
            </a:r>
          </a:p>
          <a:p>
            <a:pPr marL="914400" lvl="2" indent="0">
              <a:buNone/>
            </a:pPr>
            <a:r>
              <a:rPr lang="en-CA" sz="2800" dirty="0"/>
              <a:t>Special Chars ? _ @ $ . ~</a:t>
            </a:r>
          </a:p>
          <a:p>
            <a:r>
              <a:rPr lang="en-CA" dirty="0"/>
              <a:t>NASM (unlike most assemblers) is case-sensitive with respect to labels and variables</a:t>
            </a:r>
          </a:p>
          <a:p>
            <a:r>
              <a:rPr lang="en-CA" dirty="0"/>
              <a:t>It is not case-sensitive with respect to keywords, mnemonics, register names, directives, etc.</a:t>
            </a:r>
          </a:p>
        </p:txBody>
      </p:sp>
    </p:spTree>
    <p:extLst>
      <p:ext uri="{BB962C8B-B14F-4D97-AF65-F5344CB8AC3E}">
        <p14:creationId xmlns:p14="http://schemas.microsoft.com/office/powerpoint/2010/main" val="36530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Literals are values are known or calculated at assembly time</a:t>
            </a:r>
          </a:p>
          <a:p>
            <a:r>
              <a:rPr lang="en-CA" dirty="0"/>
              <a:t>Examples:</a:t>
            </a:r>
          </a:p>
          <a:p>
            <a:pPr marL="914400" lvl="2" indent="0">
              <a:buNone/>
            </a:pPr>
            <a:r>
              <a:rPr lang="en-CA" sz="2400" i="1" dirty="0"/>
              <a:t>'This is a string constant‘</a:t>
            </a:r>
          </a:p>
          <a:p>
            <a:pPr marL="914400" lvl="2" indent="0">
              <a:buNone/>
            </a:pPr>
            <a:r>
              <a:rPr lang="en-CA" sz="2400" i="1" dirty="0"/>
              <a:t>"So is this“</a:t>
            </a:r>
          </a:p>
          <a:p>
            <a:pPr marL="914400" lvl="2" indent="0">
              <a:buNone/>
            </a:pPr>
            <a:r>
              <a:rPr lang="en-CA" sz="2400" i="1" dirty="0"/>
              <a:t>`Backquoted strings can use escape chars\n` </a:t>
            </a:r>
          </a:p>
          <a:p>
            <a:pPr marL="914400" lvl="2" indent="0">
              <a:buNone/>
            </a:pPr>
            <a:r>
              <a:rPr lang="en-CA" sz="2400" i="1" dirty="0"/>
              <a:t>1.20</a:t>
            </a:r>
          </a:p>
          <a:p>
            <a:pPr marL="914400" lvl="2" indent="0">
              <a:buNone/>
            </a:pPr>
            <a:r>
              <a:rPr lang="en-CA" sz="2400" i="1" dirty="0" err="1"/>
              <a:t>FAAh</a:t>
            </a:r>
            <a:endParaRPr lang="en-CA" sz="2400" i="1" dirty="0"/>
          </a:p>
          <a:p>
            <a:pPr marL="914400" lvl="2" indent="0">
              <a:buNone/>
            </a:pPr>
            <a:r>
              <a:rPr lang="en-CA" sz="2400" i="1" dirty="0"/>
              <a:t>$1A010</a:t>
            </a:r>
          </a:p>
          <a:p>
            <a:pPr marL="914400" lvl="2" indent="0">
              <a:buNone/>
            </a:pPr>
            <a:r>
              <a:rPr lang="en-CA" sz="2400" i="1" dirty="0"/>
              <a:t>x1A01</a:t>
            </a:r>
          </a:p>
        </p:txBody>
      </p:sp>
    </p:spTree>
    <p:extLst>
      <p:ext uri="{BB962C8B-B14F-4D97-AF65-F5344CB8AC3E}">
        <p14:creationId xmlns:p14="http://schemas.microsoft.com/office/powerpoint/2010/main" val="14095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-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" y="1482724"/>
            <a:ext cx="10515600" cy="5045075"/>
          </a:xfrm>
        </p:spPr>
        <p:txBody>
          <a:bodyPr>
            <a:normAutofit/>
          </a:bodyPr>
          <a:lstStyle/>
          <a:p>
            <a:r>
              <a:rPr lang="en-CA" sz="1800" dirty="0"/>
              <a:t>Syntactic Form:</a:t>
            </a:r>
          </a:p>
          <a:p>
            <a:pPr marL="0" indent="0">
              <a:buNone/>
            </a:pPr>
            <a:r>
              <a:rPr lang="en-CA" sz="1800" b="1" dirty="0"/>
              <a:t>		[label[:]] [mnemonic] [operands] [;comment]</a:t>
            </a:r>
          </a:p>
          <a:p>
            <a:r>
              <a:rPr lang="en-CA" sz="1800" dirty="0"/>
              <a:t> (Note: [label] can also be [name])</a:t>
            </a:r>
          </a:p>
          <a:p>
            <a:pPr marL="457200" lvl="1" indent="0">
              <a:buNone/>
            </a:pPr>
            <a:r>
              <a:rPr lang="en-CA" sz="1800" dirty="0"/>
              <a:t>Variable names are used in data definitions</a:t>
            </a:r>
          </a:p>
          <a:p>
            <a:pPr marL="457200" lvl="1" indent="0">
              <a:buNone/>
            </a:pPr>
            <a:r>
              <a:rPr lang="en-CA" sz="1800" dirty="0"/>
              <a:t>Labels are used to identify locations in code</a:t>
            </a:r>
          </a:p>
          <a:p>
            <a:r>
              <a:rPr lang="en-CA" sz="1800" dirty="0"/>
              <a:t>Note that ALL parts are optional =&gt; blank lines are legal</a:t>
            </a:r>
          </a:p>
          <a:p>
            <a:pPr marL="457200" lvl="1" indent="0">
              <a:buNone/>
            </a:pPr>
            <a:r>
              <a:rPr lang="en-CA" sz="1800" dirty="0"/>
              <a:t>Statements are free form; they need not be formed into columns</a:t>
            </a:r>
          </a:p>
          <a:p>
            <a:pPr marL="457200" lvl="1" indent="0">
              <a:buNone/>
            </a:pPr>
            <a:r>
              <a:rPr lang="en-CA" sz="1800" dirty="0"/>
              <a:t>Statement must be on a single line, max 128 chars</a:t>
            </a:r>
          </a:p>
          <a:p>
            <a:pPr marL="0" indent="0">
              <a:buNone/>
            </a:pPr>
            <a:r>
              <a:rPr lang="en-CA" sz="1800" dirty="0"/>
              <a:t> Example:</a:t>
            </a:r>
          </a:p>
          <a:p>
            <a:pPr marL="0" indent="0">
              <a:buNone/>
            </a:pPr>
            <a:r>
              <a:rPr lang="en-CA" sz="1800" b="1" dirty="0"/>
              <a:t>		L100: add </a:t>
            </a:r>
            <a:r>
              <a:rPr lang="en-CA" sz="1800" b="1" dirty="0" err="1"/>
              <a:t>eax</a:t>
            </a:r>
            <a:r>
              <a:rPr lang="en-CA" sz="1800" b="1" dirty="0"/>
              <a:t>, </a:t>
            </a:r>
            <a:r>
              <a:rPr lang="en-CA" sz="1800" b="1" dirty="0" err="1"/>
              <a:t>edx</a:t>
            </a:r>
            <a:r>
              <a:rPr lang="en-CA" sz="1800" b="1" dirty="0"/>
              <a:t> 		; add subtotal to running total</a:t>
            </a:r>
          </a:p>
          <a:p>
            <a:pPr marL="0" indent="0">
              <a:buNone/>
            </a:pPr>
            <a:r>
              <a:rPr lang="en-CA" sz="1800" dirty="0"/>
              <a:t>Labels often appear on a separate line for code clarity:</a:t>
            </a:r>
          </a:p>
          <a:p>
            <a:pPr marL="0" indent="0">
              <a:buNone/>
            </a:pPr>
            <a:r>
              <a:rPr lang="en-CA" sz="1800" b="1" dirty="0"/>
              <a:t>		L100:  add </a:t>
            </a:r>
            <a:r>
              <a:rPr lang="en-CA" sz="1800" b="1" dirty="0" err="1"/>
              <a:t>eax</a:t>
            </a:r>
            <a:r>
              <a:rPr lang="en-CA" sz="1800" b="1" dirty="0"/>
              <a:t>, </a:t>
            </a:r>
            <a:r>
              <a:rPr lang="en-CA" sz="1800" b="1" dirty="0" err="1"/>
              <a:t>edx</a:t>
            </a:r>
            <a:r>
              <a:rPr lang="en-CA" sz="1800" b="1" dirty="0"/>
              <a:t> 	; add subtotal to running total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039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– types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467484"/>
            <a:ext cx="10515600" cy="511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Assembler "statements" fall into three broad classes:</a:t>
            </a:r>
          </a:p>
          <a:p>
            <a:pPr marL="0" indent="0">
              <a:buNone/>
            </a:pPr>
            <a:r>
              <a:rPr lang="en-CA" sz="2000" dirty="0"/>
              <a:t>1. Directives</a:t>
            </a:r>
          </a:p>
          <a:p>
            <a:pPr marL="914400" lvl="2" indent="0">
              <a:buNone/>
            </a:pPr>
            <a:r>
              <a:rPr lang="en-CA" b="1" dirty="0"/>
              <a:t>limit EQU 100		 ; defines a symbol limit</a:t>
            </a:r>
          </a:p>
          <a:p>
            <a:pPr marL="914400" lvl="2" indent="0">
              <a:buNone/>
            </a:pPr>
            <a:r>
              <a:rPr lang="en-CA" b="1" dirty="0"/>
              <a:t>%define limit 100	 ; like C #define</a:t>
            </a:r>
          </a:p>
          <a:p>
            <a:pPr marL="0" indent="0">
              <a:buNone/>
            </a:pPr>
            <a:r>
              <a:rPr lang="en-CA" sz="2000" dirty="0"/>
              <a:t>2. Data Definitions</a:t>
            </a:r>
          </a:p>
          <a:p>
            <a:pPr marL="914400" lvl="2" indent="0">
              <a:buNone/>
            </a:pPr>
            <a:r>
              <a:rPr lang="en-CA" b="1" dirty="0" err="1"/>
              <a:t>msg</a:t>
            </a:r>
            <a:r>
              <a:rPr lang="en-CA" b="1" dirty="0"/>
              <a:t> </a:t>
            </a:r>
            <a:r>
              <a:rPr lang="en-CA" b="1" dirty="0" err="1"/>
              <a:t>db</a:t>
            </a:r>
            <a:r>
              <a:rPr lang="en-CA" b="1" dirty="0"/>
              <a:t> 'Welcome to Assembler!'</a:t>
            </a:r>
          </a:p>
          <a:p>
            <a:pPr marL="914400" lvl="2" indent="0">
              <a:buNone/>
            </a:pPr>
            <a:r>
              <a:rPr lang="en-CA" b="1" dirty="0" err="1"/>
              <a:t>db</a:t>
            </a:r>
            <a:r>
              <a:rPr lang="en-CA" b="1" dirty="0"/>
              <a:t> 0Dh, 0Ah</a:t>
            </a:r>
          </a:p>
          <a:p>
            <a:pPr marL="914400" lvl="2" indent="0">
              <a:buNone/>
            </a:pPr>
            <a:r>
              <a:rPr lang="en-CA" b="1" dirty="0"/>
              <a:t>count </a:t>
            </a:r>
            <a:r>
              <a:rPr lang="en-CA" b="1" dirty="0" err="1"/>
              <a:t>dd</a:t>
            </a:r>
            <a:r>
              <a:rPr lang="en-CA" b="1" dirty="0"/>
              <a:t> 0</a:t>
            </a:r>
          </a:p>
          <a:p>
            <a:pPr marL="914400" lvl="2" indent="0">
              <a:buNone/>
            </a:pPr>
            <a:r>
              <a:rPr lang="en-CA" b="1" dirty="0" err="1"/>
              <a:t>mydat</a:t>
            </a:r>
            <a:r>
              <a:rPr lang="en-CA" b="1" dirty="0"/>
              <a:t> </a:t>
            </a:r>
            <a:r>
              <a:rPr lang="en-CA" b="1" dirty="0" err="1"/>
              <a:t>dd</a:t>
            </a:r>
            <a:r>
              <a:rPr lang="en-CA" b="1" dirty="0"/>
              <a:t> 1,2,3,4,5</a:t>
            </a:r>
          </a:p>
          <a:p>
            <a:pPr marL="914400" lvl="2" indent="0">
              <a:buNone/>
            </a:pPr>
            <a:r>
              <a:rPr lang="en-CA" b="1" dirty="0" err="1"/>
              <a:t>resd</a:t>
            </a:r>
            <a:r>
              <a:rPr lang="en-CA" b="1" dirty="0"/>
              <a:t> 100 	; reserves 400 bytes of uninitialized data</a:t>
            </a:r>
          </a:p>
          <a:p>
            <a:pPr marL="0" indent="0">
              <a:buNone/>
            </a:pPr>
            <a:r>
              <a:rPr lang="en-CA" sz="2000" dirty="0"/>
              <a:t>3. Instructions</a:t>
            </a:r>
          </a:p>
          <a:p>
            <a:pPr marL="914400" lvl="2" indent="0">
              <a:buNone/>
            </a:pPr>
            <a:r>
              <a:rPr lang="en-CA" b="1" dirty="0" err="1"/>
              <a:t>mov</a:t>
            </a:r>
            <a:r>
              <a:rPr lang="en-CA" b="1" dirty="0"/>
              <a:t> </a:t>
            </a:r>
            <a:r>
              <a:rPr lang="en-CA" b="1" dirty="0" err="1"/>
              <a:t>eax</a:t>
            </a:r>
            <a:r>
              <a:rPr lang="en-CA" b="1" dirty="0"/>
              <a:t>, </a:t>
            </a:r>
            <a:r>
              <a:rPr lang="en-CA" b="1" dirty="0" err="1"/>
              <a:t>ebx</a:t>
            </a:r>
            <a:endParaRPr lang="en-CA" b="1" dirty="0"/>
          </a:p>
          <a:p>
            <a:pPr marL="914400" lvl="2" indent="0">
              <a:buNone/>
            </a:pPr>
            <a:r>
              <a:rPr lang="en-CA" b="1" dirty="0"/>
              <a:t>add </a:t>
            </a:r>
            <a:r>
              <a:rPr lang="en-CA" b="1" dirty="0" err="1"/>
              <a:t>ecx</a:t>
            </a:r>
            <a:r>
              <a:rPr lang="en-CA" b="1" dirty="0"/>
              <a:t>,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331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– variables, labels,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499"/>
            <a:ext cx="10515600" cy="2176463"/>
          </a:xfrm>
        </p:spPr>
        <p:txBody>
          <a:bodyPr>
            <a:noAutofit/>
          </a:bodyPr>
          <a:lstStyle/>
          <a:p>
            <a:r>
              <a:rPr lang="en-CA" sz="2400" dirty="0"/>
              <a:t>count1 is the address of a single byte, </a:t>
            </a:r>
          </a:p>
          <a:p>
            <a:r>
              <a:rPr lang="en-CA" sz="2400" dirty="0"/>
              <a:t>count2 is the address of the first byte of 100 bytes of storage</a:t>
            </a:r>
          </a:p>
          <a:p>
            <a:r>
              <a:rPr lang="en-CA" sz="2400" dirty="0"/>
              <a:t>count3 does not allocate storage; it is a textual </a:t>
            </a:r>
            <a:r>
              <a:rPr lang="en-CA" sz="2400" dirty="0" err="1"/>
              <a:t>EQUate</a:t>
            </a:r>
            <a:r>
              <a:rPr lang="en-CA" sz="2400" dirty="0"/>
              <a:t> (symbolic substitution; similar to C #define)</a:t>
            </a:r>
          </a:p>
          <a:p>
            <a:r>
              <a:rPr lang="en-CA" sz="2400" dirty="0"/>
              <a:t>The $ has a special meaning: the location counter</a:t>
            </a:r>
            <a:endParaRPr lang="en-CA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09" y="1690688"/>
            <a:ext cx="5629943" cy="2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Elements – what is a variable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008630"/>
            <a:ext cx="10515600" cy="3418523"/>
          </a:xfrm>
        </p:spPr>
        <p:txBody>
          <a:bodyPr>
            <a:normAutofit/>
          </a:bodyPr>
          <a:lstStyle/>
          <a:p>
            <a:r>
              <a:rPr lang="en-CA" dirty="0"/>
              <a:t>Variable names such as count1 and count2 represent </a:t>
            </a:r>
            <a:r>
              <a:rPr lang="en-CA" i="1" dirty="0"/>
              <a:t>addresses</a:t>
            </a:r>
          </a:p>
          <a:p>
            <a:r>
              <a:rPr lang="en-CA" dirty="0"/>
              <a:t>Assembler associates with a variable is the location counter (current address)</a:t>
            </a:r>
          </a:p>
          <a:p>
            <a:r>
              <a:rPr lang="en-CA" dirty="0"/>
              <a:t>Arrays are a fiction imposed by HLLs. They do not exist at the machine level. </a:t>
            </a:r>
          </a:p>
          <a:p>
            <a:r>
              <a:rPr lang="en-CA" dirty="0"/>
              <a:t>The assembler sees no difference between count1 and count2 except for address</a:t>
            </a:r>
            <a:endParaRPr lang="en-CA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1690688"/>
            <a:ext cx="8561070" cy="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4174</TotalTime>
  <Words>1169</Words>
  <Application>Microsoft Macintosh PowerPoint</Application>
  <PresentationFormat>Widescreen</PresentationFormat>
  <Paragraphs>242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Quick Check </vt:lpstr>
      <vt:lpstr>Assembly Language Lecture #3: Data Organization and Addressing Modes</vt:lpstr>
      <vt:lpstr>NASM program structure</vt:lpstr>
      <vt:lpstr>Basic Elements – typing code</vt:lpstr>
      <vt:lpstr>Basic Elements - Literals</vt:lpstr>
      <vt:lpstr>Basic Elements - Statements</vt:lpstr>
      <vt:lpstr>Basic Elements – types of statements</vt:lpstr>
      <vt:lpstr>Basic Elements – variables, labels, constants</vt:lpstr>
      <vt:lpstr>Basic Elements – what is a variable anyway?</vt:lpstr>
      <vt:lpstr>Basic Elements – location counter</vt:lpstr>
      <vt:lpstr>Basic Elements - Integers</vt:lpstr>
      <vt:lpstr>NASM:   Initializing Data</vt:lpstr>
      <vt:lpstr>Endianness – ”how bytes inside a word are organized/stored in memory”</vt:lpstr>
      <vt:lpstr>SECTIONS of a NASM program </vt:lpstr>
      <vt:lpstr>PowerPoint Presentation</vt:lpstr>
      <vt:lpstr>Addressing Modes  </vt:lpstr>
      <vt:lpstr>Overview:          ADD  X,  Y     (two operands)                             MOV  A, B     (two operands)</vt:lpstr>
      <vt:lpstr>Immediate Addressing</vt:lpstr>
      <vt:lpstr>Register Addressing</vt:lpstr>
      <vt:lpstr>Direct Memory Addressing</vt:lpstr>
      <vt:lpstr>Register Indirect Addressing</vt:lpstr>
      <vt:lpstr>Example MOV instruction:         MOV destination, source</vt:lpstr>
      <vt:lpstr>PowerPoint Presentation</vt:lpstr>
      <vt:lpstr>CAVEAT:   specify data type</vt:lpstr>
      <vt:lpstr>Instruction size – varies  (depends on addressing modes of operands!)</vt:lpstr>
      <vt:lpstr>Test Your Understanding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Orr</dc:creator>
  <cp:lastModifiedBy>Microsoft Office User</cp:lastModifiedBy>
  <cp:revision>36</cp:revision>
  <dcterms:created xsi:type="dcterms:W3CDTF">2016-09-23T06:28:05Z</dcterms:created>
  <dcterms:modified xsi:type="dcterms:W3CDTF">2018-09-19T07:11:03Z</dcterms:modified>
</cp:coreProperties>
</file>