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4"/>
  </p:notesMasterIdLst>
  <p:sldIdLst>
    <p:sldId id="257" r:id="rId2"/>
    <p:sldId id="339" r:id="rId3"/>
    <p:sldId id="338" r:id="rId4"/>
    <p:sldId id="311" r:id="rId5"/>
    <p:sldId id="313" r:id="rId6"/>
    <p:sldId id="340" r:id="rId7"/>
    <p:sldId id="341" r:id="rId8"/>
    <p:sldId id="344" r:id="rId9"/>
    <p:sldId id="343" r:id="rId10"/>
    <p:sldId id="342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6120" autoAdjust="0"/>
    <p:restoredTop sz="84776"/>
  </p:normalViewPr>
  <p:slideViewPr>
    <p:cSldViewPr snapToGrid="0" snapToObjects="1">
      <p:cViewPr varScale="1">
        <p:scale>
          <a:sx n="80" d="100"/>
          <a:sy n="80" d="100"/>
        </p:scale>
        <p:origin x="20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4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9D30F-84D7-0944-A222-77F4DF2B8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045-AC5D-E24D-B84F-85D3AD8C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BBFE-6795-A048-AF83-54B4D5FD3F6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13FA-6BA6-8846-AD17-BAAD1A60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m.us/doc/nasmdoc3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271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Assembly Language Lecture #4:</a:t>
            </a:r>
            <a:br>
              <a:rPr lang="en-US" sz="3600" b="1" dirty="0"/>
            </a:br>
            <a:r>
              <a:rPr lang="en-US" sz="3600" b="1" dirty="0"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5081"/>
            <a:ext cx="10515600" cy="283864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Notes prepared for COMP 7615 (Carly Orr)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References and select slides from: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Computer Organization and Architecture (Stallings, 2016)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Structured Computer Organization (Tanenbaum, 2013)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>
                <a:hlinkClick r:id="rId2"/>
              </a:rPr>
              <a:t>http://www.nasm.us/doc/nasmdoc3.html</a:t>
            </a:r>
            <a:r>
              <a:rPr lang="en-US" sz="2000" dirty="0"/>
              <a:t> (NASM Document)</a:t>
            </a:r>
          </a:p>
        </p:txBody>
      </p:sp>
    </p:spTree>
    <p:extLst>
      <p:ext uri="{BB962C8B-B14F-4D97-AF65-F5344CB8AC3E}">
        <p14:creationId xmlns:p14="http://schemas.microsoft.com/office/powerpoint/2010/main" val="95729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0"/>
            <a:ext cx="10515600" cy="1325563"/>
          </a:xfrm>
        </p:spPr>
        <p:txBody>
          <a:bodyPr/>
          <a:lstStyle/>
          <a:p>
            <a:r>
              <a:rPr lang="en-US" dirty="0"/>
              <a:t>Division – 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1" y="1437998"/>
            <a:ext cx="10515600" cy="54200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div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Unsigned number multiplication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idiv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Signed number multiplication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Format: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	div/</a:t>
            </a:r>
            <a:r>
              <a:rPr lang="en-US" b="1" dirty="0" err="1"/>
              <a:t>idiv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	19/4 produces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quotient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remainder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83962-1633-A643-ABDB-D64DBAFA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71" y="228507"/>
            <a:ext cx="3525371" cy="3034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C4DD9-61E8-D142-BB24-7B36F2CF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871" y="3262638"/>
            <a:ext cx="3525371" cy="154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5803B-C2D6-2849-8B9A-E72457A1E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7" y="5581077"/>
            <a:ext cx="6051736" cy="10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403A-3EEA-9242-A6FD-7723382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4DFB-FC21-1149-9BFD-240EB94E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neg</a:t>
            </a:r>
          </a:p>
          <a:p>
            <a:pPr marL="0" indent="0">
              <a:buNone/>
            </a:pPr>
            <a:r>
              <a:rPr lang="en-CA" dirty="0"/>
              <a:t>Computes 2’s complement</a:t>
            </a:r>
          </a:p>
          <a:p>
            <a:pPr marL="0" indent="0">
              <a:buNone/>
            </a:pPr>
            <a:r>
              <a:rPr lang="en-CA" dirty="0"/>
              <a:t>Works on 8, 16, 32 bit</a:t>
            </a:r>
          </a:p>
          <a:p>
            <a:pPr marL="0" indent="0">
              <a:buNone/>
            </a:pPr>
            <a:r>
              <a:rPr lang="en-CA" dirty="0"/>
              <a:t>Works on registers or memory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403A-3EEA-9242-A6FD-7723382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4DFB-FC21-1149-9BFD-240EB94E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en-CA" b="1" dirty="0"/>
              <a:t>One must be careful doing arithmetic because the CPU happily produces results, but it may be “bogus”.</a:t>
            </a:r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en-CA" b="1" dirty="0"/>
              <a:t>Check your carry and overflow bits!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9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1629"/>
            <a:ext cx="10515600" cy="132556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977" cy="4351338"/>
          </a:xfrm>
        </p:spPr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Is NASM case sensitive?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What is the difference between  </a:t>
            </a:r>
            <a:r>
              <a:rPr lang="en-US" dirty="0">
                <a:solidFill>
                  <a:schemeClr val="accent1"/>
                </a:solidFill>
              </a:rPr>
              <a:t>MOV ax, foo  </a:t>
            </a:r>
            <a:r>
              <a:rPr lang="en-US" dirty="0"/>
              <a:t>versus   </a:t>
            </a:r>
            <a:r>
              <a:rPr lang="en-US" dirty="0">
                <a:solidFill>
                  <a:schemeClr val="accent1"/>
                </a:solidFill>
              </a:rPr>
              <a:t>MOV ax, [foo]?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bytes will this data declaration generate?  (hint:  “times” means allocate 10 words, each initialized to zero).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>
                <a:solidFill>
                  <a:schemeClr val="accent1"/>
                </a:solidFill>
              </a:rPr>
              <a:t>           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table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 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5588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24DA-56C2-D04B-AC7A-DCFDE099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8C16-4F8D-D64B-BE7B-F9281F41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x86 registers (week2 slides)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addressing modes  (week3 slides)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Arithmetic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must recognize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5" y="153090"/>
            <a:ext cx="10515600" cy="1325563"/>
          </a:xfrm>
        </p:spPr>
        <p:txBody>
          <a:bodyPr/>
          <a:lstStyle/>
          <a:p>
            <a:r>
              <a:rPr lang="en-US" dirty="0"/>
              <a:t>Arithmetic – “add” and “sub”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478653"/>
            <a:ext cx="11318228" cy="52335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Both instructions can be used for a pair of signed numbers, or a pair of unsigned numbers.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two’s complement advantage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no mixing signed and unsigned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CPU has no idea if signed or unsigned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you keep track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</a:t>
            </a:r>
            <a:r>
              <a:rPr lang="en-US" dirty="0" err="1"/>
              <a:t>cpu</a:t>
            </a:r>
            <a:r>
              <a:rPr lang="en-US" dirty="0"/>
              <a:t> happily add whatever registers together using binary addition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Some flags may be set, as a result: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 carry bit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 overflow bit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 zero bit (=1 if result is zero)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 sign bit (=1 if result is negative)</a:t>
            </a:r>
          </a:p>
        </p:txBody>
      </p:sp>
    </p:spTree>
    <p:extLst>
      <p:ext uri="{BB962C8B-B14F-4D97-AF65-F5344CB8AC3E}">
        <p14:creationId xmlns:p14="http://schemas.microsoft.com/office/powerpoint/2010/main" val="201521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0"/>
            <a:ext cx="10515600" cy="1325563"/>
          </a:xfrm>
        </p:spPr>
        <p:txBody>
          <a:bodyPr/>
          <a:lstStyle/>
          <a:p>
            <a:r>
              <a:rPr lang="en-US" dirty="0"/>
              <a:t>Immediate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1" y="14379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has a constant value, or an expression.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Typically, first operand is register or memory location, and second operand is immediate.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First operand defines length of data.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	</a:t>
            </a:r>
            <a:r>
              <a:rPr lang="en-US" sz="2000" dirty="0"/>
              <a:t>ADD  </a:t>
            </a:r>
            <a:r>
              <a:rPr lang="en-US" sz="2000" dirty="0" err="1"/>
              <a:t>var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000" dirty="0"/>
              <a:t>	;an immediate operand 65 is added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	MOV AX,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45h</a:t>
            </a:r>
            <a:r>
              <a:rPr lang="en-US" sz="2000" dirty="0"/>
              <a:t>	;immediate constant 45h is transferred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Immediate data forms: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2" y="4470400"/>
            <a:ext cx="694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0"/>
            <a:ext cx="10515600" cy="1325563"/>
          </a:xfrm>
        </p:spPr>
        <p:txBody>
          <a:bodyPr/>
          <a:lstStyle/>
          <a:p>
            <a:r>
              <a:rPr lang="en-US" dirty="0"/>
              <a:t>Overflow?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1" y="14379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What is it?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data is “out of range”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register has “limited number of bits”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your job to check!!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How do we detect overflow?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unsigned numbers:   if carry it is set, we have overflow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signed numbers:   if overflow bit is set, we have overflow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0"/>
            <a:ext cx="10515600" cy="1325563"/>
          </a:xfrm>
        </p:spPr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1" y="143799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mul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Unsigned number multiplication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Imul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Signed number multiplication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Why two instructions?</a:t>
            </a:r>
          </a:p>
          <a:p>
            <a:pPr marL="0" indent="0">
              <a:buNone/>
            </a:pPr>
            <a:r>
              <a:rPr lang="en-CA" dirty="0"/>
              <a:t>Consider the multiplication of FF by FF</a:t>
            </a:r>
            <a:br>
              <a:rPr lang="en-CA" dirty="0"/>
            </a:br>
            <a:r>
              <a:rPr lang="en-CA" dirty="0"/>
              <a:t>- If we assume unsigned quantities, this is 255*255 = 65035 = FE0Bh </a:t>
            </a:r>
          </a:p>
          <a:p>
            <a:pPr marL="0" indent="0">
              <a:buNone/>
            </a:pPr>
            <a:r>
              <a:rPr lang="en-CA" dirty="0"/>
              <a:t>   - If we assume signed quantities, this is -1 * -1 = 1 = 0001h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403A-3EEA-9242-A6FD-7723382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b="1" dirty="0" err="1"/>
              <a:t>imul</a:t>
            </a:r>
            <a:r>
              <a:rPr lang="en-US" dirty="0"/>
              <a:t>”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4DFB-FC21-1149-9BFD-240EB94E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Imul</a:t>
            </a:r>
            <a:r>
              <a:rPr lang="en-CA" dirty="0"/>
              <a:t>, which is used for signed numbers, has three formats: </a:t>
            </a:r>
          </a:p>
          <a:p>
            <a:r>
              <a:rPr lang="en-CA" dirty="0" err="1"/>
              <a:t>imul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 </a:t>
            </a:r>
          </a:p>
          <a:p>
            <a:r>
              <a:rPr lang="en-CA" dirty="0" err="1"/>
              <a:t>imul</a:t>
            </a:r>
            <a:r>
              <a:rPr lang="en-CA" dirty="0"/>
              <a:t> </a:t>
            </a:r>
            <a:r>
              <a:rPr lang="en-CA" dirty="0" err="1"/>
              <a:t>dst</a:t>
            </a:r>
            <a:r>
              <a:rPr lang="en-CA" dirty="0"/>
              <a:t>, src1 </a:t>
            </a:r>
          </a:p>
          <a:p>
            <a:r>
              <a:rPr lang="en-CA" dirty="0" err="1"/>
              <a:t>imul</a:t>
            </a:r>
            <a:r>
              <a:rPr lang="en-CA" dirty="0"/>
              <a:t> </a:t>
            </a:r>
            <a:r>
              <a:rPr lang="en-CA" dirty="0" err="1"/>
              <a:t>dst</a:t>
            </a:r>
            <a:r>
              <a:rPr lang="en-CA" dirty="0"/>
              <a:t>, src1, src2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8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0987-AE23-AE4F-AD5C-A44E089A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FE93-179D-4844-9410-BE48C17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5B6EC-6FB1-2D4E-8768-9F2FAE18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3" y="0"/>
            <a:ext cx="918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4217</TotalTime>
  <Words>350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Assembly Language Lecture #4: Arithmetic</vt:lpstr>
      <vt:lpstr>Test Your Understanding</vt:lpstr>
      <vt:lpstr>PowerPoint Presentation</vt:lpstr>
      <vt:lpstr>Arithmetic – “add” and “sub”</vt:lpstr>
      <vt:lpstr>Immediate Addressing</vt:lpstr>
      <vt:lpstr>Overflow?</vt:lpstr>
      <vt:lpstr>Multiplication</vt:lpstr>
      <vt:lpstr>The “imul” instruction</vt:lpstr>
      <vt:lpstr>PowerPoint Presentation</vt:lpstr>
      <vt:lpstr>Division – integer division</vt:lpstr>
      <vt:lpstr>Negation</vt:lpstr>
      <vt:lpstr>Conclusion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Orr</dc:creator>
  <cp:lastModifiedBy>Microsoft Office User</cp:lastModifiedBy>
  <cp:revision>40</cp:revision>
  <dcterms:created xsi:type="dcterms:W3CDTF">2016-09-23T06:28:05Z</dcterms:created>
  <dcterms:modified xsi:type="dcterms:W3CDTF">2018-09-26T06:38:44Z</dcterms:modified>
</cp:coreProperties>
</file>