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4" r:id="rId3"/>
    <p:sldId id="292" r:id="rId4"/>
    <p:sldId id="291" r:id="rId5"/>
    <p:sldId id="283" r:id="rId6"/>
    <p:sldId id="286" r:id="rId7"/>
    <p:sldId id="284" r:id="rId8"/>
    <p:sldId id="280" r:id="rId9"/>
    <p:sldId id="290" r:id="rId10"/>
    <p:sldId id="269" r:id="rId11"/>
    <p:sldId id="285" r:id="rId12"/>
    <p:sldId id="282" r:id="rId13"/>
    <p:sldId id="289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27B2D4-DE4C-4985-97BC-1955B6EA3E14}" v="1331" dt="2018-09-05T16:32:29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03" autoAdjust="0"/>
    <p:restoredTop sz="94660"/>
  </p:normalViewPr>
  <p:slideViewPr>
    <p:cSldViewPr snapToGrid="0" snapToObjects="1" showGuides="1">
      <p:cViewPr varScale="1">
        <p:scale>
          <a:sx n="52" d="100"/>
          <a:sy n="52" d="100"/>
        </p:scale>
        <p:origin x="57" y="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y orr" userId="018cd7cd630bff6c" providerId="LiveId" clId="{EC27B2D4-DE4C-4985-97BC-1955B6EA3E14}"/>
    <pc:docChg chg="undo custSel addSld delSld modSld sldOrd">
      <pc:chgData name="carly orr" userId="018cd7cd630bff6c" providerId="LiveId" clId="{EC27B2D4-DE4C-4985-97BC-1955B6EA3E14}" dt="2018-09-05T16:32:29.977" v="1330" actId="20577"/>
      <pc:docMkLst>
        <pc:docMk/>
      </pc:docMkLst>
      <pc:sldChg chg="modSp">
        <pc:chgData name="carly orr" userId="018cd7cd630bff6c" providerId="LiveId" clId="{EC27B2D4-DE4C-4985-97BC-1955B6EA3E14}" dt="2018-09-05T16:32:29.977" v="1330" actId="20577"/>
        <pc:sldMkLst>
          <pc:docMk/>
          <pc:sldMk cId="0" sldId="256"/>
        </pc:sldMkLst>
        <pc:spChg chg="mod">
          <ac:chgData name="carly orr" userId="018cd7cd630bff6c" providerId="LiveId" clId="{EC27B2D4-DE4C-4985-97BC-1955B6EA3E14}" dt="2018-09-05T16:32:29.977" v="133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carly orr" userId="018cd7cd630bff6c" providerId="LiveId" clId="{EC27B2D4-DE4C-4985-97BC-1955B6EA3E14}" dt="2018-09-05T16:32:13.038" v="1329" actId="2711"/>
        <pc:sldMkLst>
          <pc:docMk/>
          <pc:sldMk cId="499317862" sldId="264"/>
        </pc:sldMkLst>
        <pc:spChg chg="mod">
          <ac:chgData name="carly orr" userId="018cd7cd630bff6c" providerId="LiveId" clId="{EC27B2D4-DE4C-4985-97BC-1955B6EA3E14}" dt="2018-09-05T16:32:13.038" v="1329" actId="2711"/>
          <ac:spMkLst>
            <pc:docMk/>
            <pc:sldMk cId="499317862" sldId="264"/>
            <ac:spMk id="3" creationId="{00000000-0000-0000-0000-000000000000}"/>
          </ac:spMkLst>
        </pc:spChg>
      </pc:sldChg>
      <pc:sldChg chg="modSp">
        <pc:chgData name="carly orr" userId="018cd7cd630bff6c" providerId="LiveId" clId="{EC27B2D4-DE4C-4985-97BC-1955B6EA3E14}" dt="2018-09-05T16:29:58.663" v="1285" actId="2711"/>
        <pc:sldMkLst>
          <pc:docMk/>
          <pc:sldMk cId="3987606397" sldId="269"/>
        </pc:sldMkLst>
        <pc:spChg chg="mod">
          <ac:chgData name="carly orr" userId="018cd7cd630bff6c" providerId="LiveId" clId="{EC27B2D4-DE4C-4985-97BC-1955B6EA3E14}" dt="2018-09-05T16:29:58.663" v="1285" actId="2711"/>
          <ac:spMkLst>
            <pc:docMk/>
            <pc:sldMk cId="3987606397" sldId="269"/>
            <ac:spMk id="3" creationId="{00000000-0000-0000-0000-000000000000}"/>
          </ac:spMkLst>
        </pc:spChg>
      </pc:sldChg>
      <pc:sldChg chg="addSp delSp modSp">
        <pc:chgData name="carly orr" userId="018cd7cd630bff6c" providerId="LiveId" clId="{EC27B2D4-DE4C-4985-97BC-1955B6EA3E14}" dt="2018-09-04T04:36:32.147" v="259" actId="14100"/>
        <pc:sldMkLst>
          <pc:docMk/>
          <pc:sldMk cId="669693907" sldId="282"/>
        </pc:sldMkLst>
        <pc:graphicFrameChg chg="mod modGraphic">
          <ac:chgData name="carly orr" userId="018cd7cd630bff6c" providerId="LiveId" clId="{EC27B2D4-DE4C-4985-97BC-1955B6EA3E14}" dt="2018-09-04T04:36:32.147" v="259" actId="14100"/>
          <ac:graphicFrameMkLst>
            <pc:docMk/>
            <pc:sldMk cId="669693907" sldId="282"/>
            <ac:graphicFrameMk id="5" creationId="{00000000-0000-0000-0000-000000000000}"/>
          </ac:graphicFrameMkLst>
        </pc:graphicFrameChg>
        <pc:picChg chg="del">
          <ac:chgData name="carly orr" userId="018cd7cd630bff6c" providerId="LiveId" clId="{EC27B2D4-DE4C-4985-97BC-1955B6EA3E14}" dt="2018-09-04T04:27:56.725" v="183" actId="478"/>
          <ac:picMkLst>
            <pc:docMk/>
            <pc:sldMk cId="669693907" sldId="282"/>
            <ac:picMk id="3" creationId="{00000000-0000-0000-0000-000000000000}"/>
          </ac:picMkLst>
        </pc:picChg>
        <pc:picChg chg="add del mod">
          <ac:chgData name="carly orr" userId="018cd7cd630bff6c" providerId="LiveId" clId="{EC27B2D4-DE4C-4985-97BC-1955B6EA3E14}" dt="2018-09-04T04:35:15.483" v="247" actId="478"/>
          <ac:picMkLst>
            <pc:docMk/>
            <pc:sldMk cId="669693907" sldId="282"/>
            <ac:picMk id="4" creationId="{73EF4056-8D01-483D-8859-65EA9FD06532}"/>
          </ac:picMkLst>
        </pc:picChg>
        <pc:picChg chg="add mod">
          <ac:chgData name="carly orr" userId="018cd7cd630bff6c" providerId="LiveId" clId="{EC27B2D4-DE4C-4985-97BC-1955B6EA3E14}" dt="2018-09-04T04:35:25.136" v="251" actId="1076"/>
          <ac:picMkLst>
            <pc:docMk/>
            <pc:sldMk cId="669693907" sldId="282"/>
            <ac:picMk id="6" creationId="{709C714E-3C24-4B5A-8799-4D81FBEB7787}"/>
          </ac:picMkLst>
        </pc:picChg>
      </pc:sldChg>
      <pc:sldChg chg="modSp">
        <pc:chgData name="carly orr" userId="018cd7cd630bff6c" providerId="LiveId" clId="{EC27B2D4-DE4C-4985-97BC-1955B6EA3E14}" dt="2018-09-05T16:29:16.587" v="1281" actId="14100"/>
        <pc:sldMkLst>
          <pc:docMk/>
          <pc:sldMk cId="557777258" sldId="283"/>
        </pc:sldMkLst>
        <pc:spChg chg="mod">
          <ac:chgData name="carly orr" userId="018cd7cd630bff6c" providerId="LiveId" clId="{EC27B2D4-DE4C-4985-97BC-1955B6EA3E14}" dt="2018-09-05T16:29:16.587" v="1281" actId="14100"/>
          <ac:spMkLst>
            <pc:docMk/>
            <pc:sldMk cId="557777258" sldId="283"/>
            <ac:spMk id="3" creationId="{00000000-0000-0000-0000-000000000000}"/>
          </ac:spMkLst>
        </pc:spChg>
      </pc:sldChg>
      <pc:sldChg chg="modSp">
        <pc:chgData name="carly orr" userId="018cd7cd630bff6c" providerId="LiveId" clId="{EC27B2D4-DE4C-4985-97BC-1955B6EA3E14}" dt="2018-09-05T16:29:44.429" v="1284" actId="113"/>
        <pc:sldMkLst>
          <pc:docMk/>
          <pc:sldMk cId="1054134226" sldId="284"/>
        </pc:sldMkLst>
        <pc:spChg chg="mod">
          <ac:chgData name="carly orr" userId="018cd7cd630bff6c" providerId="LiveId" clId="{EC27B2D4-DE4C-4985-97BC-1955B6EA3E14}" dt="2018-09-05T16:29:44.429" v="1284" actId="113"/>
          <ac:spMkLst>
            <pc:docMk/>
            <pc:sldMk cId="1054134226" sldId="284"/>
            <ac:spMk id="3" creationId="{00000000-0000-0000-0000-000000000000}"/>
          </ac:spMkLst>
        </pc:spChg>
      </pc:sldChg>
      <pc:sldChg chg="modSp">
        <pc:chgData name="carly orr" userId="018cd7cd630bff6c" providerId="LiveId" clId="{EC27B2D4-DE4C-4985-97BC-1955B6EA3E14}" dt="2018-09-04T05:48:35.952" v="283" actId="20577"/>
        <pc:sldMkLst>
          <pc:docMk/>
          <pc:sldMk cId="1390407917" sldId="285"/>
        </pc:sldMkLst>
        <pc:spChg chg="mod">
          <ac:chgData name="carly orr" userId="018cd7cd630bff6c" providerId="LiveId" clId="{EC27B2D4-DE4C-4985-97BC-1955B6EA3E14}" dt="2018-09-04T05:48:35.952" v="283" actId="20577"/>
          <ac:spMkLst>
            <pc:docMk/>
            <pc:sldMk cId="1390407917" sldId="285"/>
            <ac:spMk id="3" creationId="{00000000-0000-0000-0000-000000000000}"/>
          </ac:spMkLst>
        </pc:spChg>
      </pc:sldChg>
      <pc:sldChg chg="addSp delSp">
        <pc:chgData name="carly orr" userId="018cd7cd630bff6c" providerId="LiveId" clId="{EC27B2D4-DE4C-4985-97BC-1955B6EA3E14}" dt="2018-09-04T17:03:52.705" v="389"/>
        <pc:sldMkLst>
          <pc:docMk/>
          <pc:sldMk cId="39069144" sldId="286"/>
        </pc:sldMkLst>
        <pc:picChg chg="add">
          <ac:chgData name="carly orr" userId="018cd7cd630bff6c" providerId="LiveId" clId="{EC27B2D4-DE4C-4985-97BC-1955B6EA3E14}" dt="2018-09-04T17:03:52.705" v="389"/>
          <ac:picMkLst>
            <pc:docMk/>
            <pc:sldMk cId="39069144" sldId="286"/>
            <ac:picMk id="4" creationId="{C7FF3E1A-AD46-4EE8-A677-717482C740E9}"/>
          </ac:picMkLst>
        </pc:picChg>
        <pc:picChg chg="del">
          <ac:chgData name="carly orr" userId="018cd7cd630bff6c" providerId="LiveId" clId="{EC27B2D4-DE4C-4985-97BC-1955B6EA3E14}" dt="2018-09-04T17:03:49.965" v="388" actId="478"/>
          <ac:picMkLst>
            <pc:docMk/>
            <pc:sldMk cId="39069144" sldId="286"/>
            <ac:picMk id="6" creationId="{00000000-0000-0000-0000-000000000000}"/>
          </ac:picMkLst>
        </pc:picChg>
      </pc:sldChg>
      <pc:sldChg chg="modSp">
        <pc:chgData name="carly orr" userId="018cd7cd630bff6c" providerId="LiveId" clId="{EC27B2D4-DE4C-4985-97BC-1955B6EA3E14}" dt="2018-09-05T16:31:26.505" v="1325" actId="20577"/>
        <pc:sldMkLst>
          <pc:docMk/>
          <pc:sldMk cId="220834527" sldId="287"/>
        </pc:sldMkLst>
        <pc:spChg chg="mod">
          <ac:chgData name="carly orr" userId="018cd7cd630bff6c" providerId="LiveId" clId="{EC27B2D4-DE4C-4985-97BC-1955B6EA3E14}" dt="2018-09-04T17:03:09.994" v="374" actId="20577"/>
          <ac:spMkLst>
            <pc:docMk/>
            <pc:sldMk cId="220834527" sldId="287"/>
            <ac:spMk id="2" creationId="{00000000-0000-0000-0000-000000000000}"/>
          </ac:spMkLst>
        </pc:spChg>
        <pc:spChg chg="mod">
          <ac:chgData name="carly orr" userId="018cd7cd630bff6c" providerId="LiveId" clId="{EC27B2D4-DE4C-4985-97BC-1955B6EA3E14}" dt="2018-09-05T16:31:26.505" v="1325" actId="20577"/>
          <ac:spMkLst>
            <pc:docMk/>
            <pc:sldMk cId="220834527" sldId="287"/>
            <ac:spMk id="3" creationId="{00000000-0000-0000-0000-000000000000}"/>
          </ac:spMkLst>
        </pc:spChg>
      </pc:sldChg>
      <pc:sldChg chg="del">
        <pc:chgData name="carly orr" userId="018cd7cd630bff6c" providerId="LiveId" clId="{EC27B2D4-DE4C-4985-97BC-1955B6EA3E14}" dt="2018-09-04T17:03:17.210" v="375" actId="2696"/>
        <pc:sldMkLst>
          <pc:docMk/>
          <pc:sldMk cId="2101495454" sldId="288"/>
        </pc:sldMkLst>
      </pc:sldChg>
      <pc:sldChg chg="modSp">
        <pc:chgData name="carly orr" userId="018cd7cd630bff6c" providerId="LiveId" clId="{EC27B2D4-DE4C-4985-97BC-1955B6EA3E14}" dt="2018-09-05T16:30:42.274" v="1307" actId="20577"/>
        <pc:sldMkLst>
          <pc:docMk/>
          <pc:sldMk cId="1609306604" sldId="289"/>
        </pc:sldMkLst>
        <pc:spChg chg="mod">
          <ac:chgData name="carly orr" userId="018cd7cd630bff6c" providerId="LiveId" clId="{EC27B2D4-DE4C-4985-97BC-1955B6EA3E14}" dt="2018-09-05T16:30:42.274" v="1307" actId="20577"/>
          <ac:spMkLst>
            <pc:docMk/>
            <pc:sldMk cId="1609306604" sldId="289"/>
            <ac:spMk id="3" creationId="{00000000-0000-0000-0000-000000000000}"/>
          </ac:spMkLst>
        </pc:spChg>
      </pc:sldChg>
      <pc:sldChg chg="modSp ord">
        <pc:chgData name="carly orr" userId="018cd7cd630bff6c" providerId="LiveId" clId="{EC27B2D4-DE4C-4985-97BC-1955B6EA3E14}" dt="2018-09-05T16:31:58.879" v="1328"/>
        <pc:sldMkLst>
          <pc:docMk/>
          <pc:sldMk cId="3107481935" sldId="291"/>
        </pc:sldMkLst>
        <pc:spChg chg="mod">
          <ac:chgData name="carly orr" userId="018cd7cd630bff6c" providerId="LiveId" clId="{EC27B2D4-DE4C-4985-97BC-1955B6EA3E14}" dt="2018-09-04T17:03:36.715" v="387" actId="20577"/>
          <ac:spMkLst>
            <pc:docMk/>
            <pc:sldMk cId="3107481935" sldId="291"/>
            <ac:spMk id="2" creationId="{00000000-0000-0000-0000-000000000000}"/>
          </ac:spMkLst>
        </pc:spChg>
        <pc:picChg chg="mod">
          <ac:chgData name="carly orr" userId="018cd7cd630bff6c" providerId="LiveId" clId="{EC27B2D4-DE4C-4985-97BC-1955B6EA3E14}" dt="2018-09-05T16:31:37.008" v="1327" actId="1076"/>
          <ac:picMkLst>
            <pc:docMk/>
            <pc:sldMk cId="3107481935" sldId="291"/>
            <ac:picMk id="4" creationId="{00000000-0000-0000-0000-000000000000}"/>
          </ac:picMkLst>
        </pc:picChg>
      </pc:sldChg>
      <pc:sldChg chg="modSp add ord">
        <pc:chgData name="carly orr" userId="018cd7cd630bff6c" providerId="LiveId" clId="{EC27B2D4-DE4C-4985-97BC-1955B6EA3E14}" dt="2018-09-05T16:28:13.142" v="1263" actId="20577"/>
        <pc:sldMkLst>
          <pc:docMk/>
          <pc:sldMk cId="288992942" sldId="292"/>
        </pc:sldMkLst>
        <pc:spChg chg="mod">
          <ac:chgData name="carly orr" userId="018cd7cd630bff6c" providerId="LiveId" clId="{EC27B2D4-DE4C-4985-97BC-1955B6EA3E14}" dt="2018-09-05T16:28:13.142" v="1263" actId="20577"/>
          <ac:spMkLst>
            <pc:docMk/>
            <pc:sldMk cId="288992942" sldId="29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F08AF-3E73-3B42-951B-041CA04C89B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462A8-DA00-5D47-A364-98644E13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C5E5D0-CFBE-7040-9F8D-3E3B5F9C05B0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E5D0-CFBE-7040-9F8D-3E3B5F9C05B0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DF0-0BC2-0B4B-ADAF-BAE3475D8E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E5D0-CFBE-7040-9F8D-3E3B5F9C05B0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DF0-0BC2-0B4B-ADAF-BAE3475D8E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E5D0-CFBE-7040-9F8D-3E3B5F9C05B0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DF0-0BC2-0B4B-ADAF-BAE3475D8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E5D0-CFBE-7040-9F8D-3E3B5F9C05B0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DF0-0BC2-0B4B-ADAF-BAE3475D8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C5E5D0-CFBE-7040-9F8D-3E3B5F9C05B0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C5E5D0-CFBE-7040-9F8D-3E3B5F9C05B0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DF0-0BC2-0B4B-ADAF-BAE3475D8E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E5D0-CFBE-7040-9F8D-3E3B5F9C05B0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DF0-0BC2-0B4B-ADAF-BAE3475D8E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C5E5D0-CFBE-7040-9F8D-3E3B5F9C05B0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DF0-0BC2-0B4B-ADAF-BAE3475D8E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C5E5D0-CFBE-7040-9F8D-3E3B5F9C05B0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DF0-0BC2-0B4B-ADAF-BAE3475D8E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C5E5D0-CFBE-7040-9F8D-3E3B5F9C05B0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DF0-0BC2-0B4B-ADAF-BAE3475D8E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 flipV="1">
            <a:off x="0" y="0"/>
            <a:ext cx="9144000" cy="11559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solidFill>
                <a:schemeClr val="tx1">
                  <a:alpha val="99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28609"/>
            <a:ext cx="8363938" cy="7478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219200"/>
            <a:ext cx="8366320" cy="5181600"/>
          </a:xfrm>
        </p:spPr>
        <p:txBody>
          <a:bodyPr/>
          <a:lstStyle>
            <a:lvl1pPr marL="0" indent="0">
              <a:buNone/>
              <a:defRPr sz="320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Consolas" pitchFamily="49" charset="0"/>
              </a:defRPr>
            </a:lvl1pPr>
            <a:lvl2pPr marL="339725" indent="0">
              <a:buNone/>
              <a:defRPr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Consolas" pitchFamily="49" charset="0"/>
              </a:defRPr>
            </a:lvl2pPr>
            <a:lvl3pPr marL="573088" indent="0">
              <a:buNone/>
              <a:defRPr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Consolas" pitchFamily="49" charset="0"/>
              </a:defRPr>
            </a:lvl3pPr>
            <a:lvl4pPr marL="798513" indent="0">
              <a:buNone/>
              <a:defRPr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Consolas" pitchFamily="49" charset="0"/>
              </a:defRPr>
            </a:lvl4pPr>
            <a:lvl5pPr marL="1030288" indent="0">
              <a:buNone/>
              <a:defRPr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218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E5D0-CFBE-7040-9F8D-3E3B5F9C05B0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DF0-0BC2-0B4B-ADAF-BAE3475D8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E5D0-CFBE-7040-9F8D-3E3B5F9C05B0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DF0-0BC2-0B4B-ADAF-BAE3475D8E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E5D0-CFBE-7040-9F8D-3E3B5F9C05B0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DF0-0BC2-0B4B-ADAF-BAE3475D8E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E5D0-CFBE-7040-9F8D-3E3B5F9C05B0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DF0-0BC2-0B4B-ADAF-BAE3475D8E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C5E5D0-CFBE-7040-9F8D-3E3B5F9C05B0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5C5E5D0-CFBE-7040-9F8D-3E3B5F9C05B0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DFF44DF0-0BC2-0B4B-ADAF-BAE3475D8E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E5D0-CFBE-7040-9F8D-3E3B5F9C05B0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DF0-0BC2-0B4B-ADAF-BAE3475D8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E5D0-CFBE-7040-9F8D-3E3B5F9C05B0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DF0-0BC2-0B4B-ADAF-BAE3475D8E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E5D0-CFBE-7040-9F8D-3E3B5F9C05B0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DFF44DF0-0BC2-0B4B-ADAF-BAE3475D8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C5E5D0-CFBE-7040-9F8D-3E3B5F9C05B0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DFF44DF0-0BC2-0B4B-ADAF-BAE3475D8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1227" y="4624668"/>
            <a:ext cx="5787973" cy="9334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COMP7615</a:t>
            </a:r>
            <a:br>
              <a:rPr lang="en-US" sz="3200" dirty="0">
                <a:solidFill>
                  <a:srgbClr val="000000"/>
                </a:solidFill>
              </a:rPr>
            </a:br>
            <a:r>
              <a:rPr lang="en-US" sz="3200" dirty="0">
                <a:solidFill>
                  <a:srgbClr val="000000"/>
                </a:solidFill>
              </a:rPr>
              <a:t>Selected 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1227" y="5936875"/>
            <a:ext cx="4038600" cy="748553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Carly Orr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>
                    <a:alpha val="99000"/>
                  </a:schemeClr>
                </a:solidFill>
              </a:rPr>
              <a:t>Course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8840" y="1219200"/>
            <a:ext cx="8366320" cy="389312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Lecture &amp; hands-on exercises &amp; quizzes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Workshop presentations and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Show me what you have learnt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Marks breakdown: </a:t>
            </a:r>
          </a:p>
          <a:p>
            <a:pPr marL="79692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8181"/>
            <a:ext cx="9144000" cy="229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>
                    <a:alpha val="99000"/>
                  </a:schemeClr>
                </a:solidFill>
              </a:rPr>
              <a:t>Workshop Presentations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8840" y="1219200"/>
            <a:ext cx="8487146" cy="538917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When</a:t>
            </a:r>
            <a:r>
              <a:rPr lang="en-US" dirty="0"/>
              <a:t>: First 10-15 minutes of each class</a:t>
            </a:r>
          </a:p>
          <a:p>
            <a:r>
              <a:rPr lang="en-US" dirty="0">
                <a:solidFill>
                  <a:srgbClr val="0070C0"/>
                </a:solidFill>
              </a:rPr>
              <a:t>Why</a:t>
            </a:r>
            <a:r>
              <a:rPr lang="en-US" dirty="0"/>
              <a:t>:   Demonstrate learning</a:t>
            </a:r>
          </a:p>
          <a:p>
            <a:r>
              <a:rPr lang="en-US" dirty="0">
                <a:solidFill>
                  <a:srgbClr val="0070C0"/>
                </a:solidFill>
              </a:rPr>
              <a:t>What</a:t>
            </a:r>
            <a:r>
              <a:rPr lang="en-US" dirty="0"/>
              <a:t>: Teams (partners) will present, workshop style.  Include these components:</a:t>
            </a:r>
          </a:p>
          <a:p>
            <a:pPr marL="796925" lvl="1" indent="-457200">
              <a:buFont typeface="Arial" panose="020B0604020202020204" pitchFamily="34" charset="0"/>
              <a:buChar char="•"/>
            </a:pPr>
            <a:r>
              <a:rPr lang="en-US" dirty="0"/>
              <a:t>“How To” (problem and solution)</a:t>
            </a:r>
          </a:p>
          <a:p>
            <a:pPr marL="796925" lvl="1" indent="-457200">
              <a:buFont typeface="Arial" panose="020B0604020202020204" pitchFamily="34" charset="0"/>
              <a:buChar char="•"/>
            </a:pPr>
            <a:r>
              <a:rPr lang="en-US" dirty="0"/>
              <a:t>Demo / Hands-on  (for presenter and audience)</a:t>
            </a:r>
          </a:p>
          <a:p>
            <a:pPr marL="796925" lvl="1" indent="-457200">
              <a:buFont typeface="Arial" panose="020B0604020202020204" pitchFamily="34" charset="0"/>
              <a:buChar char="•"/>
            </a:pPr>
            <a:r>
              <a:rPr lang="en-US" dirty="0"/>
              <a:t>Both partners participate</a:t>
            </a:r>
          </a:p>
          <a:p>
            <a:pPr marL="796925" lvl="1" indent="-457200">
              <a:buFont typeface="Arial" panose="020B0604020202020204" pitchFamily="34" charset="0"/>
              <a:buChar char="•"/>
            </a:pPr>
            <a:r>
              <a:rPr lang="en-US" dirty="0"/>
              <a:t>Class participate</a:t>
            </a:r>
          </a:p>
          <a:p>
            <a:r>
              <a:rPr lang="en-US" dirty="0"/>
              <a:t>You decide on content. </a:t>
            </a:r>
          </a:p>
          <a:p>
            <a:r>
              <a:rPr lang="en-US" dirty="0"/>
              <a:t>Sign up for slot.</a:t>
            </a:r>
          </a:p>
          <a:p>
            <a:pPr marL="79692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4698" y="4637690"/>
            <a:ext cx="2868676" cy="19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40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555107"/>
              </p:ext>
            </p:extLst>
          </p:nvPr>
        </p:nvGraphicFramePr>
        <p:xfrm>
          <a:off x="1057359" y="2823488"/>
          <a:ext cx="610172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3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8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 and 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84">
                <a:tc>
                  <a:txBody>
                    <a:bodyPr/>
                    <a:lstStyle/>
                    <a:p>
                      <a:r>
                        <a:rPr lang="en-US" dirty="0"/>
                        <a:t>Sept</a:t>
                      </a:r>
                      <a:r>
                        <a:rPr lang="en-US" baseline="0" dirty="0"/>
                        <a:t>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84">
                <a:tc>
                  <a:txBody>
                    <a:bodyPr/>
                    <a:lstStyle/>
                    <a:p>
                      <a:r>
                        <a:rPr lang="en-US" dirty="0"/>
                        <a:t>Sept</a:t>
                      </a:r>
                      <a:r>
                        <a:rPr lang="en-US" baseline="0" dirty="0"/>
                        <a:t> 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84">
                <a:tc>
                  <a:txBody>
                    <a:bodyPr/>
                    <a:lstStyle/>
                    <a:p>
                      <a:r>
                        <a:rPr lang="en-US" dirty="0"/>
                        <a:t>Sept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84">
                <a:tc>
                  <a:txBody>
                    <a:bodyPr/>
                    <a:lstStyle/>
                    <a:p>
                      <a:r>
                        <a:rPr lang="en-US" dirty="0"/>
                        <a:t>Oct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84">
                <a:tc>
                  <a:txBody>
                    <a:bodyPr/>
                    <a:lstStyle/>
                    <a:p>
                      <a:r>
                        <a:rPr lang="en-US" dirty="0"/>
                        <a:t>Oct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84">
                <a:tc>
                  <a:txBody>
                    <a:bodyPr/>
                    <a:lstStyle/>
                    <a:p>
                      <a:r>
                        <a:rPr lang="en-US" dirty="0"/>
                        <a:t>Oct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84">
                <a:tc>
                  <a:txBody>
                    <a:bodyPr/>
                    <a:lstStyle/>
                    <a:p>
                      <a:r>
                        <a:rPr lang="en-US" dirty="0"/>
                        <a:t>Oct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84">
                <a:tc>
                  <a:txBody>
                    <a:bodyPr/>
                    <a:lstStyle/>
                    <a:p>
                      <a:r>
                        <a:rPr lang="en-US" dirty="0"/>
                        <a:t>Oct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84">
                <a:tc>
                  <a:txBody>
                    <a:bodyPr/>
                    <a:lstStyle/>
                    <a:p>
                      <a:r>
                        <a:rPr lang="en-US" dirty="0"/>
                        <a:t>Nov 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884">
                <a:tc>
                  <a:txBody>
                    <a:bodyPr/>
                    <a:lstStyle/>
                    <a:p>
                      <a:r>
                        <a:rPr lang="en-US" dirty="0"/>
                        <a:t>Nov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0498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659539" y="3657600"/>
            <a:ext cx="2790496" cy="14977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come </a:t>
            </a:r>
          </a:p>
          <a:p>
            <a:pPr algn="ctr"/>
            <a:r>
              <a:rPr lang="en-US" dirty="0"/>
              <a:t>first serve </a:t>
            </a:r>
            <a:r>
              <a:rPr lang="en-US" dirty="0">
                <a:sym typeface="Wingdings"/>
              </a:rPr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9C714E-3C24-4B5A-8799-4D81FBEB7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38" y="-49066"/>
            <a:ext cx="7747013" cy="287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9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week: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208" y="1600201"/>
            <a:ext cx="7556313" cy="4412818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Classtime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10-15 min workshop presentations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 &amp; discoveries / open to the floor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 min quiz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topic for the day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Hands-on lab component (group work)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 start on homework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24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Homework: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 lecture, Read notes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exercises (submit in d2l)</a:t>
            </a:r>
          </a:p>
        </p:txBody>
      </p:sp>
    </p:spTree>
    <p:extLst>
      <p:ext uri="{BB962C8B-B14F-4D97-AF65-F5344CB8AC3E}">
        <p14:creationId xmlns:p14="http://schemas.microsoft.com/office/powerpoint/2010/main" val="1609306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>
                    <a:alpha val="99000"/>
                  </a:schemeClr>
                </a:solidFill>
              </a:rPr>
              <a:t>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4727" y="1219200"/>
            <a:ext cx="9079345" cy="56388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Research or Experimental or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Eduational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Possible Ideas:</a:t>
            </a:r>
          </a:p>
          <a:p>
            <a:pPr marL="796925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Compare assembly code and efficiencies</a:t>
            </a:r>
          </a:p>
          <a:p>
            <a:pPr marL="796925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Study malware and viruses</a:t>
            </a:r>
          </a:p>
          <a:p>
            <a:pPr marL="796925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Implement an NFC app</a:t>
            </a:r>
          </a:p>
          <a:p>
            <a:pPr marL="796925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Survey of recent NFC research</a:t>
            </a:r>
          </a:p>
          <a:p>
            <a:pPr marL="796925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Security and social issues surround NFC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Deliverable:   </a:t>
            </a:r>
          </a:p>
          <a:p>
            <a:pPr marL="625475" lvl="1" indent="-285750">
              <a:buFont typeface="Arial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One written document (the “paper”). </a:t>
            </a:r>
          </a:p>
          <a:p>
            <a:pPr lvl="1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- Goals, results, summary</a:t>
            </a:r>
          </a:p>
          <a:p>
            <a:pPr lvl="1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- Problem, solution, summary</a:t>
            </a:r>
          </a:p>
          <a:p>
            <a:pPr marL="625475" lvl="1" indent="-285750">
              <a:buFont typeface="Arial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One presentation (can include demo, results,  charts, code-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walkthru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etc.)</a:t>
            </a:r>
          </a:p>
          <a:p>
            <a:pPr marL="79692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alpha val="99000"/>
                  </a:schemeClr>
                </a:solidFill>
              </a:rPr>
              <a:t>Who Am 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Carly Orr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BCIT Instructor, School of Computing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Room: SW2-319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Office Hours: 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Monday 9:30-12:30, Thursday 9:30-11:30, or make appointment by email.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carly_wong_orr@bcit.ca 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 subject header, please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include </a:t>
            </a:r>
            <a:r>
              <a:rPr lang="en-US" sz="2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name, set, student number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1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alpha val="99000"/>
                  </a:schemeClr>
                </a:solidFill>
              </a:rPr>
              <a:t>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8840" y="1219200"/>
            <a:ext cx="8366320" cy="5486400"/>
          </a:xfrm>
        </p:spPr>
        <p:txBody>
          <a:bodyPr>
            <a:normAutofit fontScale="92500"/>
          </a:bodyPr>
          <a:lstStyle/>
          <a:p>
            <a:r>
              <a:rPr lang="en-US" sz="3900" dirty="0">
                <a:latin typeface="Segoe UI" panose="020B0502040204020203" pitchFamily="34" charset="0"/>
                <a:cs typeface="Segoe UI" panose="020B0502040204020203" pitchFamily="34" charset="0"/>
              </a:rPr>
              <a:t>Part One:   Assembly Language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High-Level-Languages (HLL): </a:t>
            </a:r>
          </a:p>
          <a:p>
            <a:pPr marL="625475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one line of code translates to several lines of machine code</a:t>
            </a:r>
          </a:p>
          <a:p>
            <a:pPr marL="625475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HLL is machine-independent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Assembly language:  </a:t>
            </a:r>
          </a:p>
          <a:p>
            <a:pPr marL="625475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one line translates to one line of machine language</a:t>
            </a:r>
          </a:p>
          <a:p>
            <a:pPr marL="625475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AL is machine dependent</a:t>
            </a:r>
          </a:p>
          <a:p>
            <a:pPr marL="625475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AL is the “human readable” form of machine code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Background:  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computer architecture, Boolean math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Tools:  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Linux, terminal, 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cygwin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NASM (netwide assembler)</a:t>
            </a:r>
          </a:p>
          <a:p>
            <a:pPr marL="625475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Assembler – program that converts AL 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28899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Big Idea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08" y="976506"/>
            <a:ext cx="6988769" cy="58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8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alpha val="99000"/>
                  </a:schemeClr>
                </a:solidFill>
              </a:rPr>
              <a:t>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8619" y="1403926"/>
            <a:ext cx="8802254" cy="499687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Part Two:   Android NDK (NFC) Development</a:t>
            </a:r>
          </a:p>
          <a:p>
            <a:endParaRPr lang="en-US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96925" lvl="1" indent="-457200">
              <a:buFont typeface="Arial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Electromagnetic induction between two close (4cm) devices</a:t>
            </a:r>
          </a:p>
          <a:p>
            <a:pPr marL="796925" lvl="1" indent="-457200">
              <a:buFont typeface="Arial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Communicate peer-to-peer, with tag, or as card emulator</a:t>
            </a:r>
          </a:p>
          <a:p>
            <a:pPr marL="796925" lvl="1" indent="-457200">
              <a:buFont typeface="Arial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Allow part of your app to interface with native-code languages and libraries in C/C++;   use java, JNI (java native interface), C/C++,  xml </a:t>
            </a:r>
          </a:p>
          <a:p>
            <a:pPr marL="796925" lvl="1" indent="-457200">
              <a:buFont typeface="Arial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Tools:   Eclipse or android studio;  </a:t>
            </a:r>
          </a:p>
          <a:p>
            <a:pPr marL="796925" lvl="1" indent="-457200">
              <a:buFont typeface="Arial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Tools:  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linux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terminal, 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cygwin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7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40" y="14103"/>
            <a:ext cx="8363938" cy="7478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alpha val="99000"/>
                  </a:schemeClr>
                </a:solidFill>
              </a:rPr>
              <a:t>Proposed</a:t>
            </a:r>
            <a:br>
              <a:rPr lang="en-US" dirty="0">
                <a:solidFill>
                  <a:schemeClr val="bg1">
                    <a:alpha val="99000"/>
                  </a:schemeClr>
                </a:solidFill>
              </a:rPr>
            </a:br>
            <a:r>
              <a:rPr lang="en-US" dirty="0">
                <a:solidFill>
                  <a:schemeClr val="bg1">
                    <a:alpha val="99000"/>
                  </a:schemeClr>
                </a:solidFill>
              </a:rPr>
              <a:t>Schedule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F3E1A-AD46-4EE8-A677-717482C74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11" y="0"/>
            <a:ext cx="8045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alpha val="99000"/>
                  </a:schemeClr>
                </a:solidFill>
              </a:rPr>
              <a:t>Why?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Quick answer: </a:t>
            </a:r>
          </a:p>
          <a:p>
            <a:pPr marL="514350" indent="-514350"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Because of Aman, Fortinet, …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  <a:sym typeface="Wingdings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/>
              </a:rPr>
              <a:t>Because assembly language directly talks to the computer … this is really cool.</a:t>
            </a:r>
          </a:p>
          <a:p>
            <a:pPr marL="514350" indent="-514350"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/>
              </a:rPr>
              <a:t>Because Android is the largest market share</a:t>
            </a:r>
          </a:p>
          <a:p>
            <a:pPr marL="514350" indent="-514350"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/>
              </a:rPr>
              <a:t>Because Near Field Communications is interesting (and you get a free NFC tag)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  <a:sym typeface="Wingdings"/>
              </a:rPr>
              <a:t>Deeper answers: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/>
              </a:rPr>
              <a:t>     To come</a:t>
            </a:r>
            <a:r>
              <a:rPr lang="is-IS" dirty="0">
                <a:latin typeface="Segoe UI" panose="020B0502040204020203" pitchFamily="34" charset="0"/>
                <a:cs typeface="Segoe UI" panose="020B0502040204020203" pitchFamily="34" charset="0"/>
                <a:sym typeface="Wingdings"/>
              </a:rPr>
              <a:t>…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5413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How we’ll learn …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5410200" cy="38862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828800"/>
            <a:ext cx="5969000" cy="410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228600" y="1447800"/>
            <a:ext cx="2286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defRPr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“The Memory Retention Triangle”</a:t>
            </a:r>
          </a:p>
          <a:p>
            <a:pPr>
              <a:defRPr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Find “smart” ways to learn.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Interactive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Hands-on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Re-enforce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Review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891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33400" y="25400"/>
            <a:ext cx="6197600" cy="1439863"/>
          </a:xfrm>
        </p:spPr>
        <p:txBody>
          <a:bodyPr/>
          <a:lstStyle/>
          <a:p>
            <a:r>
              <a:rPr lang="en-US" altLang="en-US"/>
              <a:t>Curve of Forgetting</a:t>
            </a:r>
            <a:br>
              <a:rPr lang="en-US" altLang="en-US"/>
            </a:br>
            <a:r>
              <a:rPr lang="en-US" altLang="en-US" sz="1600"/>
              <a:t>https://uwaterloo.ca/counselling-services/curve-forgetting</a:t>
            </a:r>
          </a:p>
        </p:txBody>
      </p:sp>
      <p:pic>
        <p:nvPicPr>
          <p:cNvPr id="21507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" y="1465263"/>
            <a:ext cx="6581775" cy="3246437"/>
          </a:xfrm>
        </p:spPr>
      </p:pic>
      <p:sp>
        <p:nvSpPr>
          <p:cNvPr id="5" name="Cloud 4"/>
          <p:cNvSpPr/>
          <p:nvPr/>
        </p:nvSpPr>
        <p:spPr bwMode="auto">
          <a:xfrm>
            <a:off x="609600" y="4981575"/>
            <a:ext cx="7924800" cy="1876425"/>
          </a:xfrm>
          <a:prstGeom prst="clou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52600" y="5486400"/>
            <a:ext cx="62690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25438" algn="l"/>
                <a:tab pos="438150" algn="l"/>
                <a:tab pos="895350" algn="l"/>
                <a:tab pos="1352550" algn="l"/>
                <a:tab pos="1809750" algn="l"/>
                <a:tab pos="2266950" algn="l"/>
                <a:tab pos="2724150" algn="l"/>
                <a:tab pos="3181350" algn="l"/>
                <a:tab pos="3638550" algn="l"/>
                <a:tab pos="4095750" algn="l"/>
                <a:tab pos="4552950" algn="l"/>
                <a:tab pos="5010150" algn="l"/>
                <a:tab pos="5467350" algn="l"/>
                <a:tab pos="5924550" algn="l"/>
                <a:tab pos="6381750" algn="l"/>
                <a:tab pos="6838950" algn="l"/>
                <a:tab pos="7296150" algn="l"/>
                <a:tab pos="7753350" algn="l"/>
                <a:tab pos="8210550" algn="l"/>
                <a:tab pos="8667750" algn="l"/>
                <a:tab pos="91249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325438" algn="l"/>
                <a:tab pos="438150" algn="l"/>
                <a:tab pos="895350" algn="l"/>
                <a:tab pos="1352550" algn="l"/>
                <a:tab pos="1809750" algn="l"/>
                <a:tab pos="2266950" algn="l"/>
                <a:tab pos="2724150" algn="l"/>
                <a:tab pos="3181350" algn="l"/>
                <a:tab pos="3638550" algn="l"/>
                <a:tab pos="4095750" algn="l"/>
                <a:tab pos="4552950" algn="l"/>
                <a:tab pos="5010150" algn="l"/>
                <a:tab pos="5467350" algn="l"/>
                <a:tab pos="5924550" algn="l"/>
                <a:tab pos="6381750" algn="l"/>
                <a:tab pos="6838950" algn="l"/>
                <a:tab pos="7296150" algn="l"/>
                <a:tab pos="7753350" algn="l"/>
                <a:tab pos="8210550" algn="l"/>
                <a:tab pos="8667750" algn="l"/>
                <a:tab pos="91249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325438" algn="l"/>
                <a:tab pos="438150" algn="l"/>
                <a:tab pos="895350" algn="l"/>
                <a:tab pos="1352550" algn="l"/>
                <a:tab pos="1809750" algn="l"/>
                <a:tab pos="2266950" algn="l"/>
                <a:tab pos="2724150" algn="l"/>
                <a:tab pos="3181350" algn="l"/>
                <a:tab pos="3638550" algn="l"/>
                <a:tab pos="4095750" algn="l"/>
                <a:tab pos="4552950" algn="l"/>
                <a:tab pos="5010150" algn="l"/>
                <a:tab pos="5467350" algn="l"/>
                <a:tab pos="5924550" algn="l"/>
                <a:tab pos="6381750" algn="l"/>
                <a:tab pos="6838950" algn="l"/>
                <a:tab pos="7296150" algn="l"/>
                <a:tab pos="7753350" algn="l"/>
                <a:tab pos="8210550" algn="l"/>
                <a:tab pos="8667750" algn="l"/>
                <a:tab pos="91249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325438" algn="l"/>
                <a:tab pos="438150" algn="l"/>
                <a:tab pos="895350" algn="l"/>
                <a:tab pos="1352550" algn="l"/>
                <a:tab pos="1809750" algn="l"/>
                <a:tab pos="2266950" algn="l"/>
                <a:tab pos="2724150" algn="l"/>
                <a:tab pos="3181350" algn="l"/>
                <a:tab pos="3638550" algn="l"/>
                <a:tab pos="4095750" algn="l"/>
                <a:tab pos="4552950" algn="l"/>
                <a:tab pos="5010150" algn="l"/>
                <a:tab pos="5467350" algn="l"/>
                <a:tab pos="5924550" algn="l"/>
                <a:tab pos="6381750" algn="l"/>
                <a:tab pos="6838950" algn="l"/>
                <a:tab pos="7296150" algn="l"/>
                <a:tab pos="7753350" algn="l"/>
                <a:tab pos="8210550" algn="l"/>
                <a:tab pos="8667750" algn="l"/>
                <a:tab pos="91249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325438" algn="l"/>
                <a:tab pos="438150" algn="l"/>
                <a:tab pos="895350" algn="l"/>
                <a:tab pos="1352550" algn="l"/>
                <a:tab pos="1809750" algn="l"/>
                <a:tab pos="2266950" algn="l"/>
                <a:tab pos="2724150" algn="l"/>
                <a:tab pos="3181350" algn="l"/>
                <a:tab pos="3638550" algn="l"/>
                <a:tab pos="4095750" algn="l"/>
                <a:tab pos="4552950" algn="l"/>
                <a:tab pos="5010150" algn="l"/>
                <a:tab pos="5467350" algn="l"/>
                <a:tab pos="5924550" algn="l"/>
                <a:tab pos="6381750" algn="l"/>
                <a:tab pos="6838950" algn="l"/>
                <a:tab pos="7296150" algn="l"/>
                <a:tab pos="7753350" algn="l"/>
                <a:tab pos="8210550" algn="l"/>
                <a:tab pos="8667750" algn="l"/>
                <a:tab pos="91249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5438" algn="l"/>
                <a:tab pos="438150" algn="l"/>
                <a:tab pos="895350" algn="l"/>
                <a:tab pos="1352550" algn="l"/>
                <a:tab pos="1809750" algn="l"/>
                <a:tab pos="2266950" algn="l"/>
                <a:tab pos="2724150" algn="l"/>
                <a:tab pos="3181350" algn="l"/>
                <a:tab pos="3638550" algn="l"/>
                <a:tab pos="4095750" algn="l"/>
                <a:tab pos="4552950" algn="l"/>
                <a:tab pos="5010150" algn="l"/>
                <a:tab pos="5467350" algn="l"/>
                <a:tab pos="5924550" algn="l"/>
                <a:tab pos="6381750" algn="l"/>
                <a:tab pos="6838950" algn="l"/>
                <a:tab pos="7296150" algn="l"/>
                <a:tab pos="7753350" algn="l"/>
                <a:tab pos="8210550" algn="l"/>
                <a:tab pos="8667750" algn="l"/>
                <a:tab pos="91249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5438" algn="l"/>
                <a:tab pos="438150" algn="l"/>
                <a:tab pos="895350" algn="l"/>
                <a:tab pos="1352550" algn="l"/>
                <a:tab pos="1809750" algn="l"/>
                <a:tab pos="2266950" algn="l"/>
                <a:tab pos="2724150" algn="l"/>
                <a:tab pos="3181350" algn="l"/>
                <a:tab pos="3638550" algn="l"/>
                <a:tab pos="4095750" algn="l"/>
                <a:tab pos="4552950" algn="l"/>
                <a:tab pos="5010150" algn="l"/>
                <a:tab pos="5467350" algn="l"/>
                <a:tab pos="5924550" algn="l"/>
                <a:tab pos="6381750" algn="l"/>
                <a:tab pos="6838950" algn="l"/>
                <a:tab pos="7296150" algn="l"/>
                <a:tab pos="7753350" algn="l"/>
                <a:tab pos="8210550" algn="l"/>
                <a:tab pos="8667750" algn="l"/>
                <a:tab pos="91249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5438" algn="l"/>
                <a:tab pos="438150" algn="l"/>
                <a:tab pos="895350" algn="l"/>
                <a:tab pos="1352550" algn="l"/>
                <a:tab pos="1809750" algn="l"/>
                <a:tab pos="2266950" algn="l"/>
                <a:tab pos="2724150" algn="l"/>
                <a:tab pos="3181350" algn="l"/>
                <a:tab pos="3638550" algn="l"/>
                <a:tab pos="4095750" algn="l"/>
                <a:tab pos="4552950" algn="l"/>
                <a:tab pos="5010150" algn="l"/>
                <a:tab pos="5467350" algn="l"/>
                <a:tab pos="5924550" algn="l"/>
                <a:tab pos="6381750" algn="l"/>
                <a:tab pos="6838950" algn="l"/>
                <a:tab pos="7296150" algn="l"/>
                <a:tab pos="7753350" algn="l"/>
                <a:tab pos="8210550" algn="l"/>
                <a:tab pos="8667750" algn="l"/>
                <a:tab pos="91249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5438" algn="l"/>
                <a:tab pos="438150" algn="l"/>
                <a:tab pos="895350" algn="l"/>
                <a:tab pos="1352550" algn="l"/>
                <a:tab pos="1809750" algn="l"/>
                <a:tab pos="2266950" algn="l"/>
                <a:tab pos="2724150" algn="l"/>
                <a:tab pos="3181350" algn="l"/>
                <a:tab pos="3638550" algn="l"/>
                <a:tab pos="4095750" algn="l"/>
                <a:tab pos="4552950" algn="l"/>
                <a:tab pos="5010150" algn="l"/>
                <a:tab pos="5467350" algn="l"/>
                <a:tab pos="5924550" algn="l"/>
                <a:tab pos="6381750" algn="l"/>
                <a:tab pos="6838950" algn="l"/>
                <a:tab pos="7296150" algn="l"/>
                <a:tab pos="7753350" algn="l"/>
                <a:tab pos="8210550" algn="l"/>
                <a:tab pos="8667750" algn="l"/>
                <a:tab pos="91249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SzPct val="98000"/>
            </a:pPr>
            <a:r>
              <a:rPr lang="en-US" altLang="en-US">
                <a:solidFill>
                  <a:srgbClr val="C00000"/>
                </a:solidFill>
              </a:rPr>
              <a:t>Students forget over 50% of what they learn if they don't review within 24 hours.</a:t>
            </a:r>
          </a:p>
        </p:txBody>
      </p:sp>
    </p:spTree>
    <p:extLst>
      <p:ext uri="{BB962C8B-B14F-4D97-AF65-F5344CB8AC3E}">
        <p14:creationId xmlns:p14="http://schemas.microsoft.com/office/powerpoint/2010/main" val="57739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5726</TotalTime>
  <Words>473</Words>
  <Application>Microsoft Office PowerPoint</Application>
  <PresentationFormat>On-screen Show (4:3)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 Unicode MS</vt:lpstr>
      <vt:lpstr>ＭＳ Ｐゴシック</vt:lpstr>
      <vt:lpstr>Arial</vt:lpstr>
      <vt:lpstr>Calibri</vt:lpstr>
      <vt:lpstr>Consolas</vt:lpstr>
      <vt:lpstr>Rockwell</vt:lpstr>
      <vt:lpstr>Segoe UI</vt:lpstr>
      <vt:lpstr>Segoe UI Light</vt:lpstr>
      <vt:lpstr>Times New Roman</vt:lpstr>
      <vt:lpstr>Wingdings</vt:lpstr>
      <vt:lpstr>Wingdings 2</vt:lpstr>
      <vt:lpstr>Advantage</vt:lpstr>
      <vt:lpstr>COMP7615 Selected Topics</vt:lpstr>
      <vt:lpstr>Who Am I?</vt:lpstr>
      <vt:lpstr>Topics</vt:lpstr>
      <vt:lpstr>Big Idea</vt:lpstr>
      <vt:lpstr>Topics</vt:lpstr>
      <vt:lpstr>Proposed Schedule</vt:lpstr>
      <vt:lpstr>Why?</vt:lpstr>
      <vt:lpstr>How we’ll learn …</vt:lpstr>
      <vt:lpstr>Curve of Forgetting https://uwaterloo.ca/counselling-services/curve-forgetting</vt:lpstr>
      <vt:lpstr>Course Format</vt:lpstr>
      <vt:lpstr>Workshop Presentations</vt:lpstr>
      <vt:lpstr>PowerPoint Presentation</vt:lpstr>
      <vt:lpstr>Typical week:</vt:lpstr>
      <vt:lpstr>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COMP1111  Essential Skills for Computing</dc:title>
  <dc:creator>Carly Orr</dc:creator>
  <cp:lastModifiedBy>carly orr</cp:lastModifiedBy>
  <cp:revision>64</cp:revision>
  <dcterms:created xsi:type="dcterms:W3CDTF">2014-01-06T18:56:39Z</dcterms:created>
  <dcterms:modified xsi:type="dcterms:W3CDTF">2018-09-05T16:32:38Z</dcterms:modified>
</cp:coreProperties>
</file>