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8" r:id="rId3"/>
    <p:sldId id="259" r:id="rId4"/>
    <p:sldId id="295" r:id="rId5"/>
    <p:sldId id="296" r:id="rId6"/>
    <p:sldId id="297" r:id="rId7"/>
    <p:sldId id="298" r:id="rId8"/>
    <p:sldId id="299" r:id="rId9"/>
    <p:sldId id="302" r:id="rId10"/>
    <p:sldId id="287" r:id="rId11"/>
    <p:sldId id="290" r:id="rId12"/>
    <p:sldId id="291" r:id="rId13"/>
    <p:sldId id="292" r:id="rId14"/>
    <p:sldId id="300" r:id="rId15"/>
    <p:sldId id="319" r:id="rId16"/>
    <p:sldId id="321" r:id="rId17"/>
    <p:sldId id="325" r:id="rId18"/>
    <p:sldId id="308" r:id="rId19"/>
    <p:sldId id="309" r:id="rId20"/>
    <p:sldId id="310" r:id="rId21"/>
    <p:sldId id="323" r:id="rId22"/>
    <p:sldId id="322" r:id="rId23"/>
    <p:sldId id="324" r:id="rId24"/>
    <p:sldId id="312" r:id="rId25"/>
    <p:sldId id="313" r:id="rId26"/>
    <p:sldId id="314" r:id="rId27"/>
    <p:sldId id="315" r:id="rId28"/>
    <p:sldId id="316" r:id="rId29"/>
    <p:sldId id="317" r:id="rId30"/>
    <p:sldId id="326" r:id="rId31"/>
    <p:sldId id="328" r:id="rId32"/>
    <p:sldId id="327" r:id="rId33"/>
    <p:sldId id="320" r:id="rId34"/>
    <p:sldId id="293" r:id="rId35"/>
    <p:sldId id="266" r:id="rId36"/>
    <p:sldId id="278" r:id="rId37"/>
    <p:sldId id="267" r:id="rId38"/>
    <p:sldId id="294" r:id="rId39"/>
    <p:sldId id="268" r:id="rId40"/>
    <p:sldId id="269" r:id="rId41"/>
    <p:sldId id="303" r:id="rId42"/>
    <p:sldId id="304" r:id="rId43"/>
    <p:sldId id="30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778D8-2469-A147-B9AE-8893E425660C}" type="datetimeFigureOut">
              <a:rPr lang="en-US" smtClean="0"/>
              <a:pPr/>
              <a:t>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FB1E4-540E-9C41-B43D-6AACD48AACF3}" type="slidenum">
              <a:rPr lang="en-US" smtClean="0"/>
              <a:pPr/>
              <a:t>‹#›</a:t>
            </a:fld>
            <a:endParaRPr lang="en-US"/>
          </a:p>
        </p:txBody>
      </p:sp>
    </p:spTree>
    <p:extLst>
      <p:ext uri="{BB962C8B-B14F-4D97-AF65-F5344CB8AC3E}">
        <p14:creationId xmlns:p14="http://schemas.microsoft.com/office/powerpoint/2010/main" val="30990992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Pulp_Fiction" TargetMode="External"/><Relationship Id="rId13" Type="http://schemas.openxmlformats.org/officeDocument/2006/relationships/hyperlink" Target="http://en.wikipedia.org/wiki/Chris_Dreja" TargetMode="External"/><Relationship Id="rId18" Type="http://schemas.openxmlformats.org/officeDocument/2006/relationships/hyperlink" Target="http://en.wikipedia.org/wiki/Tomorrow_(band)" TargetMode="External"/><Relationship Id="rId3" Type="http://schemas.openxmlformats.org/officeDocument/2006/relationships/hyperlink" Target="http://en.wikipedia.org/wiki/Earl_McGraw" TargetMode="External"/><Relationship Id="rId21" Type="http://schemas.openxmlformats.org/officeDocument/2006/relationships/hyperlink" Target="http://en.wikipedia.org/wiki/MGM_Records" TargetMode="External"/><Relationship Id="rId7" Type="http://schemas.openxmlformats.org/officeDocument/2006/relationships/hyperlink" Target="http://en.wikipedia.org/wiki/Desperado_(film)" TargetMode="External"/><Relationship Id="rId12" Type="http://schemas.openxmlformats.org/officeDocument/2006/relationships/hyperlink" Target="http://en.wikipedia.org/wiki/Jeff_Beck" TargetMode="External"/><Relationship Id="rId17" Type="http://schemas.openxmlformats.org/officeDocument/2006/relationships/hyperlink" Target="http://en.wikipedia.org/wiki/Steve_Howe_(guitarist)" TargetMode="External"/><Relationship Id="rId2" Type="http://schemas.openxmlformats.org/officeDocument/2006/relationships/slide" Target="../slides/slide7.xml"/><Relationship Id="rId16" Type="http://schemas.openxmlformats.org/officeDocument/2006/relationships/hyperlink" Target="http://en.wikipedia.org/wiki/Blowup" TargetMode="External"/><Relationship Id="rId20" Type="http://schemas.openxmlformats.org/officeDocument/2006/relationships/hyperlink" Target="http://en.wikipedia.org/wiki/The_Velvet_Underground" TargetMode="External"/><Relationship Id="rId1" Type="http://schemas.openxmlformats.org/officeDocument/2006/relationships/notesMaster" Target="../notesMasters/notesMaster1.xml"/><Relationship Id="rId6" Type="http://schemas.openxmlformats.org/officeDocument/2006/relationships/hyperlink" Target="http://en.wikipedia.org/wiki/Death_Proof" TargetMode="External"/><Relationship Id="rId11" Type="http://schemas.openxmlformats.org/officeDocument/2006/relationships/hyperlink" Target="http://en.wikipedia.org/wiki/Jimmy_Page" TargetMode="External"/><Relationship Id="rId5" Type="http://schemas.openxmlformats.org/officeDocument/2006/relationships/hyperlink" Target="http://en.wikipedia.org/wiki/Planet_Terror" TargetMode="External"/><Relationship Id="rId15" Type="http://schemas.openxmlformats.org/officeDocument/2006/relationships/hyperlink" Target="http://en.wikipedia.org/wiki/Pete_Townshend" TargetMode="External"/><Relationship Id="rId10" Type="http://schemas.openxmlformats.org/officeDocument/2006/relationships/hyperlink" Target="http://en.wikipedia.org/wiki/Keith_Relf" TargetMode="External"/><Relationship Id="rId19" Type="http://schemas.openxmlformats.org/officeDocument/2006/relationships/hyperlink" Target="http://en.wikipedia.org/wiki/Gibson_ES-175" TargetMode="External"/><Relationship Id="rId4" Type="http://schemas.openxmlformats.org/officeDocument/2006/relationships/hyperlink" Target="http://en.wikipedia.org/wiki/Kill_Bill" TargetMode="External"/><Relationship Id="rId9" Type="http://schemas.openxmlformats.org/officeDocument/2006/relationships/hyperlink" Target="http://en.wikipedia.org/w/index.php?title=From_Dusk_Till_Dawn&amp;action=edit&amp;section=5" TargetMode="External"/><Relationship Id="rId14" Type="http://schemas.openxmlformats.org/officeDocument/2006/relationships/hyperlink" Target="http://en.wikipedia.org/wiki/The_Who" TargetMode="External"/><Relationship Id="rId22" Type="http://schemas.openxmlformats.org/officeDocument/2006/relationships/hyperlink" Target="http://en.wikipedia.org/wiki/Sterling_Morris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Set in unoccupied Africa during the early days of World War II: An American expatriate meets a former lover, with unforeseen </a:t>
            </a:r>
            <a:r>
              <a:rPr lang="en-US" dirty="0" err="1" smtClean="0"/>
              <a:t>complications.Director</a:t>
            </a:r>
            <a:r>
              <a:rPr lang="en-US" dirty="0" smtClean="0"/>
              <a:t>: Michael </a:t>
            </a:r>
            <a:r>
              <a:rPr lang="en-US" dirty="0" err="1" smtClean="0"/>
              <a:t>Curtiz</a:t>
            </a:r>
            <a:r>
              <a:rPr lang="en-US" dirty="0" smtClean="0"/>
              <a:t>: Writers: Julius J. Epstein (screenplay), Philip G. Epstein (screenplay), and 4 more credits »Stars: Humphrey Bogart, Ingrid Bergman and Paul </a:t>
            </a:r>
            <a:r>
              <a:rPr lang="en-US" dirty="0" err="1" smtClean="0"/>
              <a:t>Henreid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World War II Casablanca, Rick Blaine, exiled American and former freedom fighter, runs the most popular nightspot in town. The cynical lone wolf Blaine comes into the possession of two valuable letters of transit. When Nazi Major </a:t>
            </a:r>
            <a:r>
              <a:rPr lang="en-US" sz="1200" kern="1200" dirty="0" err="1" smtClean="0">
                <a:solidFill>
                  <a:schemeClr val="tx1"/>
                </a:solidFill>
                <a:latin typeface="+mn-lt"/>
                <a:ea typeface="+mn-ea"/>
                <a:cs typeface="+mn-cs"/>
              </a:rPr>
              <a:t>Strasser</a:t>
            </a:r>
            <a:r>
              <a:rPr lang="en-US" sz="1200" kern="1200" dirty="0" smtClean="0">
                <a:solidFill>
                  <a:schemeClr val="tx1"/>
                </a:solidFill>
                <a:latin typeface="+mn-lt"/>
                <a:ea typeface="+mn-ea"/>
                <a:cs typeface="+mn-cs"/>
              </a:rPr>
              <a:t> arrives in Casablanca, the sycophantic police Captain Renault does what he can to please him, including detaining Czech underground leader Victor Laszlo. Much to Rick's surprise, </a:t>
            </a:r>
            <a:r>
              <a:rPr lang="en-US" sz="1200" kern="1200" dirty="0" err="1" smtClean="0">
                <a:solidFill>
                  <a:schemeClr val="tx1"/>
                </a:solidFill>
                <a:latin typeface="+mn-lt"/>
                <a:ea typeface="+mn-ea"/>
                <a:cs typeface="+mn-cs"/>
              </a:rPr>
              <a:t>Lazslo</a:t>
            </a:r>
            <a:r>
              <a:rPr lang="en-US" sz="1200" kern="1200" dirty="0" smtClean="0">
                <a:solidFill>
                  <a:schemeClr val="tx1"/>
                </a:solidFill>
                <a:latin typeface="+mn-lt"/>
                <a:ea typeface="+mn-ea"/>
                <a:cs typeface="+mn-cs"/>
              </a:rPr>
              <a:t> arrives with </a:t>
            </a:r>
            <a:r>
              <a:rPr lang="en-US" sz="1200" kern="1200" dirty="0" err="1" smtClean="0">
                <a:solidFill>
                  <a:schemeClr val="tx1"/>
                </a:solidFill>
                <a:latin typeface="+mn-lt"/>
                <a:ea typeface="+mn-ea"/>
                <a:cs typeface="+mn-cs"/>
              </a:rPr>
              <a:t>Ilsa</a:t>
            </a:r>
            <a:r>
              <a:rPr lang="en-US" sz="1200" kern="1200" dirty="0" smtClean="0">
                <a:solidFill>
                  <a:schemeClr val="tx1"/>
                </a:solidFill>
                <a:latin typeface="+mn-lt"/>
                <a:ea typeface="+mn-ea"/>
                <a:cs typeface="+mn-cs"/>
              </a:rPr>
              <a:t>, Rick's one time love. Rick is very bitter towards </a:t>
            </a:r>
            <a:r>
              <a:rPr lang="en-US" sz="1200" kern="1200" dirty="0" err="1" smtClean="0">
                <a:solidFill>
                  <a:schemeClr val="tx1"/>
                </a:solidFill>
                <a:latin typeface="+mn-lt"/>
                <a:ea typeface="+mn-ea"/>
                <a:cs typeface="+mn-cs"/>
              </a:rPr>
              <a:t>Ilsa</a:t>
            </a:r>
            <a:r>
              <a:rPr lang="en-US" sz="1200" kern="1200" dirty="0" smtClean="0">
                <a:solidFill>
                  <a:schemeClr val="tx1"/>
                </a:solidFill>
                <a:latin typeface="+mn-lt"/>
                <a:ea typeface="+mn-ea"/>
                <a:cs typeface="+mn-cs"/>
              </a:rPr>
              <a:t>, who ran out on him in Paris, but when he learns she had good reason to, they plan to run off together again using the letters of transit. Well, that was their original plan....</a:t>
            </a:r>
            <a:endParaRPr lang="en-US" dirty="0"/>
          </a:p>
        </p:txBody>
      </p:sp>
      <p:sp>
        <p:nvSpPr>
          <p:cNvPr id="4" name="Slide Number Placeholder 3"/>
          <p:cNvSpPr>
            <a:spLocks noGrp="1"/>
          </p:cNvSpPr>
          <p:nvPr>
            <p:ph type="sldNum" sz="quarter" idx="10"/>
          </p:nvPr>
        </p:nvSpPr>
        <p:spPr/>
        <p:txBody>
          <a:bodyPr/>
          <a:lstStyle/>
          <a:p>
            <a:fld id="{7F3FB1E4-540E-9C41-B43D-6AACD48AACF3}" type="slidenum">
              <a:rPr lang="en-US" smtClean="0"/>
              <a:pPr/>
              <a:t>3</a:t>
            </a:fld>
            <a:endParaRPr lang="en-US"/>
          </a:p>
        </p:txBody>
      </p:sp>
    </p:spTree>
    <p:extLst>
      <p:ext uri="{BB962C8B-B14F-4D97-AF65-F5344CB8AC3E}">
        <p14:creationId xmlns:p14="http://schemas.microsoft.com/office/powerpoint/2010/main" val="224927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From Dusk till Dawn</a:t>
            </a:r>
          </a:p>
          <a:p>
            <a:r>
              <a:rPr lang="en-US" sz="1200" u="none" strike="noStrike" kern="1200" dirty="0" smtClean="0">
                <a:solidFill>
                  <a:schemeClr val="tx1"/>
                </a:solidFill>
                <a:latin typeface="+mn-lt"/>
                <a:ea typeface="+mn-ea"/>
                <a:cs typeface="+mn-cs"/>
                <a:hlinkClick r:id="rId3"/>
              </a:rPr>
              <a:t>Earl McGraw</a:t>
            </a:r>
            <a:r>
              <a:rPr lang="en-US" sz="1200" kern="1200" dirty="0" smtClean="0">
                <a:solidFill>
                  <a:schemeClr val="tx1"/>
                </a:solidFill>
                <a:latin typeface="+mn-lt"/>
                <a:ea typeface="+mn-ea"/>
                <a:cs typeface="+mn-cs"/>
              </a:rPr>
              <a:t> is a recurring character in Rodriguez and Tarantino's works, having appeared in </a:t>
            </a:r>
            <a:r>
              <a:rPr lang="en-US" sz="1200" i="1" u="none" strike="noStrike" kern="1200" dirty="0" smtClean="0">
                <a:solidFill>
                  <a:schemeClr val="tx1"/>
                </a:solidFill>
                <a:latin typeface="+mn-lt"/>
                <a:ea typeface="+mn-ea"/>
                <a:cs typeface="+mn-cs"/>
                <a:hlinkClick r:id="rId4"/>
              </a:rPr>
              <a:t>Kill Bill</a:t>
            </a:r>
            <a:r>
              <a:rPr lang="en-US" sz="1200" kern="1200" dirty="0" smtClean="0">
                <a:solidFill>
                  <a:schemeClr val="tx1"/>
                </a:solidFill>
                <a:latin typeface="+mn-lt"/>
                <a:ea typeface="+mn-ea"/>
                <a:cs typeface="+mn-cs"/>
              </a:rPr>
              <a:t>, </a:t>
            </a:r>
            <a:r>
              <a:rPr lang="en-US" sz="1200" i="1" u="none" strike="noStrike" kern="1200" dirty="0" smtClean="0">
                <a:solidFill>
                  <a:schemeClr val="tx1"/>
                </a:solidFill>
                <a:latin typeface="+mn-lt"/>
                <a:ea typeface="+mn-ea"/>
                <a:cs typeface="+mn-cs"/>
                <a:hlinkClick r:id="rId5"/>
              </a:rPr>
              <a:t>Planet Terror</a:t>
            </a:r>
            <a:r>
              <a:rPr lang="en-US" sz="1200" kern="1200" dirty="0" smtClean="0">
                <a:solidFill>
                  <a:schemeClr val="tx1"/>
                </a:solidFill>
                <a:latin typeface="+mn-lt"/>
                <a:ea typeface="+mn-ea"/>
                <a:cs typeface="+mn-cs"/>
              </a:rPr>
              <a:t> and </a:t>
            </a:r>
            <a:r>
              <a:rPr lang="en-US" sz="1200" i="1" u="none" strike="noStrike" kern="1200" dirty="0" smtClean="0">
                <a:solidFill>
                  <a:schemeClr val="tx1"/>
                </a:solidFill>
                <a:latin typeface="+mn-lt"/>
                <a:ea typeface="+mn-ea"/>
                <a:cs typeface="+mn-cs"/>
                <a:hlinkClick r:id="rId6"/>
              </a:rPr>
              <a:t>Death Proof</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Chango</a:t>
            </a:r>
            <a:r>
              <a:rPr lang="en-US" sz="1200" kern="1200" dirty="0" smtClean="0">
                <a:solidFill>
                  <a:schemeClr val="tx1"/>
                </a:solidFill>
                <a:latin typeface="+mn-lt"/>
                <a:ea typeface="+mn-ea"/>
                <a:cs typeface="+mn-cs"/>
              </a:rPr>
              <a:t> Beer and Sex Machine's codpiece gun are references to Rodriguez's 1995 film </a:t>
            </a:r>
            <a:r>
              <a:rPr lang="en-US" sz="1200" i="1" u="none" strike="noStrike" kern="1200" dirty="0" smtClean="0">
                <a:solidFill>
                  <a:schemeClr val="tx1"/>
                </a:solidFill>
                <a:latin typeface="+mn-lt"/>
                <a:ea typeface="+mn-ea"/>
                <a:cs typeface="+mn-cs"/>
                <a:hlinkClick r:id="rId7"/>
              </a:rPr>
              <a:t>Desperado</a:t>
            </a:r>
            <a:r>
              <a:rPr lang="en-US" sz="1200" kern="1200" dirty="0" smtClean="0">
                <a:solidFill>
                  <a:schemeClr val="tx1"/>
                </a:solidFill>
                <a:latin typeface="+mn-lt"/>
                <a:ea typeface="+mn-ea"/>
                <a:cs typeface="+mn-cs"/>
              </a:rPr>
              <a:t>. Seth also returns to the hotel with Big </a:t>
            </a:r>
            <a:r>
              <a:rPr lang="en-US" sz="1200" kern="1200" dirty="0" err="1" smtClean="0">
                <a:solidFill>
                  <a:schemeClr val="tx1"/>
                </a:solidFill>
                <a:latin typeface="+mn-lt"/>
                <a:ea typeface="+mn-ea"/>
                <a:cs typeface="+mn-cs"/>
              </a:rPr>
              <a:t>Kahuna</a:t>
            </a:r>
            <a:r>
              <a:rPr lang="en-US" sz="1200" kern="1200" dirty="0" smtClean="0">
                <a:solidFill>
                  <a:schemeClr val="tx1"/>
                </a:solidFill>
                <a:latin typeface="+mn-lt"/>
                <a:ea typeface="+mn-ea"/>
                <a:cs typeface="+mn-cs"/>
              </a:rPr>
              <a:t> Burgers which were used in </a:t>
            </a:r>
            <a:r>
              <a:rPr lang="en-US" sz="1200" i="1" u="none" strike="noStrike" kern="1200" dirty="0" smtClean="0">
                <a:solidFill>
                  <a:schemeClr val="tx1"/>
                </a:solidFill>
                <a:latin typeface="+mn-lt"/>
                <a:ea typeface="+mn-ea"/>
                <a:cs typeface="+mn-cs"/>
                <a:hlinkClick r:id="rId8"/>
              </a:rPr>
              <a:t>Pulp Fiction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r>
              <a:rPr lang="en-US" sz="1200" u="none" strike="noStrike" kern="1200" dirty="0" smtClean="0">
                <a:solidFill>
                  <a:schemeClr val="tx1"/>
                </a:solidFill>
                <a:latin typeface="+mn-lt"/>
                <a:ea typeface="+mn-ea"/>
                <a:cs typeface="+mn-cs"/>
                <a:hlinkClick r:id="rId9"/>
              </a:rPr>
              <a:t>edit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Blow up</a:t>
            </a:r>
          </a:p>
          <a:p>
            <a:r>
              <a:rPr lang="en-US" sz="1200" kern="1200" dirty="0" smtClean="0">
                <a:solidFill>
                  <a:schemeClr val="tx1"/>
                </a:solidFill>
                <a:latin typeface="+mn-lt"/>
                <a:ea typeface="+mn-ea"/>
                <a:cs typeface="+mn-cs"/>
              </a:rPr>
              <a:t> As </a:t>
            </a:r>
            <a:r>
              <a:rPr lang="en-US" sz="1200" u="none" strike="noStrike" kern="1200" dirty="0" smtClean="0">
                <a:solidFill>
                  <a:schemeClr val="tx1"/>
                </a:solidFill>
                <a:latin typeface="+mn-lt"/>
                <a:ea typeface="+mn-ea"/>
                <a:cs typeface="+mn-cs"/>
                <a:hlinkClick r:id="rId10"/>
              </a:rPr>
              <a:t>Keith Relf</a:t>
            </a:r>
            <a:r>
              <a:rPr lang="en-US" sz="1200" kern="1200" dirty="0" smtClean="0">
                <a:solidFill>
                  <a:schemeClr val="tx1"/>
                </a:solidFill>
                <a:latin typeface="+mn-lt"/>
                <a:ea typeface="+mn-ea"/>
                <a:cs typeface="+mn-cs"/>
              </a:rPr>
              <a:t> sings, </a:t>
            </a:r>
            <a:r>
              <a:rPr lang="en-US" sz="1200" u="none" strike="noStrike" kern="1200" dirty="0" smtClean="0">
                <a:solidFill>
                  <a:schemeClr val="tx1"/>
                </a:solidFill>
                <a:latin typeface="+mn-lt"/>
                <a:ea typeface="+mn-ea"/>
                <a:cs typeface="+mn-cs"/>
                <a:hlinkClick r:id="rId11"/>
              </a:rPr>
              <a:t>Jimmy Page</a:t>
            </a:r>
            <a:r>
              <a:rPr lang="en-US" sz="1200" kern="1200" dirty="0" smtClean="0">
                <a:solidFill>
                  <a:schemeClr val="tx1"/>
                </a:solidFill>
                <a:latin typeface="+mn-lt"/>
                <a:ea typeface="+mn-ea"/>
                <a:cs typeface="+mn-cs"/>
              </a:rPr>
              <a:t> and </a:t>
            </a:r>
            <a:r>
              <a:rPr lang="en-US" sz="1200" u="none" strike="noStrike" kern="1200" dirty="0" smtClean="0">
                <a:solidFill>
                  <a:schemeClr val="tx1"/>
                </a:solidFill>
                <a:latin typeface="+mn-lt"/>
                <a:ea typeface="+mn-ea"/>
                <a:cs typeface="+mn-cs"/>
                <a:hlinkClick r:id="rId12"/>
              </a:rPr>
              <a:t>Jeff Beck</a:t>
            </a:r>
            <a:r>
              <a:rPr lang="en-US" sz="1200" kern="1200" dirty="0" smtClean="0">
                <a:solidFill>
                  <a:schemeClr val="tx1"/>
                </a:solidFill>
                <a:latin typeface="+mn-lt"/>
                <a:ea typeface="+mn-ea"/>
                <a:cs typeface="+mn-cs"/>
              </a:rPr>
              <a:t> play to either side, along with </a:t>
            </a:r>
            <a:r>
              <a:rPr lang="en-US" sz="1200" u="none" strike="noStrike" kern="1200" dirty="0" smtClean="0">
                <a:solidFill>
                  <a:schemeClr val="tx1"/>
                </a:solidFill>
                <a:latin typeface="+mn-lt"/>
                <a:ea typeface="+mn-ea"/>
                <a:cs typeface="+mn-cs"/>
                <a:hlinkClick r:id="rId13"/>
              </a:rPr>
              <a:t>Chris Dreja</a:t>
            </a:r>
            <a:r>
              <a:rPr lang="en-US" sz="1200" kern="1200" dirty="0" smtClean="0">
                <a:solidFill>
                  <a:schemeClr val="tx1"/>
                </a:solidFill>
                <a:latin typeface="+mn-lt"/>
                <a:ea typeface="+mn-ea"/>
                <a:cs typeface="+mn-cs"/>
              </a:rPr>
              <a:t>. After his guitar amplifier fails, Beck bashes his guitar to bits, as </a:t>
            </a:r>
            <a:r>
              <a:rPr lang="en-US" sz="1200" u="none" strike="noStrike" kern="1200" dirty="0" smtClean="0">
                <a:solidFill>
                  <a:schemeClr val="tx1"/>
                </a:solidFill>
                <a:latin typeface="+mn-lt"/>
                <a:ea typeface="+mn-ea"/>
                <a:cs typeface="+mn-cs"/>
                <a:hlinkClick r:id="rId14"/>
              </a:rPr>
              <a:t>The Who</a:t>
            </a:r>
            <a:r>
              <a:rPr lang="en-US" sz="1200" kern="1200" dirty="0" smtClean="0">
                <a:solidFill>
                  <a:schemeClr val="tx1"/>
                </a:solidFill>
                <a:latin typeface="+mn-lt"/>
                <a:ea typeface="+mn-ea"/>
                <a:cs typeface="+mn-cs"/>
              </a:rPr>
              <a:t> did at the time. Antonioni had wanted The Who in </a:t>
            </a:r>
            <a:r>
              <a:rPr lang="en-US" sz="1200" i="1" kern="1200" dirty="0" smtClean="0">
                <a:solidFill>
                  <a:schemeClr val="tx1"/>
                </a:solidFill>
                <a:latin typeface="+mn-lt"/>
                <a:ea typeface="+mn-ea"/>
                <a:cs typeface="+mn-cs"/>
              </a:rPr>
              <a:t>Blowup</a:t>
            </a:r>
            <a:r>
              <a:rPr lang="en-US" sz="1200" kern="1200" dirty="0" smtClean="0">
                <a:solidFill>
                  <a:schemeClr val="tx1"/>
                </a:solidFill>
                <a:latin typeface="+mn-lt"/>
                <a:ea typeface="+mn-ea"/>
                <a:cs typeface="+mn-cs"/>
              </a:rPr>
              <a:t> as he was fascinated by </a:t>
            </a:r>
            <a:r>
              <a:rPr lang="en-US" sz="1200" u="none" strike="noStrike" kern="1200" dirty="0" smtClean="0">
                <a:solidFill>
                  <a:schemeClr val="tx1"/>
                </a:solidFill>
                <a:latin typeface="+mn-lt"/>
                <a:ea typeface="+mn-ea"/>
                <a:cs typeface="+mn-cs"/>
                <a:hlinkClick r:id="rId15"/>
              </a:rPr>
              <a:t>Pete Townshend</a:t>
            </a:r>
            <a:r>
              <a:rPr lang="en-US" sz="1200" kern="1200" dirty="0" smtClean="0">
                <a:solidFill>
                  <a:schemeClr val="tx1"/>
                </a:solidFill>
                <a:latin typeface="+mn-lt"/>
                <a:ea typeface="+mn-ea"/>
                <a:cs typeface="+mn-cs"/>
              </a:rPr>
              <a:t>'s guitar-smashing routine.</a:t>
            </a:r>
            <a:r>
              <a:rPr lang="en-US" sz="1200" u="none" strike="noStrike" kern="1200" dirty="0" smtClean="0">
                <a:solidFill>
                  <a:schemeClr val="tx1"/>
                </a:solidFill>
                <a:latin typeface="+mn-lt"/>
                <a:ea typeface="+mn-ea"/>
                <a:cs typeface="+mn-cs"/>
                <a:hlinkClick r:id="rId16"/>
              </a:rPr>
              <a:t>[5]</a:t>
            </a:r>
            <a:r>
              <a:rPr lang="en-US" sz="1200"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17"/>
              </a:rPr>
              <a:t>Steve Howe</a:t>
            </a:r>
            <a:r>
              <a:rPr lang="en-US" sz="1200" kern="1200" dirty="0" smtClean="0">
                <a:solidFill>
                  <a:schemeClr val="tx1"/>
                </a:solidFill>
                <a:latin typeface="+mn-lt"/>
                <a:ea typeface="+mn-ea"/>
                <a:cs typeface="+mn-cs"/>
              </a:rPr>
              <a:t> of </a:t>
            </a:r>
            <a:r>
              <a:rPr lang="en-US" sz="1200" u="none" strike="noStrike" kern="1200" dirty="0" smtClean="0">
                <a:solidFill>
                  <a:schemeClr val="tx1"/>
                </a:solidFill>
                <a:latin typeface="+mn-lt"/>
                <a:ea typeface="+mn-ea"/>
                <a:cs typeface="+mn-cs"/>
                <a:hlinkClick r:id="rId18"/>
              </a:rPr>
              <a:t>The In Crowd</a:t>
            </a:r>
            <a:r>
              <a:rPr lang="en-US" sz="1200" kern="1200" dirty="0" smtClean="0">
                <a:solidFill>
                  <a:schemeClr val="tx1"/>
                </a:solidFill>
                <a:latin typeface="+mn-lt"/>
                <a:ea typeface="+mn-ea"/>
                <a:cs typeface="+mn-cs"/>
              </a:rPr>
              <a:t> recalled, "We went on the set and started preparing for that guitar-smashing scene in the club. They even went as far as making up a bunch of </a:t>
            </a:r>
            <a:r>
              <a:rPr lang="en-US" sz="1200" u="none" strike="noStrike" kern="1200" dirty="0" smtClean="0">
                <a:solidFill>
                  <a:schemeClr val="tx1"/>
                </a:solidFill>
                <a:latin typeface="+mn-lt"/>
                <a:ea typeface="+mn-ea"/>
                <a:cs typeface="+mn-cs"/>
                <a:hlinkClick r:id="rId19"/>
              </a:rPr>
              <a:t>Gibson 175</a:t>
            </a:r>
            <a:r>
              <a:rPr lang="en-US" sz="1200" kern="1200" dirty="0" smtClean="0">
                <a:solidFill>
                  <a:schemeClr val="tx1"/>
                </a:solidFill>
                <a:latin typeface="+mn-lt"/>
                <a:ea typeface="+mn-ea"/>
                <a:cs typeface="+mn-cs"/>
              </a:rPr>
              <a:t> replicas ... and then we got dropped for The </a:t>
            </a:r>
            <a:r>
              <a:rPr lang="en-US" sz="1200" kern="1200" dirty="0" err="1" smtClean="0">
                <a:solidFill>
                  <a:schemeClr val="tx1"/>
                </a:solidFill>
                <a:latin typeface="+mn-lt"/>
                <a:ea typeface="+mn-ea"/>
                <a:cs typeface="+mn-cs"/>
              </a:rPr>
              <a:t>Yardbirds</a:t>
            </a:r>
            <a:r>
              <a:rPr lang="en-US" sz="1200" kern="1200" dirty="0" smtClean="0">
                <a:solidFill>
                  <a:schemeClr val="tx1"/>
                </a:solidFill>
                <a:latin typeface="+mn-lt"/>
                <a:ea typeface="+mn-ea"/>
                <a:cs typeface="+mn-cs"/>
              </a:rPr>
              <a:t>, who were a bigger name. That's why you see Jeff Beck smashing my guitar rather than his!"</a:t>
            </a:r>
            <a:r>
              <a:rPr lang="en-US" sz="1200" u="none" strike="noStrike" kern="1200" dirty="0" smtClean="0">
                <a:solidFill>
                  <a:schemeClr val="tx1"/>
                </a:solidFill>
                <a:latin typeface="+mn-lt"/>
                <a:ea typeface="+mn-ea"/>
                <a:cs typeface="+mn-cs"/>
                <a:hlinkClick r:id="rId16"/>
              </a:rPr>
              <a:t>[6]</a:t>
            </a:r>
            <a:r>
              <a:rPr lang="en-US" sz="1200" kern="1200" dirty="0" smtClean="0">
                <a:solidFill>
                  <a:schemeClr val="tx1"/>
                </a:solidFill>
                <a:latin typeface="+mn-lt"/>
                <a:ea typeface="+mn-ea"/>
                <a:cs typeface="+mn-cs"/>
              </a:rPr>
              <a:t> Antonioni also considered using </a:t>
            </a:r>
            <a:r>
              <a:rPr lang="en-US" sz="1200" u="none" strike="noStrike" kern="1200" dirty="0" smtClean="0">
                <a:solidFill>
                  <a:schemeClr val="tx1"/>
                </a:solidFill>
                <a:latin typeface="+mn-lt"/>
                <a:ea typeface="+mn-ea"/>
                <a:cs typeface="+mn-cs"/>
                <a:hlinkClick r:id="rId20"/>
              </a:rPr>
              <a:t>The Velvet Underground</a:t>
            </a:r>
            <a:r>
              <a:rPr lang="en-US" sz="1200" kern="1200" dirty="0" smtClean="0">
                <a:solidFill>
                  <a:schemeClr val="tx1"/>
                </a:solidFill>
                <a:latin typeface="+mn-lt"/>
                <a:ea typeface="+mn-ea"/>
                <a:cs typeface="+mn-cs"/>
              </a:rPr>
              <a:t> (signed at the time to a division of </a:t>
            </a:r>
            <a:r>
              <a:rPr lang="en-US" sz="1200" u="none" strike="noStrike" kern="1200" dirty="0" smtClean="0">
                <a:solidFill>
                  <a:schemeClr val="tx1"/>
                </a:solidFill>
                <a:latin typeface="+mn-lt"/>
                <a:ea typeface="+mn-ea"/>
                <a:cs typeface="+mn-cs"/>
                <a:hlinkClick r:id="rId21"/>
              </a:rPr>
              <a:t>MGM Records</a:t>
            </a:r>
            <a:r>
              <a:rPr lang="en-US" sz="1200" kern="1200" dirty="0" smtClean="0">
                <a:solidFill>
                  <a:schemeClr val="tx1"/>
                </a:solidFill>
                <a:latin typeface="+mn-lt"/>
                <a:ea typeface="+mn-ea"/>
                <a:cs typeface="+mn-cs"/>
              </a:rPr>
              <a:t>) in the nightclub scene, but, according to guitarist </a:t>
            </a:r>
            <a:r>
              <a:rPr lang="en-US" sz="1200" u="none" strike="noStrike" kern="1200" dirty="0" smtClean="0">
                <a:solidFill>
                  <a:schemeClr val="tx1"/>
                </a:solidFill>
                <a:latin typeface="+mn-lt"/>
                <a:ea typeface="+mn-ea"/>
                <a:cs typeface="+mn-cs"/>
                <a:hlinkClick r:id="rId22"/>
              </a:rPr>
              <a:t>Sterling Morrison</a:t>
            </a:r>
            <a:r>
              <a:rPr lang="en-US" sz="1200" kern="1200" dirty="0" smtClean="0">
                <a:solidFill>
                  <a:schemeClr val="tx1"/>
                </a:solidFill>
                <a:latin typeface="+mn-lt"/>
                <a:ea typeface="+mn-ea"/>
                <a:cs typeface="+mn-cs"/>
              </a:rPr>
              <a:t>, "the expense of bringing the whole entourage to England proved too much for him".</a:t>
            </a:r>
            <a:r>
              <a:rPr lang="en-US" sz="1200" u="none" strike="noStrike" kern="1200" dirty="0" smtClean="0">
                <a:solidFill>
                  <a:schemeClr val="tx1"/>
                </a:solidFill>
                <a:latin typeface="+mn-lt"/>
                <a:ea typeface="+mn-ea"/>
                <a:cs typeface="+mn-cs"/>
                <a:hlinkClick r:id="rId16"/>
              </a:rPr>
              <a:t>[7]</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F3FB1E4-540E-9C41-B43D-6AACD48AACF3}" type="slidenum">
              <a:rPr lang="en-US" smtClean="0"/>
              <a:pPr/>
              <a:t>7</a:t>
            </a:fld>
            <a:endParaRPr lang="en-US"/>
          </a:p>
        </p:txBody>
      </p:sp>
    </p:spTree>
    <p:extLst>
      <p:ext uri="{BB962C8B-B14F-4D97-AF65-F5344CB8AC3E}">
        <p14:creationId xmlns:p14="http://schemas.microsoft.com/office/powerpoint/2010/main" val="217515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My Cult movies?</a:t>
            </a:r>
          </a:p>
          <a:p>
            <a:r>
              <a:rPr lang="en-US" sz="1200" kern="1200" dirty="0" smtClean="0">
                <a:solidFill>
                  <a:schemeClr val="tx1"/>
                </a:solidFill>
                <a:latin typeface="+mn-lt"/>
                <a:ea typeface="+mn-ea"/>
                <a:cs typeface="+mn-cs"/>
              </a:rPr>
              <a:t>Jim </a:t>
            </a:r>
            <a:r>
              <a:rPr lang="en-US" sz="1200" kern="1200" dirty="0" err="1" smtClean="0">
                <a:solidFill>
                  <a:schemeClr val="tx1"/>
                </a:solidFill>
                <a:latin typeface="+mn-lt"/>
                <a:ea typeface="+mn-ea"/>
                <a:cs typeface="+mn-cs"/>
              </a:rPr>
              <a:t>Jarmusch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Night on Earth</a:t>
            </a:r>
          </a:p>
          <a:p>
            <a:r>
              <a:rPr lang="en-US" sz="1200" kern="1200" dirty="0" smtClean="0">
                <a:solidFill>
                  <a:schemeClr val="tx1"/>
                </a:solidFill>
                <a:latin typeface="+mn-lt"/>
                <a:ea typeface="+mn-ea"/>
                <a:cs typeface="+mn-cs"/>
              </a:rPr>
              <a:t>Down by Law</a:t>
            </a:r>
          </a:p>
          <a:p>
            <a:r>
              <a:rPr lang="en-US" sz="1200" kern="1200" dirty="0" smtClean="0">
                <a:solidFill>
                  <a:schemeClr val="tx1"/>
                </a:solidFill>
                <a:latin typeface="+mn-lt"/>
                <a:ea typeface="+mn-ea"/>
                <a:cs typeface="+mn-cs"/>
              </a:rPr>
              <a:t>Smoke by </a:t>
            </a:r>
            <a:r>
              <a:rPr lang="en-US" sz="1200" kern="1200" dirty="0" err="1" smtClean="0">
                <a:solidFill>
                  <a:schemeClr val="tx1"/>
                </a:solidFill>
                <a:latin typeface="+mn-lt"/>
                <a:ea typeface="+mn-ea"/>
                <a:cs typeface="+mn-cs"/>
              </a:rPr>
              <a:t>Wayn</a:t>
            </a:r>
            <a:r>
              <a:rPr lang="en-US" sz="1200" kern="1200" dirty="0" smtClean="0">
                <a:solidFill>
                  <a:schemeClr val="tx1"/>
                </a:solidFill>
                <a:latin typeface="+mn-lt"/>
                <a:ea typeface="+mn-ea"/>
                <a:cs typeface="+mn-cs"/>
              </a:rPr>
              <a:t> Wang</a:t>
            </a:r>
          </a:p>
          <a:p>
            <a:r>
              <a:rPr lang="en-US" sz="1200" kern="1200" dirty="0" smtClean="0">
                <a:solidFill>
                  <a:schemeClr val="tx1"/>
                </a:solidFill>
                <a:latin typeface="+mn-lt"/>
                <a:ea typeface="+mn-ea"/>
                <a:cs typeface="+mn-cs"/>
              </a:rPr>
              <a:t>Blue in the Face – </a:t>
            </a:r>
            <a:r>
              <a:rPr lang="en-US" sz="1200" kern="1200" dirty="0" err="1" smtClean="0">
                <a:solidFill>
                  <a:schemeClr val="tx1"/>
                </a:solidFill>
                <a:latin typeface="+mn-lt"/>
                <a:ea typeface="+mn-ea"/>
                <a:cs typeface="+mn-cs"/>
              </a:rPr>
              <a:t>Jarmush</a:t>
            </a:r>
            <a:r>
              <a:rPr lang="en-US" sz="1200" kern="1200" dirty="0" smtClean="0">
                <a:solidFill>
                  <a:schemeClr val="tx1"/>
                </a:solidFill>
                <a:latin typeface="+mn-lt"/>
                <a:ea typeface="+mn-ea"/>
                <a:cs typeface="+mn-cs"/>
              </a:rPr>
              <a:t> and Lou Reed appear in the movie and talk about fascination with movies, identity, you feel you belong to a certain place, and movies about that place become your cult films, a desire for identification with certain subculture…</a:t>
            </a:r>
          </a:p>
          <a:p>
            <a:r>
              <a:rPr lang="en-US" sz="1200" kern="1200" dirty="0" smtClean="0">
                <a:solidFill>
                  <a:schemeClr val="tx1"/>
                </a:solidFill>
                <a:latin typeface="+mn-lt"/>
                <a:ea typeface="+mn-ea"/>
                <a:cs typeface="+mn-cs"/>
              </a:rPr>
              <a:t>Why?</a:t>
            </a:r>
          </a:p>
          <a:p>
            <a:r>
              <a:rPr lang="en-US" sz="1200" kern="1200" dirty="0" smtClean="0">
                <a:solidFill>
                  <a:schemeClr val="tx1"/>
                </a:solidFill>
                <a:latin typeface="+mn-lt"/>
                <a:ea typeface="+mn-ea"/>
                <a:cs typeface="+mn-cs"/>
              </a:rPr>
              <a:t>Identification with the New York alternative scene, cool; it became popular through music as well: Lou Reed, the short film Smoke and Blue in the Face (a sequel)  explain how we’re essentially culture shaped by movies, </a:t>
            </a:r>
          </a:p>
          <a:p>
            <a:r>
              <a:rPr lang="en-US" sz="1200" kern="1200" dirty="0" smtClean="0">
                <a:solidFill>
                  <a:schemeClr val="tx1"/>
                </a:solidFill>
                <a:latin typeface="+mn-lt"/>
                <a:ea typeface="+mn-ea"/>
                <a:cs typeface="+mn-cs"/>
              </a:rPr>
              <a:t>Famous actors Benito </a:t>
            </a:r>
            <a:r>
              <a:rPr lang="en-US" sz="1200" kern="1200" dirty="0" err="1" smtClean="0">
                <a:solidFill>
                  <a:schemeClr val="tx1"/>
                </a:solidFill>
                <a:latin typeface="+mn-lt"/>
                <a:ea typeface="+mn-ea"/>
                <a:cs typeface="+mn-cs"/>
              </a:rPr>
              <a:t>Bennini</a:t>
            </a:r>
            <a:r>
              <a:rPr lang="en-US" sz="1200" kern="1200" dirty="0" smtClean="0">
                <a:solidFill>
                  <a:schemeClr val="tx1"/>
                </a:solidFill>
                <a:latin typeface="+mn-lt"/>
                <a:ea typeface="+mn-ea"/>
                <a:cs typeface="+mn-cs"/>
              </a:rPr>
              <a:t>, funny elements, </a:t>
            </a:r>
          </a:p>
          <a:p>
            <a:endParaRPr lang="en-US" dirty="0"/>
          </a:p>
        </p:txBody>
      </p:sp>
      <p:sp>
        <p:nvSpPr>
          <p:cNvPr id="4" name="Slide Number Placeholder 3"/>
          <p:cNvSpPr>
            <a:spLocks noGrp="1"/>
          </p:cNvSpPr>
          <p:nvPr>
            <p:ph type="sldNum" sz="quarter" idx="10"/>
          </p:nvPr>
        </p:nvSpPr>
        <p:spPr/>
        <p:txBody>
          <a:bodyPr/>
          <a:lstStyle/>
          <a:p>
            <a:fld id="{7F3FB1E4-540E-9C41-B43D-6AACD48AACF3}" type="slidenum">
              <a:rPr lang="en-US" smtClean="0"/>
              <a:pPr/>
              <a:t>33</a:t>
            </a:fld>
            <a:endParaRPr lang="en-US"/>
          </a:p>
        </p:txBody>
      </p:sp>
    </p:spTree>
    <p:extLst>
      <p:ext uri="{BB962C8B-B14F-4D97-AF65-F5344CB8AC3E}">
        <p14:creationId xmlns:p14="http://schemas.microsoft.com/office/powerpoint/2010/main" val="319561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3643016-AEBE-F84F-8E17-0D30D31D7C63}"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3643016-AEBE-F84F-8E17-0D30D31D7C63}"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3643016-AEBE-F84F-8E17-0D30D31D7C63}"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3643016-AEBE-F84F-8E17-0D30D31D7C63}"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3643016-AEBE-F84F-8E17-0D30D31D7C63}"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3643016-AEBE-F84F-8E17-0D30D31D7C63}"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3643016-AEBE-F84F-8E17-0D30D31D7C63}"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3643016-AEBE-F84F-8E17-0D30D31D7C63}"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43016-AEBE-F84F-8E17-0D30D31D7C63}"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3643016-AEBE-F84F-8E17-0D30D31D7C63}"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3643016-AEBE-F84F-8E17-0D30D31D7C63}"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5C578-A9EC-164D-99D3-0641D1A7FB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43016-AEBE-F84F-8E17-0D30D31D7C63}" type="datetimeFigureOut">
              <a:rPr lang="en-US" smtClean="0"/>
              <a:pPr/>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5C578-A9EC-164D-99D3-0641D1A7FB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s7EdQ4Fqb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mdb.com/name/nm0000237/" TargetMode="External"/><Relationship Id="rId2" Type="http://schemas.openxmlformats.org/officeDocument/2006/relationships/hyperlink" Target="http://www.imdb.com/name/nm000016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mdb.com/name/nm0000237/" TargetMode="External"/><Relationship Id="rId2" Type="http://schemas.openxmlformats.org/officeDocument/2006/relationships/hyperlink" Target="http://www.imdb.com/name/nm000016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qJr92K_hKl0" TargetMode="External"/><Relationship Id="rId2" Type="http://schemas.openxmlformats.org/officeDocument/2006/relationships/hyperlink" Target="http://www.ejumpcut.org/archive/onlinessays/JC07folder/Godfather2.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mdb.com/title/tt0034583/quot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_1A_WUNQlK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youtube.com/watch?v=HYl6C9h-OTE&amp;feature=relate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youtube.com/watch?v=IkROj5KbIW8&amp;feature=relate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fanfilms.net/" TargetMode="External"/><Relationship Id="rId2" Type="http://schemas.openxmlformats.org/officeDocument/2006/relationships/hyperlink" Target="http://www.fanfilms.net/f/2416"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vimeo.com/129810820"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youtube.com/watch?v=jJ0bZaMaNvk" TargetMode="External"/><Relationship Id="rId2" Type="http://schemas.openxmlformats.org/officeDocument/2006/relationships/hyperlink" Target="http://www.youtube.com/watch?v=MxWxTkWMbF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youtube.com/watch?v=ihhq5_2kaWQ" TargetMode="External"/><Relationship Id="rId2" Type="http://schemas.openxmlformats.org/officeDocument/2006/relationships/hyperlink" Target="http://www.youtube.com/watch?v=OmNymPocKr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villagevoice.com/2009/08/18/quentin-tarantino-the-inglourious-basterds-inter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LIBS 7014</a:t>
            </a:r>
            <a:endParaRPr lang="en-US" dirty="0"/>
          </a:p>
        </p:txBody>
      </p:sp>
      <p:sp>
        <p:nvSpPr>
          <p:cNvPr id="3" name="Subtitle 2"/>
          <p:cNvSpPr>
            <a:spLocks noGrp="1"/>
          </p:cNvSpPr>
          <p:nvPr>
            <p:ph type="subTitle" idx="1"/>
          </p:nvPr>
        </p:nvSpPr>
        <p:spPr>
          <a:xfrm>
            <a:off x="1371600" y="3810000"/>
            <a:ext cx="6400800" cy="1752600"/>
          </a:xfrm>
        </p:spPr>
        <p:txBody>
          <a:bodyPr/>
          <a:lstStyle/>
          <a:p>
            <a:r>
              <a:rPr lang="en-US" dirty="0" smtClean="0"/>
              <a:t>Week Three Lecture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Pulp Fiction</a:t>
            </a:r>
            <a:endParaRPr lang="en-US" dirty="0"/>
          </a:p>
        </p:txBody>
      </p:sp>
      <p:sp>
        <p:nvSpPr>
          <p:cNvPr id="3" name="Content Placeholder 2"/>
          <p:cNvSpPr>
            <a:spLocks noGrp="1"/>
          </p:cNvSpPr>
          <p:nvPr>
            <p:ph idx="1"/>
          </p:nvPr>
        </p:nvSpPr>
        <p:spPr/>
        <p:txBody>
          <a:bodyPr/>
          <a:lstStyle/>
          <a:p>
            <a:pPr>
              <a:buNone/>
            </a:pPr>
            <a:r>
              <a:rPr lang="en-US" dirty="0">
                <a:hlinkClick r:id="rId2"/>
              </a:rPr>
              <a:t>https://</a:t>
            </a:r>
            <a:r>
              <a:rPr lang="en-US" dirty="0" smtClean="0">
                <a:hlinkClick r:id="rId2"/>
              </a:rPr>
              <a:t>www.youtube.com/watch?v=s7EdQ4FqbhY</a:t>
            </a:r>
            <a:endParaRPr lang="en-US" dirty="0" smtClean="0"/>
          </a:p>
          <a:p>
            <a:pPr>
              <a:buNone/>
            </a:pPr>
            <a:endParaRPr lang="en-US" dirty="0" smtClean="0"/>
          </a:p>
          <a:p>
            <a:pPr>
              <a:buNone/>
            </a:pPr>
            <a:r>
              <a:rPr lang="en-US" dirty="0" smtClean="0"/>
              <a:t>Why is Pulp Fiction a cult movie?</a:t>
            </a:r>
          </a:p>
          <a:p>
            <a:pPr>
              <a:buNone/>
            </a:pPr>
            <a:r>
              <a:rPr lang="en-US" dirty="0" smtClean="0"/>
              <a:t>Consider the genre…</a:t>
            </a:r>
          </a:p>
          <a:p>
            <a:pPr>
              <a:buNone/>
            </a:pPr>
            <a:r>
              <a:rPr lang="en-US" dirty="0" smtClean="0"/>
              <a:t>						theme…</a:t>
            </a:r>
          </a:p>
          <a:p>
            <a:pPr>
              <a:buNone/>
            </a:pPr>
            <a:r>
              <a:rPr lang="en-US" dirty="0" smtClean="0"/>
              <a:t>						actors….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Memorable Quotes</a:t>
            </a:r>
            <a:endParaRPr lang="en-US" dirty="0"/>
          </a:p>
        </p:txBody>
      </p:sp>
      <p:sp>
        <p:nvSpPr>
          <p:cNvPr id="3" name="Content Placeholder 2"/>
          <p:cNvSpPr>
            <a:spLocks noGrp="1"/>
          </p:cNvSpPr>
          <p:nvPr>
            <p:ph idx="1"/>
          </p:nvPr>
        </p:nvSpPr>
        <p:spPr/>
        <p:txBody>
          <a:bodyPr/>
          <a:lstStyle/>
          <a:p>
            <a:r>
              <a:rPr lang="en-US" dirty="0" smtClean="0"/>
              <a:t>Jules: Normally, both your asses would be dead as fucking fried chicken, but you happen to pull this shit while I'm in a transitional period so I don't </a:t>
            </a:r>
            <a:r>
              <a:rPr lang="en-US" dirty="0" err="1" smtClean="0"/>
              <a:t>wanna</a:t>
            </a:r>
            <a:r>
              <a:rPr lang="en-US" dirty="0" smtClean="0"/>
              <a:t> kill you, I </a:t>
            </a:r>
            <a:r>
              <a:rPr lang="en-US" dirty="0" err="1" smtClean="0"/>
              <a:t>wanna</a:t>
            </a:r>
            <a:r>
              <a:rPr lang="en-US" dirty="0" smtClean="0"/>
              <a:t> help you. But I can't give you this case, it don't belong to me. Besides, I've already been through too much shit this morning over this case to hand it over to your dumb ass.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hlinkClick r:id="rId2"/>
              </a:rPr>
              <a:t>Jules</a:t>
            </a:r>
            <a:r>
              <a:rPr lang="en-US" dirty="0" smtClean="0"/>
              <a:t>: Whoa, whoa, whoa, whoa... stop right there. </a:t>
            </a:r>
            <a:r>
              <a:rPr lang="en-US" dirty="0" err="1" smtClean="0"/>
              <a:t>Eatin</a:t>
            </a:r>
            <a:r>
              <a:rPr lang="en-US" dirty="0" smtClean="0"/>
              <a:t>' a bitch out, and </a:t>
            </a:r>
            <a:r>
              <a:rPr lang="en-US" dirty="0" err="1" smtClean="0"/>
              <a:t>givin</a:t>
            </a:r>
            <a:r>
              <a:rPr lang="en-US" dirty="0" smtClean="0"/>
              <a:t>' a bitch a foot massage </a:t>
            </a:r>
            <a:r>
              <a:rPr lang="en-US" dirty="0" err="1" smtClean="0"/>
              <a:t>ain't</a:t>
            </a:r>
            <a:r>
              <a:rPr lang="en-US" dirty="0" smtClean="0"/>
              <a:t> even the same </a:t>
            </a:r>
            <a:r>
              <a:rPr lang="en-US" dirty="0" err="1" smtClean="0"/>
              <a:t>fuckin</a:t>
            </a:r>
            <a:r>
              <a:rPr lang="en-US" dirty="0" smtClean="0"/>
              <a:t>' thing. </a:t>
            </a:r>
          </a:p>
          <a:p>
            <a:r>
              <a:rPr lang="en-US" b="1" dirty="0" smtClean="0">
                <a:hlinkClick r:id="rId3"/>
              </a:rPr>
              <a:t>Vincent</a:t>
            </a:r>
            <a:r>
              <a:rPr lang="en-US" dirty="0" smtClean="0"/>
              <a:t>: It's not. It's the same ballpark. </a:t>
            </a:r>
          </a:p>
          <a:p>
            <a:r>
              <a:rPr lang="en-US" b="1" dirty="0" smtClean="0">
                <a:hlinkClick r:id="rId2"/>
              </a:rPr>
              <a:t>Jules</a:t>
            </a:r>
            <a:r>
              <a:rPr lang="en-US" dirty="0" smtClean="0"/>
              <a:t>: </a:t>
            </a:r>
            <a:r>
              <a:rPr lang="en-US" dirty="0" err="1" smtClean="0"/>
              <a:t>Ain't</a:t>
            </a:r>
            <a:r>
              <a:rPr lang="en-US" dirty="0" smtClean="0"/>
              <a:t> no </a:t>
            </a:r>
            <a:r>
              <a:rPr lang="en-US" dirty="0" err="1" smtClean="0"/>
              <a:t>fuckin</a:t>
            </a:r>
            <a:r>
              <a:rPr lang="en-US" dirty="0" smtClean="0"/>
              <a:t>' ballpark neither. Now look, maybe your method of massage differs from mine, but, you know, </a:t>
            </a:r>
            <a:r>
              <a:rPr lang="en-US" dirty="0" err="1" smtClean="0"/>
              <a:t>touchin</a:t>
            </a:r>
            <a:r>
              <a:rPr lang="en-US" dirty="0" smtClean="0"/>
              <a:t>' his wife's feet, and </a:t>
            </a:r>
            <a:r>
              <a:rPr lang="en-US" dirty="0" err="1" smtClean="0"/>
              <a:t>stickin</a:t>
            </a:r>
            <a:r>
              <a:rPr lang="en-US" dirty="0" smtClean="0"/>
              <a:t>' your tongue in her Holiest of Holies, </a:t>
            </a:r>
            <a:r>
              <a:rPr lang="en-US" dirty="0" err="1" smtClean="0"/>
              <a:t>ain't</a:t>
            </a:r>
            <a:r>
              <a:rPr lang="en-US" dirty="0" smtClean="0"/>
              <a:t> the same </a:t>
            </a:r>
            <a:r>
              <a:rPr lang="en-US" dirty="0" err="1" smtClean="0"/>
              <a:t>fuckin</a:t>
            </a:r>
            <a:r>
              <a:rPr lang="en-US" dirty="0" smtClean="0"/>
              <a:t>' ballpark, it </a:t>
            </a:r>
            <a:r>
              <a:rPr lang="en-US" dirty="0" err="1" smtClean="0"/>
              <a:t>ain't</a:t>
            </a:r>
            <a:r>
              <a:rPr lang="en-US" dirty="0" smtClean="0"/>
              <a:t> the same league, it </a:t>
            </a:r>
            <a:r>
              <a:rPr lang="en-US" dirty="0" err="1" smtClean="0"/>
              <a:t>ain't</a:t>
            </a:r>
            <a:r>
              <a:rPr lang="en-US" dirty="0" smtClean="0"/>
              <a:t> even the same </a:t>
            </a:r>
            <a:r>
              <a:rPr lang="en-US" dirty="0" err="1" smtClean="0"/>
              <a:t>fuckin</a:t>
            </a:r>
            <a:r>
              <a:rPr lang="en-US" dirty="0" smtClean="0"/>
              <a:t>' sport. Look, foot massages don't mean shit. </a:t>
            </a:r>
          </a:p>
          <a:p>
            <a:r>
              <a:rPr lang="en-US" b="1" dirty="0" smtClean="0">
                <a:hlinkClick r:id="rId3"/>
              </a:rPr>
              <a:t>Vincent</a:t>
            </a:r>
            <a:r>
              <a:rPr lang="en-US" dirty="0" smtClean="0"/>
              <a:t>: Have you ever given a foot massage?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hlinkClick r:id="rId2"/>
              </a:rPr>
              <a:t>Jules</a:t>
            </a:r>
            <a:r>
              <a:rPr lang="en-US" dirty="0" smtClean="0"/>
              <a:t>: [</a:t>
            </a:r>
            <a:r>
              <a:rPr lang="en-US" i="1" dirty="0" smtClean="0"/>
              <a:t>scoffs</a:t>
            </a:r>
            <a:r>
              <a:rPr lang="en-US" dirty="0" smtClean="0"/>
              <a:t>] Don't be </a:t>
            </a:r>
            <a:r>
              <a:rPr lang="en-US" dirty="0" err="1" smtClean="0"/>
              <a:t>tellin</a:t>
            </a:r>
            <a:r>
              <a:rPr lang="en-US" dirty="0" smtClean="0"/>
              <a:t>' me about foot massages. I'm the foot </a:t>
            </a:r>
            <a:r>
              <a:rPr lang="en-US" dirty="0" err="1" smtClean="0"/>
              <a:t>fuckin</a:t>
            </a:r>
            <a:r>
              <a:rPr lang="en-US" dirty="0" smtClean="0"/>
              <a:t>' master. </a:t>
            </a:r>
          </a:p>
          <a:p>
            <a:r>
              <a:rPr lang="en-US" b="1" dirty="0" smtClean="0">
                <a:hlinkClick r:id="rId3"/>
              </a:rPr>
              <a:t>Vincent</a:t>
            </a:r>
            <a:r>
              <a:rPr lang="en-US" dirty="0" smtClean="0"/>
              <a:t>: Given a lot of '</a:t>
            </a:r>
            <a:r>
              <a:rPr lang="en-US" dirty="0" err="1" smtClean="0"/>
              <a:t>em</a:t>
            </a:r>
            <a:r>
              <a:rPr lang="en-US" dirty="0" smtClean="0"/>
              <a:t>? </a:t>
            </a:r>
          </a:p>
          <a:p>
            <a:r>
              <a:rPr lang="en-US" b="1" dirty="0" smtClean="0">
                <a:hlinkClick r:id="rId2"/>
              </a:rPr>
              <a:t>Jules</a:t>
            </a:r>
            <a:r>
              <a:rPr lang="en-US" dirty="0" smtClean="0"/>
              <a:t>: Shit yeah. I got my technique down and everything, I don't be </a:t>
            </a:r>
            <a:r>
              <a:rPr lang="en-US" dirty="0" err="1" smtClean="0"/>
              <a:t>ticklin</a:t>
            </a:r>
            <a:r>
              <a:rPr lang="en-US" dirty="0" smtClean="0"/>
              <a:t>' or </a:t>
            </a:r>
            <a:r>
              <a:rPr lang="en-US" dirty="0" err="1" smtClean="0"/>
              <a:t>nothin</a:t>
            </a:r>
            <a:r>
              <a:rPr lang="en-US" dirty="0" smtClean="0"/>
              <a:t>'. </a:t>
            </a:r>
          </a:p>
          <a:p>
            <a:r>
              <a:rPr lang="en-US" b="1" dirty="0" smtClean="0">
                <a:hlinkClick r:id="rId3"/>
              </a:rPr>
              <a:t>Vincent</a:t>
            </a:r>
            <a:r>
              <a:rPr lang="en-US" dirty="0" smtClean="0"/>
              <a:t>: Would you give a guy a foot massage? </a:t>
            </a:r>
          </a:p>
          <a:p>
            <a:r>
              <a:rPr lang="en-US" dirty="0" smtClean="0"/>
              <a:t>[</a:t>
            </a:r>
            <a:r>
              <a:rPr lang="en-US" i="1" dirty="0" smtClean="0"/>
              <a:t>Jules gives Vincent a long look, realizing he's been set up</a:t>
            </a:r>
            <a:r>
              <a:rPr lang="en-US" dirty="0" smtClean="0"/>
              <a:t>] </a:t>
            </a:r>
          </a:p>
          <a:p>
            <a:r>
              <a:rPr lang="en-US" b="1" dirty="0" smtClean="0">
                <a:hlinkClick r:id="rId2"/>
              </a:rPr>
              <a:t>Jules</a:t>
            </a:r>
            <a:r>
              <a:rPr lang="en-US" dirty="0" smtClean="0"/>
              <a:t>: Fuck you. </a:t>
            </a:r>
          </a:p>
          <a:p>
            <a:r>
              <a:rPr lang="en-US" b="1" dirty="0" smtClean="0">
                <a:hlinkClick r:id="rId3"/>
              </a:rPr>
              <a:t>Vincent</a:t>
            </a:r>
            <a:r>
              <a:rPr lang="en-US" dirty="0" smtClean="0"/>
              <a:t>: You give them a lot? </a:t>
            </a:r>
          </a:p>
          <a:p>
            <a:r>
              <a:rPr lang="en-US" b="1" dirty="0" smtClean="0">
                <a:hlinkClick r:id="rId2"/>
              </a:rPr>
              <a:t>Jules</a:t>
            </a:r>
            <a:r>
              <a:rPr lang="en-US" dirty="0" smtClean="0"/>
              <a:t>: Fuck you. </a:t>
            </a:r>
          </a:p>
          <a:p>
            <a:r>
              <a:rPr lang="en-US" b="1" dirty="0" smtClean="0">
                <a:hlinkClick r:id="rId3"/>
              </a:rPr>
              <a:t>Vincent</a:t>
            </a:r>
            <a:r>
              <a:rPr lang="en-US" dirty="0" smtClean="0"/>
              <a:t>: You know, I'm getting </a:t>
            </a:r>
            <a:r>
              <a:rPr lang="en-US" dirty="0" err="1" smtClean="0"/>
              <a:t>kinda</a:t>
            </a:r>
            <a:r>
              <a:rPr lang="en-US" dirty="0" smtClean="0"/>
              <a:t> tired. I could use a foot massage myself. </a:t>
            </a:r>
          </a:p>
          <a:p>
            <a:r>
              <a:rPr lang="en-US" b="1" dirty="0" smtClean="0">
                <a:hlinkClick r:id="rId2"/>
              </a:rPr>
              <a:t>Jules</a:t>
            </a:r>
            <a:r>
              <a:rPr lang="en-US" dirty="0" smtClean="0"/>
              <a:t>: Man, you best back off, I'm </a:t>
            </a:r>
            <a:r>
              <a:rPr lang="en-US" dirty="0" err="1" smtClean="0"/>
              <a:t>gittin</a:t>
            </a:r>
            <a:r>
              <a:rPr lang="en-US" dirty="0" smtClean="0"/>
              <a:t>' a little pissed here.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“Black Mirror: Bandersnatch Could Become Netflix’s Secret Marketing Weapon” by Jesse </a:t>
            </a:r>
            <a:r>
              <a:rPr lang="en-US" dirty="0" err="1"/>
              <a:t>Damiani</a:t>
            </a:r>
            <a:endParaRPr lang="en-CA" dirty="0"/>
          </a:p>
          <a:p>
            <a:pPr marL="514350" lvl="0" indent="-514350">
              <a:buFont typeface="+mj-lt"/>
              <a:buAutoNum type="arabicPeriod"/>
            </a:pPr>
            <a:r>
              <a:rPr lang="en-CA" dirty="0"/>
              <a:t>What benefits does the interactive format of the </a:t>
            </a:r>
            <a:r>
              <a:rPr lang="en-CA" i="1" dirty="0"/>
              <a:t>Bandersnatch</a:t>
            </a:r>
            <a:r>
              <a:rPr lang="en-CA" dirty="0"/>
              <a:t> episode offer to Netflix?</a:t>
            </a:r>
          </a:p>
          <a:p>
            <a:pPr marL="514350" lvl="0" indent="-514350">
              <a:buFont typeface="+mj-lt"/>
              <a:buAutoNum type="arabicPeriod"/>
            </a:pPr>
            <a:r>
              <a:rPr lang="en-CA" dirty="0"/>
              <a:t>How would you describe this genre of the interactive episode? Does it fit into an existing genre or does it transgress into a new form?  Why?</a:t>
            </a:r>
          </a:p>
          <a:p>
            <a:pPr marL="514350" lvl="0" indent="-514350">
              <a:buFont typeface="+mj-lt"/>
              <a:buAutoNum type="arabicPeriod"/>
            </a:pPr>
            <a:r>
              <a:rPr lang="en-CA" dirty="0"/>
              <a:t>Establish some genre conventions that you can apply to the episode.</a:t>
            </a:r>
          </a:p>
          <a:p>
            <a:pPr marL="514350" lvl="0" indent="-514350">
              <a:buFont typeface="+mj-lt"/>
              <a:buAutoNum type="arabicPeriod"/>
            </a:pPr>
            <a:r>
              <a:rPr lang="en-CA" dirty="0"/>
              <a:t>Can you think of a similar example that follows the genre conventions you established? Elaborate on your example(s). </a:t>
            </a:r>
          </a:p>
          <a:p>
            <a:pPr marL="514350" indent="-514350">
              <a:buFont typeface="+mj-lt"/>
              <a:buAutoNum type="arabicPeriod"/>
            </a:pPr>
            <a:r>
              <a:rPr lang="en-CA" dirty="0"/>
              <a:t>What is your prediction about the way how this form of interactive content will develop? </a:t>
            </a:r>
            <a:endParaRPr lang="en-US" dirty="0"/>
          </a:p>
        </p:txBody>
      </p:sp>
    </p:spTree>
    <p:extLst>
      <p:ext uri="{BB962C8B-B14F-4D97-AF65-F5344CB8AC3E}">
        <p14:creationId xmlns:p14="http://schemas.microsoft.com/office/powerpoint/2010/main" val="491751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Films as Social History Approach </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smtClean="0"/>
              <a:t>“Because society and culture influence the movies,  and vice versa, the movies are good sources for studying society”  (95).</a:t>
            </a:r>
          </a:p>
          <a:p>
            <a:pPr marL="0" indent="0">
              <a:buNone/>
            </a:pPr>
            <a:r>
              <a:rPr lang="en-CA" dirty="0" smtClean="0"/>
              <a:t>“Consider such factors as</a:t>
            </a:r>
          </a:p>
          <a:p>
            <a:r>
              <a:rPr lang="en-CA" dirty="0" smtClean="0"/>
              <a:t>Religion</a:t>
            </a:r>
          </a:p>
          <a:p>
            <a:r>
              <a:rPr lang="en-CA" dirty="0" smtClean="0"/>
              <a:t>Politics</a:t>
            </a:r>
          </a:p>
          <a:p>
            <a:r>
              <a:rPr lang="en-CA" dirty="0" smtClean="0"/>
              <a:t>Cultural trends</a:t>
            </a:r>
          </a:p>
          <a:p>
            <a:r>
              <a:rPr lang="en-CA" dirty="0" smtClean="0"/>
              <a:t>Taboos</a:t>
            </a:r>
          </a:p>
          <a:p>
            <a:pPr marL="0" indent="0">
              <a:buNone/>
            </a:pPr>
            <a:r>
              <a:rPr lang="en-CA" dirty="0" smtClean="0"/>
              <a:t>Ask[…] to what extent a particular movie was produced to sway public opinion or effect social change” (95-96).</a:t>
            </a:r>
          </a:p>
          <a:p>
            <a:pPr marL="0" indent="0">
              <a:buNone/>
            </a:pPr>
            <a:endParaRPr lang="en-CA" sz="2000" dirty="0"/>
          </a:p>
          <a:p>
            <a:pPr marL="0" indent="0">
              <a:buNone/>
            </a:pPr>
            <a:r>
              <a:rPr lang="en-CA" sz="2000" dirty="0" smtClean="0"/>
              <a:t>Karen </a:t>
            </a:r>
            <a:r>
              <a:rPr lang="en-CA" sz="2000" dirty="0" err="1" smtClean="0"/>
              <a:t>Gocsik</a:t>
            </a:r>
            <a:r>
              <a:rPr lang="en-CA" sz="2000" dirty="0" smtClean="0"/>
              <a:t>, Dave Monahan and Richard </a:t>
            </a:r>
            <a:r>
              <a:rPr lang="en-CA" sz="2000" dirty="0" err="1" smtClean="0"/>
              <a:t>Barsam</a:t>
            </a:r>
            <a:r>
              <a:rPr lang="en-CA" sz="2000" dirty="0" smtClean="0"/>
              <a:t>, </a:t>
            </a:r>
            <a:r>
              <a:rPr lang="en-CA" sz="2000" i="1" dirty="0" smtClean="0"/>
              <a:t>Writing About Movies</a:t>
            </a:r>
            <a:endParaRPr lang="en-CA" sz="2000" dirty="0"/>
          </a:p>
        </p:txBody>
      </p:sp>
    </p:spTree>
    <p:extLst>
      <p:ext uri="{BB962C8B-B14F-4D97-AF65-F5344CB8AC3E}">
        <p14:creationId xmlns:p14="http://schemas.microsoft.com/office/powerpoint/2010/main" val="3634859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Film and Society </a:t>
            </a:r>
            <a:endParaRPr lang="en-CA" dirty="0"/>
          </a:p>
        </p:txBody>
      </p:sp>
      <p:sp>
        <p:nvSpPr>
          <p:cNvPr id="3" name="Content Placeholder 2"/>
          <p:cNvSpPr>
            <a:spLocks noGrp="1"/>
          </p:cNvSpPr>
          <p:nvPr>
            <p:ph idx="1"/>
          </p:nvPr>
        </p:nvSpPr>
        <p:spPr/>
        <p:txBody>
          <a:bodyPr/>
          <a:lstStyle/>
          <a:p>
            <a:r>
              <a:rPr lang="en-CA" dirty="0" smtClean="0"/>
              <a:t>This approach focuses on “the complex interaction between the movies - as a social institution – and other social institutions, including government, religion and labor” (</a:t>
            </a:r>
            <a:r>
              <a:rPr lang="en-CA" dirty="0" err="1" smtClean="0"/>
              <a:t>Barsam</a:t>
            </a:r>
            <a:r>
              <a:rPr lang="en-CA" dirty="0" smtClean="0"/>
              <a:t> and </a:t>
            </a:r>
            <a:r>
              <a:rPr lang="en-CA" dirty="0" err="1" smtClean="0"/>
              <a:t>Monaham</a:t>
            </a:r>
            <a:r>
              <a:rPr lang="en-CA" dirty="0" smtClean="0"/>
              <a:t> 360).</a:t>
            </a:r>
            <a:endParaRPr lang="en-CA" dirty="0"/>
          </a:p>
        </p:txBody>
      </p:sp>
    </p:spTree>
    <p:extLst>
      <p:ext uri="{BB962C8B-B14F-4D97-AF65-F5344CB8AC3E}">
        <p14:creationId xmlns:p14="http://schemas.microsoft.com/office/powerpoint/2010/main" val="2482817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Ideology Now and in the Past </a:t>
            </a:r>
            <a:endParaRPr lang="en-US" dirty="0"/>
          </a:p>
        </p:txBody>
      </p:sp>
      <p:sp>
        <p:nvSpPr>
          <p:cNvPr id="3" name="Content Placeholder 2"/>
          <p:cNvSpPr>
            <a:spLocks noGrp="1"/>
          </p:cNvSpPr>
          <p:nvPr>
            <p:ph idx="1"/>
          </p:nvPr>
        </p:nvSpPr>
        <p:spPr/>
        <p:txBody>
          <a:bodyPr>
            <a:normAutofit fontScale="92500"/>
          </a:bodyPr>
          <a:lstStyle/>
          <a:p>
            <a:r>
              <a:rPr lang="en-US" dirty="0"/>
              <a:t>According to </a:t>
            </a:r>
            <a:r>
              <a:rPr lang="en-US" dirty="0" err="1"/>
              <a:t>Manovich</a:t>
            </a:r>
            <a:r>
              <a:rPr lang="en-US" dirty="0"/>
              <a:t>,  ideology in the past and that of the present work in a different way. </a:t>
            </a:r>
          </a:p>
          <a:p>
            <a:r>
              <a:rPr lang="en-US" dirty="0" smtClean="0"/>
              <a:t>In the past ideology was a complete illusion, false consciousness –one had to believe in the communist  or any other  dogma. </a:t>
            </a:r>
          </a:p>
          <a:p>
            <a:r>
              <a:rPr lang="en-US" dirty="0" smtClean="0"/>
              <a:t>Today’s  ideology deconstructs itself</a:t>
            </a:r>
          </a:p>
          <a:p>
            <a:r>
              <a:rPr lang="en-US" dirty="0" smtClean="0"/>
              <a:t>The ideology does not demand that the subject blindly believes  in it, but makes the viewer aware that he is being fooled.</a:t>
            </a:r>
          </a:p>
          <a:p>
            <a:endParaRPr lang="en-US" dirty="0"/>
          </a:p>
        </p:txBody>
      </p:sp>
    </p:spTree>
    <p:extLst>
      <p:ext uri="{BB962C8B-B14F-4D97-AF65-F5344CB8AC3E}">
        <p14:creationId xmlns:p14="http://schemas.microsoft.com/office/powerpoint/2010/main" val="2128959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3-D Computer Graphics Technology and Photo Realism  </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integration of film footage of real scenes with computer simulated objects</a:t>
            </a:r>
          </a:p>
          <a:p>
            <a:r>
              <a:rPr lang="en-US" dirty="0" smtClean="0"/>
              <a:t> computer generated images are too perfect; they need to be degraded to match the  imperfection of film’s graininess</a:t>
            </a:r>
          </a:p>
          <a:p>
            <a:r>
              <a:rPr lang="en-US" dirty="0" smtClean="0"/>
              <a:t>resolution of simulated images is usually too high </a:t>
            </a:r>
          </a:p>
          <a:p>
            <a:r>
              <a:rPr lang="en-US" dirty="0" smtClean="0"/>
              <a:t>the straight edges of computer generated objects need to be soften  </a:t>
            </a:r>
          </a:p>
          <a:p>
            <a:endParaRPr lang="en-US" dirty="0"/>
          </a:p>
        </p:txBody>
      </p:sp>
    </p:spTree>
    <p:extLst>
      <p:ext uri="{BB962C8B-B14F-4D97-AF65-F5344CB8AC3E}">
        <p14:creationId xmlns:p14="http://schemas.microsoft.com/office/powerpoint/2010/main" val="1943452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and Synthetic Photograph</a:t>
            </a:r>
            <a:endParaRPr lang="en-US" dirty="0"/>
          </a:p>
        </p:txBody>
      </p:sp>
      <p:sp>
        <p:nvSpPr>
          <p:cNvPr id="3" name="Content Placeholder 2"/>
          <p:cNvSpPr>
            <a:spLocks noGrp="1"/>
          </p:cNvSpPr>
          <p:nvPr>
            <p:ph idx="1"/>
          </p:nvPr>
        </p:nvSpPr>
        <p:spPr/>
        <p:txBody>
          <a:bodyPr/>
          <a:lstStyle/>
          <a:p>
            <a:r>
              <a:rPr lang="en-US" dirty="0" smtClean="0"/>
              <a:t>“Synthetic computer –generated imagery is not an inferior representation of our reality, but a realistic representation of a different reality” (</a:t>
            </a:r>
            <a:r>
              <a:rPr lang="en-US" dirty="0" err="1" smtClean="0"/>
              <a:t>Manovich</a:t>
            </a:r>
            <a:r>
              <a:rPr lang="en-US" dirty="0" smtClean="0"/>
              <a:t> 2).</a:t>
            </a:r>
          </a:p>
          <a:p>
            <a:r>
              <a:rPr lang="en-US" dirty="0" smtClean="0"/>
              <a:t>“If a traditional photograph always points to a past event, a synthetic photograph points to a future event” (</a:t>
            </a:r>
            <a:r>
              <a:rPr lang="en-US" dirty="0" err="1" smtClean="0"/>
              <a:t>Manovich</a:t>
            </a:r>
            <a:r>
              <a:rPr lang="en-US" dirty="0" smtClean="0"/>
              <a:t> 30). </a:t>
            </a:r>
          </a:p>
          <a:p>
            <a:endParaRPr lang="en-US" dirty="0"/>
          </a:p>
        </p:txBody>
      </p:sp>
    </p:spTree>
    <p:extLst>
      <p:ext uri="{BB962C8B-B14F-4D97-AF65-F5344CB8AC3E}">
        <p14:creationId xmlns:p14="http://schemas.microsoft.com/office/powerpoint/2010/main" val="3095990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Cult movies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“Umberto Eco argues that cult films do not have ‘one central idea but many’; they are not coherent but make a number of references to the familiar; no film can be experienced with fresh eyes; all are read against other movies” (Jenkins 100).  </a:t>
            </a:r>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Jurassic Park and Socialist Realism </a:t>
            </a:r>
            <a:endParaRPr lang="en-US" dirty="0"/>
          </a:p>
        </p:txBody>
      </p:sp>
      <p:sp>
        <p:nvSpPr>
          <p:cNvPr id="3" name="Content Placeholder 2"/>
          <p:cNvSpPr>
            <a:spLocks noGrp="1"/>
          </p:cNvSpPr>
          <p:nvPr>
            <p:ph idx="1"/>
          </p:nvPr>
        </p:nvSpPr>
        <p:spPr/>
        <p:txBody>
          <a:bodyPr/>
          <a:lstStyle/>
          <a:p>
            <a:r>
              <a:rPr lang="en-US" dirty="0" smtClean="0"/>
              <a:t>Both Socialist Realism and films such as Jurassic Park “show the future in the present by projecting the perfect world of future socialist society onto a visual reality familiar to the viewer…”  (</a:t>
            </a:r>
            <a:r>
              <a:rPr lang="en-US" dirty="0" err="1" smtClean="0"/>
              <a:t>Manovich</a:t>
            </a:r>
            <a:r>
              <a:rPr lang="en-US" dirty="0" smtClean="0"/>
              <a:t> 3).</a:t>
            </a:r>
          </a:p>
          <a:p>
            <a:endParaRPr lang="en-US" dirty="0"/>
          </a:p>
        </p:txBody>
      </p:sp>
    </p:spTree>
    <p:extLst>
      <p:ext uri="{BB962C8B-B14F-4D97-AF65-F5344CB8AC3E}">
        <p14:creationId xmlns:p14="http://schemas.microsoft.com/office/powerpoint/2010/main" val="427207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3-D Animation</a:t>
            </a:r>
            <a:endParaRPr lang="en-CA" dirty="0"/>
          </a:p>
        </p:txBody>
      </p:sp>
      <p:sp>
        <p:nvSpPr>
          <p:cNvPr id="3" name="Content Placeholder 2"/>
          <p:cNvSpPr>
            <a:spLocks noGrp="1"/>
          </p:cNvSpPr>
          <p:nvPr>
            <p:ph idx="1"/>
          </p:nvPr>
        </p:nvSpPr>
        <p:spPr/>
        <p:txBody>
          <a:bodyPr/>
          <a:lstStyle/>
          <a:p>
            <a:r>
              <a:rPr lang="en-CA" i="1" dirty="0" smtClean="0"/>
              <a:t>Toy Story </a:t>
            </a:r>
            <a:r>
              <a:rPr lang="en-CA" dirty="0" smtClean="0"/>
              <a:t>(1995) by John Lasseter produced by Pixar was the first feature-length computer-animated film.</a:t>
            </a:r>
          </a:p>
          <a:p>
            <a:r>
              <a:rPr lang="en-CA" i="1" dirty="0" smtClean="0"/>
              <a:t>Final Fantasy: The Spirits Within </a:t>
            </a:r>
            <a:r>
              <a:rPr lang="en-CA" dirty="0" smtClean="0"/>
              <a:t>(2001) by Hironobu </a:t>
            </a:r>
            <a:r>
              <a:rPr lang="en-CA" dirty="0" err="1" smtClean="0"/>
              <a:t>Sakaguchi</a:t>
            </a:r>
            <a:r>
              <a:rPr lang="en-CA" dirty="0" smtClean="0"/>
              <a:t> and Moto </a:t>
            </a:r>
            <a:r>
              <a:rPr lang="en-CA" dirty="0" err="1" smtClean="0"/>
              <a:t>Sakakibara</a:t>
            </a:r>
            <a:r>
              <a:rPr lang="en-CA" dirty="0" smtClean="0"/>
              <a:t> is “the most lifelike computer-animated human characters to date” </a:t>
            </a:r>
            <a:r>
              <a:rPr lang="en-CA" dirty="0" smtClean="0"/>
              <a:t>(</a:t>
            </a:r>
            <a:r>
              <a:rPr lang="en-CA" dirty="0" err="1" smtClean="0"/>
              <a:t>Monaham&amp;Barsam</a:t>
            </a:r>
            <a:r>
              <a:rPr lang="en-CA" dirty="0" smtClean="0"/>
              <a:t> 108</a:t>
            </a:r>
            <a:r>
              <a:rPr lang="en-CA" dirty="0" smtClean="0"/>
              <a:t>) </a:t>
            </a:r>
            <a:endParaRPr lang="en-CA" dirty="0"/>
          </a:p>
        </p:txBody>
      </p:sp>
    </p:spTree>
    <p:extLst>
      <p:ext uri="{BB962C8B-B14F-4D97-AF65-F5344CB8AC3E}">
        <p14:creationId xmlns:p14="http://schemas.microsoft.com/office/powerpoint/2010/main" val="2062265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concept of the “</a:t>
            </a:r>
            <a:r>
              <a:rPr lang="en-CA" dirty="0"/>
              <a:t>u</a:t>
            </a:r>
            <a:r>
              <a:rPr lang="en-CA" dirty="0" smtClean="0"/>
              <a:t>ncanny valley”</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In 1970 a Japanese robotic engineer, Masahiro Mori describe the concept of the uncanny valley as:</a:t>
            </a:r>
          </a:p>
          <a:p>
            <a:pPr marL="0" indent="0">
              <a:buNone/>
            </a:pPr>
            <a:r>
              <a:rPr lang="en-CA" dirty="0" smtClean="0"/>
              <a:t>“The closer an object (a robot, an animated character) comes to resembling a human being in its motion and appearance, the more positive our emotional response to that object becomes until suddenly, at some point of very close (but not perfect) resemblance, our emotional response turns from empathy to revulsion” (</a:t>
            </a:r>
            <a:r>
              <a:rPr lang="en-CA" dirty="0" err="1" smtClean="0"/>
              <a:t>Barsam</a:t>
            </a:r>
            <a:r>
              <a:rPr lang="en-CA" dirty="0" smtClean="0"/>
              <a:t> and </a:t>
            </a:r>
            <a:r>
              <a:rPr lang="en-CA" dirty="0" err="1" smtClean="0"/>
              <a:t>Monaham</a:t>
            </a:r>
            <a:r>
              <a:rPr lang="en-CA" dirty="0" smtClean="0"/>
              <a:t> 109)</a:t>
            </a:r>
            <a:endParaRPr lang="en-CA" dirty="0"/>
          </a:p>
        </p:txBody>
      </p:sp>
    </p:spTree>
    <p:extLst>
      <p:ext uri="{BB962C8B-B14F-4D97-AF65-F5344CB8AC3E}">
        <p14:creationId xmlns:p14="http://schemas.microsoft.com/office/powerpoint/2010/main" val="810949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Ideology and Film - Example</a:t>
            </a:r>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120629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133600"/>
          </a:xfrm>
        </p:spPr>
        <p:txBody>
          <a:bodyPr>
            <a:normAutofit fontScale="90000"/>
          </a:bodyPr>
          <a:lstStyle/>
          <a:p>
            <a:r>
              <a:rPr lang="en-US" i="1" dirty="0" smtClean="0"/>
              <a:t>Godfather II</a:t>
            </a:r>
            <a:r>
              <a:rPr lang="en-US" dirty="0" smtClean="0"/>
              <a:t>  ”A deal Coppola couldn't refuse”</a:t>
            </a:r>
            <a:br>
              <a:rPr lang="en-US" dirty="0" smtClean="0"/>
            </a:br>
            <a:r>
              <a:rPr lang="en-US" dirty="0" smtClean="0"/>
              <a:t>by John Hess (ed. Jump Cut) </a:t>
            </a:r>
            <a:br>
              <a:rPr lang="en-US" dirty="0" smtClean="0"/>
            </a:br>
            <a:endParaRPr lang="en-US" dirty="0"/>
          </a:p>
        </p:txBody>
      </p:sp>
      <p:sp>
        <p:nvSpPr>
          <p:cNvPr id="3" name="Content Placeholder 2"/>
          <p:cNvSpPr>
            <a:spLocks noGrp="1"/>
          </p:cNvSpPr>
          <p:nvPr>
            <p:ph idx="1"/>
          </p:nvPr>
        </p:nvSpPr>
        <p:spPr/>
        <p:txBody>
          <a:bodyPr>
            <a:normAutofit/>
          </a:bodyPr>
          <a:lstStyle/>
          <a:p>
            <a:endParaRPr lang="en-US" u="sng" dirty="0" smtClean="0">
              <a:hlinkClick r:id="rId2"/>
            </a:endParaRPr>
          </a:p>
          <a:p>
            <a:r>
              <a:rPr lang="en-US" u="sng" dirty="0" smtClean="0">
                <a:hlinkClick r:id="rId2"/>
              </a:rPr>
              <a:t>http://www.ejumpcut.org/archive/onlinessays/JC07folder/Godfather2.html</a:t>
            </a:r>
            <a:endParaRPr lang="en-US" dirty="0" smtClean="0"/>
          </a:p>
          <a:p>
            <a:pPr>
              <a:buNone/>
            </a:pPr>
            <a:r>
              <a:rPr lang="en-US" dirty="0" smtClean="0"/>
              <a:t>	From </a:t>
            </a:r>
            <a:r>
              <a:rPr lang="en-US" i="1" dirty="0" smtClean="0"/>
              <a:t>Jump Cut</a:t>
            </a:r>
            <a:r>
              <a:rPr lang="en-US" dirty="0" smtClean="0"/>
              <a:t>, no. 7, 1975, pp. 1, 10-11  copyright</a:t>
            </a:r>
            <a:r>
              <a:rPr lang="en-US" i="1" dirty="0" smtClean="0"/>
              <a:t> Jump Cut: A Review of Contemporary Media</a:t>
            </a:r>
            <a:r>
              <a:rPr lang="en-US" dirty="0" smtClean="0"/>
              <a:t>, 1975, 2004</a:t>
            </a:r>
          </a:p>
          <a:p>
            <a:pPr>
              <a:buNone/>
            </a:pPr>
            <a:r>
              <a:rPr lang="en-US" dirty="0" smtClean="0">
                <a:hlinkClick r:id="rId3"/>
              </a:rPr>
              <a:t>http://www.youtube.com/watch?v=qJr92K_hKl0</a:t>
            </a:r>
            <a:endParaRPr lang="en-US" dirty="0" smtClean="0"/>
          </a:p>
          <a:p>
            <a:pPr>
              <a:buNone/>
            </a:pPr>
            <a:endParaRPr lang="en-US" dirty="0" smtClean="0"/>
          </a:p>
          <a:p>
            <a:pPr>
              <a:buNone/>
            </a:pPr>
            <a:endParaRPr lang="en-US" dirty="0" smtClean="0"/>
          </a:p>
        </p:txBody>
      </p:sp>
    </p:spTree>
    <p:extLst>
      <p:ext uri="{BB962C8B-B14F-4D97-AF65-F5344CB8AC3E}">
        <p14:creationId xmlns:p14="http://schemas.microsoft.com/office/powerpoint/2010/main" val="3858577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Godfather Films </a:t>
            </a:r>
            <a:endParaRPr lang="en-US" dirty="0"/>
          </a:p>
        </p:txBody>
      </p:sp>
      <p:sp>
        <p:nvSpPr>
          <p:cNvPr id="3" name="Content Placeholder 2"/>
          <p:cNvSpPr>
            <a:spLocks noGrp="1"/>
          </p:cNvSpPr>
          <p:nvPr>
            <p:ph idx="1"/>
          </p:nvPr>
        </p:nvSpPr>
        <p:spPr/>
        <p:txBody>
          <a:bodyPr>
            <a:normAutofit lnSpcReduction="10000"/>
          </a:bodyPr>
          <a:lstStyle/>
          <a:p>
            <a:r>
              <a:rPr lang="en-US" dirty="0" smtClean="0"/>
              <a:t>The major effort in both GODFATHER films is the construction of families, which are ultimately destroyed by business.</a:t>
            </a:r>
          </a:p>
          <a:p>
            <a:r>
              <a:rPr lang="en-US" dirty="0" smtClean="0"/>
              <a:t> GODFATHER II presents a constant interplay between the most sought after bourgeois values—family ties, social mobility, quest for security, male comradeship, religion, and individualism—and their destruction or corruption by business.</a:t>
            </a:r>
          </a:p>
          <a:p>
            <a:endParaRPr lang="en-US" dirty="0"/>
          </a:p>
        </p:txBody>
      </p:sp>
    </p:spTree>
    <p:extLst>
      <p:ext uri="{BB962C8B-B14F-4D97-AF65-F5344CB8AC3E}">
        <p14:creationId xmlns:p14="http://schemas.microsoft.com/office/powerpoint/2010/main" val="3838230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and  Religion</a:t>
            </a:r>
            <a:endParaRPr lang="en-US" dirty="0"/>
          </a:p>
        </p:txBody>
      </p:sp>
      <p:sp>
        <p:nvSpPr>
          <p:cNvPr id="3" name="Content Placeholder 2"/>
          <p:cNvSpPr>
            <a:spLocks noGrp="1"/>
          </p:cNvSpPr>
          <p:nvPr>
            <p:ph idx="1"/>
          </p:nvPr>
        </p:nvSpPr>
        <p:spPr/>
        <p:txBody>
          <a:bodyPr>
            <a:normAutofit/>
          </a:bodyPr>
          <a:lstStyle/>
          <a:p>
            <a:r>
              <a:rPr lang="en-US" dirty="0" smtClean="0"/>
              <a:t>Religion is still an important prop of bourgeois ideology, and the Church also represents a community of sorts. But by juxtaposing it with its opposite—murder, hatred, brutality—Coppola implicates the Church in this activity. By showing the Church’s inability to comfort anyone, Coppola shows its impotence. It is one more bourgeois ideal that does not work.</a:t>
            </a:r>
          </a:p>
          <a:p>
            <a:endParaRPr lang="en-US" dirty="0" smtClean="0"/>
          </a:p>
        </p:txBody>
      </p:sp>
    </p:spTree>
    <p:extLst>
      <p:ext uri="{BB962C8B-B14F-4D97-AF65-F5344CB8AC3E}">
        <p14:creationId xmlns:p14="http://schemas.microsoft.com/office/powerpoint/2010/main" val="1743294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and Corporate America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Both films, GODFATHER and GODFATHER II, show the extent to which individuals are trapped, how it is impossible to “be different” without in some way leaving the system. At first Michael wanted to lead a different kind of life, but since the values he lived by were those of the system, and since the values of the Mafia are not substantially different than corporate U.S. values, Michael couldn't ultimately leave the system, or even really understand what was happening to him.</a:t>
            </a:r>
          </a:p>
          <a:p>
            <a:endParaRPr lang="en-US" dirty="0"/>
          </a:p>
        </p:txBody>
      </p:sp>
    </p:spTree>
    <p:extLst>
      <p:ext uri="{BB962C8B-B14F-4D97-AF65-F5344CB8AC3E}">
        <p14:creationId xmlns:p14="http://schemas.microsoft.com/office/powerpoint/2010/main" val="2285563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versus Human needs</a:t>
            </a:r>
            <a:endParaRPr lang="en-US" dirty="0"/>
          </a:p>
        </p:txBody>
      </p:sp>
      <p:sp>
        <p:nvSpPr>
          <p:cNvPr id="3" name="Content Placeholder 2"/>
          <p:cNvSpPr>
            <a:spLocks noGrp="1"/>
          </p:cNvSpPr>
          <p:nvPr>
            <p:ph idx="1"/>
          </p:nvPr>
        </p:nvSpPr>
        <p:spPr/>
        <p:txBody>
          <a:bodyPr>
            <a:normAutofit/>
          </a:bodyPr>
          <a:lstStyle/>
          <a:p>
            <a:r>
              <a:rPr lang="en-US" dirty="0" smtClean="0"/>
              <a:t>GODFATHER II clearly shows the destruction and/or </a:t>
            </a:r>
            <a:r>
              <a:rPr lang="en-US" dirty="0" err="1" smtClean="0"/>
              <a:t>unobtainability</a:t>
            </a:r>
            <a:r>
              <a:rPr lang="en-US" dirty="0" smtClean="0"/>
              <a:t> of the basic bourgeois values. They are not destroyed because they are inadequate </a:t>
            </a:r>
            <a:r>
              <a:rPr lang="en-US" i="1" dirty="0" smtClean="0"/>
              <a:t>per se</a:t>
            </a:r>
            <a:r>
              <a:rPr lang="en-US" dirty="0" smtClean="0"/>
              <a:t>. Family ties, social mobility, quest for security, male companionship, and even religious values all relate and correspond to real universal human needs for community, love, respect, support, appreciation.</a:t>
            </a:r>
          </a:p>
          <a:p>
            <a:endParaRPr lang="en-US" dirty="0"/>
          </a:p>
        </p:txBody>
      </p:sp>
    </p:spTree>
    <p:extLst>
      <p:ext uri="{BB962C8B-B14F-4D97-AF65-F5344CB8AC3E}">
        <p14:creationId xmlns:p14="http://schemas.microsoft.com/office/powerpoint/2010/main" val="3454457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Coppola demonstrates that the social institutions—nuclear family, Mafia family, ethnic community, and the Church—upon which the </a:t>
            </a:r>
            <a:r>
              <a:rPr lang="en-US" dirty="0" err="1" smtClean="0"/>
              <a:t>Corleones</a:t>
            </a:r>
            <a:r>
              <a:rPr lang="en-US" dirty="0" smtClean="0"/>
              <a:t> relied to provide and protect these values, withered before the irrational, destructive forces of capitalism, the main goal of which is profit, not the meeting of human needs.</a:t>
            </a:r>
          </a:p>
          <a:p>
            <a:endParaRPr lang="en-US" dirty="0"/>
          </a:p>
        </p:txBody>
      </p:sp>
    </p:spTree>
    <p:extLst>
      <p:ext uri="{BB962C8B-B14F-4D97-AF65-F5344CB8AC3E}">
        <p14:creationId xmlns:p14="http://schemas.microsoft.com/office/powerpoint/2010/main" val="2032548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Casablanca </a:t>
            </a:r>
            <a:endParaRPr lang="en-US" dirty="0"/>
          </a:p>
        </p:txBody>
      </p:sp>
      <p:sp>
        <p:nvSpPr>
          <p:cNvPr id="3" name="Content Placeholder 2"/>
          <p:cNvSpPr>
            <a:spLocks noGrp="1"/>
          </p:cNvSpPr>
          <p:nvPr>
            <p:ph idx="1"/>
          </p:nvPr>
        </p:nvSpPr>
        <p:spPr/>
        <p:txBody>
          <a:bodyPr/>
          <a:lstStyle/>
          <a:p>
            <a:r>
              <a:rPr lang="en-US" dirty="0" smtClean="0"/>
              <a:t>Can I tell you a story?” </a:t>
            </a:r>
            <a:r>
              <a:rPr lang="en-US" dirty="0" err="1" smtClean="0"/>
              <a:t>Ilse</a:t>
            </a:r>
            <a:r>
              <a:rPr lang="en-US" dirty="0" smtClean="0"/>
              <a:t> asks. Then she adds: “I don’t know the finish yet.”</a:t>
            </a:r>
          </a:p>
          <a:p>
            <a:r>
              <a:rPr lang="en-US" dirty="0" smtClean="0"/>
              <a:t>Rick says: “Well, go on, tell it. Maybe one will come to you as you go along.” </a:t>
            </a:r>
          </a:p>
          <a:p>
            <a:r>
              <a:rPr lang="en-US" dirty="0" smtClean="0"/>
              <a:t>Memorable quotes from Casablanca:</a:t>
            </a:r>
          </a:p>
          <a:p>
            <a:r>
              <a:rPr lang="en-US" dirty="0" smtClean="0">
                <a:hlinkClick r:id="rId3"/>
              </a:rPr>
              <a:t>http://www.imdb.com/title/tt0034583/quotes</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dirty="0" smtClean="0"/>
              <a:t>Citizen Kane </a:t>
            </a:r>
            <a:r>
              <a:rPr lang="en-CA" dirty="0" smtClean="0"/>
              <a:t/>
            </a:r>
            <a:br>
              <a:rPr lang="en-CA" dirty="0" smtClean="0"/>
            </a:br>
            <a:r>
              <a:rPr lang="en-CA" dirty="0" smtClean="0"/>
              <a:t>Orson Welles (1941)</a:t>
            </a:r>
            <a:endParaRPr lang="en-CA" dirty="0"/>
          </a:p>
        </p:txBody>
      </p:sp>
      <p:sp>
        <p:nvSpPr>
          <p:cNvPr id="3" name="Content Placeholder 2"/>
          <p:cNvSpPr>
            <a:spLocks noGrp="1"/>
          </p:cNvSpPr>
          <p:nvPr>
            <p:ph idx="1"/>
          </p:nvPr>
        </p:nvSpPr>
        <p:spPr/>
        <p:txBody>
          <a:bodyPr/>
          <a:lstStyle/>
          <a:p>
            <a:pPr marL="0" indent="0">
              <a:buNone/>
            </a:pPr>
            <a:r>
              <a:rPr lang="en-CA" dirty="0" smtClean="0"/>
              <a:t>The film “marks a major turning point between the films produced before it and those produced after” (</a:t>
            </a:r>
            <a:r>
              <a:rPr lang="en-CA" dirty="0" err="1" smtClean="0"/>
              <a:t>Barsam</a:t>
            </a:r>
            <a:r>
              <a:rPr lang="en-CA" dirty="0" smtClean="0"/>
              <a:t> &amp; </a:t>
            </a:r>
            <a:r>
              <a:rPr lang="en-CA" dirty="0" err="1" smtClean="0"/>
              <a:t>Monaham</a:t>
            </a:r>
            <a:r>
              <a:rPr lang="en-CA" dirty="0" smtClean="0"/>
              <a:t> 404).</a:t>
            </a:r>
          </a:p>
          <a:p>
            <a:r>
              <a:rPr lang="en-CA" dirty="0" smtClean="0"/>
              <a:t>Non-linear story line (a flashback structure)</a:t>
            </a:r>
          </a:p>
          <a:p>
            <a:r>
              <a:rPr lang="en-CA" dirty="0" smtClean="0"/>
              <a:t>“The sounds came from the world of the story” (405)</a:t>
            </a:r>
          </a:p>
          <a:p>
            <a:r>
              <a:rPr lang="en-CA" dirty="0" smtClean="0"/>
              <a:t>Depth-focus cinematography systematically applied</a:t>
            </a:r>
          </a:p>
          <a:p>
            <a:pPr marL="0" indent="0">
              <a:buNone/>
            </a:pPr>
            <a:endParaRPr lang="en-CA" dirty="0"/>
          </a:p>
        </p:txBody>
      </p:sp>
    </p:spTree>
    <p:extLst>
      <p:ext uri="{BB962C8B-B14F-4D97-AF65-F5344CB8AC3E}">
        <p14:creationId xmlns:p14="http://schemas.microsoft.com/office/powerpoint/2010/main" val="223357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Citizen Kane - trailer </a:t>
            </a:r>
            <a:endParaRPr lang="en-CA" dirty="0"/>
          </a:p>
        </p:txBody>
      </p:sp>
      <p:sp>
        <p:nvSpPr>
          <p:cNvPr id="3" name="Content Placeholder 2"/>
          <p:cNvSpPr>
            <a:spLocks noGrp="1"/>
          </p:cNvSpPr>
          <p:nvPr>
            <p:ph idx="1"/>
          </p:nvPr>
        </p:nvSpPr>
        <p:spPr/>
        <p:txBody>
          <a:bodyPr/>
          <a:lstStyle/>
          <a:p>
            <a:r>
              <a:rPr lang="en-CA" dirty="0">
                <a:hlinkClick r:id="rId2"/>
              </a:rPr>
              <a:t>https://www.youtube.com/watch?v=_</a:t>
            </a:r>
            <a:r>
              <a:rPr lang="en-CA" dirty="0" smtClean="0">
                <a:hlinkClick r:id="rId2"/>
              </a:rPr>
              <a:t>1A_WUNQlKY</a:t>
            </a:r>
            <a:endParaRPr lang="en-CA" dirty="0" smtClean="0"/>
          </a:p>
          <a:p>
            <a:endParaRPr lang="en-CA" dirty="0"/>
          </a:p>
        </p:txBody>
      </p:sp>
    </p:spTree>
    <p:extLst>
      <p:ext uri="{BB962C8B-B14F-4D97-AF65-F5344CB8AC3E}">
        <p14:creationId xmlns:p14="http://schemas.microsoft.com/office/powerpoint/2010/main" val="429372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 and Ideology</a:t>
            </a:r>
            <a:endParaRPr lang="en-US" dirty="0"/>
          </a:p>
        </p:txBody>
      </p:sp>
      <p:sp>
        <p:nvSpPr>
          <p:cNvPr id="3" name="Content Placeholder 2"/>
          <p:cNvSpPr>
            <a:spLocks noGrp="1"/>
          </p:cNvSpPr>
          <p:nvPr>
            <p:ph idx="1"/>
          </p:nvPr>
        </p:nvSpPr>
        <p:spPr/>
        <p:txBody>
          <a:bodyPr/>
          <a:lstStyle/>
          <a:p>
            <a:r>
              <a:rPr lang="en-US" dirty="0" smtClean="0"/>
              <a:t>What are your cult movies? Why?</a:t>
            </a:r>
          </a:p>
          <a:p>
            <a:r>
              <a:rPr lang="en-US" dirty="0" smtClean="0"/>
              <a:t>Why is film a powerful ideological tool? </a:t>
            </a:r>
          </a:p>
          <a:p>
            <a:r>
              <a:rPr lang="en-US" dirty="0" smtClean="0"/>
              <a:t>Provide examples of films that are used as propaganda tools. How do they achieve their ideological purpose? Comment on visuals, music, dialogue, and special effects.  </a:t>
            </a:r>
            <a:endParaRPr lang="en-US" dirty="0"/>
          </a:p>
        </p:txBody>
      </p:sp>
    </p:spTree>
    <p:extLst>
      <p:ext uri="{BB962C8B-B14F-4D97-AF65-F5344CB8AC3E}">
        <p14:creationId xmlns:p14="http://schemas.microsoft.com/office/powerpoint/2010/main" val="755956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in the 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3"/>
              </a:rPr>
              <a:t>http://www.youtube.com/watch?v=HYl6C9h-OTE&amp;feature=related</a:t>
            </a:r>
            <a:endParaRPr lang="en-US" dirty="0" smtClean="0"/>
          </a:p>
          <a:p>
            <a:r>
              <a:rPr lang="en-US" dirty="0" smtClean="0">
                <a:hlinkClick r:id="rId4"/>
              </a:rPr>
              <a:t>http://www.youtube.com/watch?v=IkROj5KbIW8&amp;feature=related</a:t>
            </a:r>
            <a:endParaRPr lang="en-US" dirty="0" smtClean="0"/>
          </a:p>
          <a:p>
            <a:endParaRPr lang="en-US" dirty="0" smtClean="0"/>
          </a:p>
          <a:p>
            <a:pPr>
              <a:buNone/>
            </a:pPr>
            <a:r>
              <a:rPr lang="en-US" dirty="0" smtClean="0"/>
              <a:t>	Directed by Paul </a:t>
            </a:r>
            <a:r>
              <a:rPr lang="en-US" dirty="0" err="1" smtClean="0"/>
              <a:t>Auster</a:t>
            </a:r>
            <a:r>
              <a:rPr lang="en-US" dirty="0" smtClean="0"/>
              <a:t> and Wayne Wang. Starring Harvey Keitel, Lou Reed and Michael J. Fox. It is Wang’s follow-up movie to Smoke and presents a series of improvisational situations strung together </a:t>
            </a:r>
            <a:r>
              <a:rPr lang="en-US" smtClean="0"/>
              <a:t>to from </a:t>
            </a:r>
            <a:r>
              <a:rPr lang="en-US" dirty="0" smtClean="0"/>
              <a:t>a pastiche of </a:t>
            </a:r>
            <a:r>
              <a:rPr lang="en-US" dirty="0" err="1" smtClean="0"/>
              <a:t>Brooklin’s</a:t>
            </a:r>
            <a:r>
              <a:rPr lang="en-US" dirty="0" smtClean="0"/>
              <a:t> diverse ethnicity (the Web) </a:t>
            </a:r>
          </a:p>
        </p:txBody>
      </p:sp>
    </p:spTree>
    <p:extLst>
      <p:ext uri="{BB962C8B-B14F-4D97-AF65-F5344CB8AC3E}">
        <p14:creationId xmlns:p14="http://schemas.microsoft.com/office/powerpoint/2010/main" val="261412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 Films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endParaRPr lang="en-US" dirty="0" smtClean="0">
              <a:hlinkClick r:id="rId2"/>
            </a:endParaRPr>
          </a:p>
          <a:p>
            <a:pPr marL="0" indent="0">
              <a:buNone/>
            </a:pPr>
            <a:r>
              <a:rPr lang="en-US" dirty="0"/>
              <a:t/>
            </a:r>
            <a:br>
              <a:rPr lang="en-US" dirty="0"/>
            </a:br>
            <a:r>
              <a:rPr lang="en-US" dirty="0" err="1"/>
              <a:t>Arkham</a:t>
            </a:r>
            <a:r>
              <a:rPr lang="en-US" dirty="0"/>
              <a:t> Rising is a fan film meant to answer one of the most asked fan questions at the end of Christopher Nolan's Dark Knight Trilogy and set the stage for a post Dark Knight Rises Gotham. This fan film was created by fans as a tribute to what has been referred to as one of the greatest trilogies in movie history.</a:t>
            </a:r>
            <a:endParaRPr lang="en-US" dirty="0">
              <a:hlinkClick r:id="rId2"/>
            </a:endParaRPr>
          </a:p>
          <a:p>
            <a:pPr marL="0" indent="0">
              <a:buNone/>
            </a:pPr>
            <a:r>
              <a:rPr lang="en-US" dirty="0" smtClean="0">
                <a:hlinkClick r:id="rId2"/>
              </a:rPr>
              <a:t>http</a:t>
            </a:r>
            <a:r>
              <a:rPr lang="en-US" dirty="0">
                <a:hlinkClick r:id="rId2"/>
              </a:rPr>
              <a:t>://</a:t>
            </a:r>
            <a:r>
              <a:rPr lang="en-US" dirty="0" smtClean="0">
                <a:hlinkClick r:id="rId2"/>
              </a:rPr>
              <a:t>www.fanfilms.net/f/2416</a:t>
            </a:r>
            <a:endParaRPr lang="en-US" dirty="0" smtClean="0"/>
          </a:p>
          <a:p>
            <a:pPr marL="0" indent="0">
              <a:buNone/>
            </a:pPr>
            <a:endParaRPr lang="en-US" dirty="0" smtClean="0"/>
          </a:p>
          <a:p>
            <a:pPr marL="0" indent="0">
              <a:buNone/>
            </a:pPr>
            <a:r>
              <a:rPr lang="en-US" dirty="0">
                <a:hlinkClick r:id="rId3"/>
              </a:rPr>
              <a:t>http://www.fanfilms.net</a:t>
            </a:r>
            <a:r>
              <a:rPr lang="en-US" dirty="0" smtClean="0">
                <a:hlinkClick r:id="rId3"/>
              </a:rPr>
              <a:t>/</a:t>
            </a: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Remaking of Star Wars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p>
          <a:p>
            <a:pPr lvl="0"/>
            <a:r>
              <a:rPr lang="en-US" dirty="0" smtClean="0"/>
              <a:t>emerging young filmmakers</a:t>
            </a:r>
          </a:p>
          <a:p>
            <a:pPr lvl="0"/>
            <a:r>
              <a:rPr lang="en-US" dirty="0" smtClean="0"/>
              <a:t>Star War film contest  </a:t>
            </a:r>
          </a:p>
          <a:p>
            <a:pPr lvl="0"/>
            <a:r>
              <a:rPr lang="en-US" dirty="0" smtClean="0"/>
              <a:t>New forms of cultural production </a:t>
            </a:r>
          </a:p>
          <a:p>
            <a:pPr lvl="0"/>
            <a:r>
              <a:rPr lang="en-US" dirty="0" smtClean="0"/>
              <a:t>The visibility of fan culture is new phenomena – the Web provides a powerful  new distribution channel (amateur movies are going public now)  </a:t>
            </a:r>
          </a:p>
          <a:p>
            <a:pPr lvl="0"/>
            <a:r>
              <a:rPr lang="en-US" dirty="0" smtClean="0"/>
              <a:t>The case of George Lucas in Love (1999) and  Kevin Rubio’s Troops (1998)) </a:t>
            </a:r>
          </a:p>
          <a:p>
            <a:pPr lvl="0"/>
            <a:r>
              <a:rPr lang="en-US" dirty="0" smtClean="0"/>
              <a:t>New filmmakers are making their way into the mainstream industry </a:t>
            </a:r>
          </a:p>
          <a:p>
            <a:pPr lvl="0"/>
            <a:r>
              <a:rPr lang="en-US" dirty="0" smtClean="0"/>
              <a:t>Reaffirming the right to all members to actively contribute to their own culture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George Lucas in Love </a:t>
            </a:r>
            <a:br>
              <a:rPr lang="en-US" dirty="0" smtClean="0"/>
            </a:br>
            <a:r>
              <a:rPr lang="en-US" dirty="0" smtClean="0"/>
              <a:t>Quentin Tarantino’s Star Wars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vimeo.com/129810820</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Reemergence of Amateur Filmmaking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Digital filmmaking and the Web are changing the traditional marginalization of amateur filmmaking </a:t>
            </a:r>
          </a:p>
          <a:p>
            <a:r>
              <a:rPr lang="en-US" dirty="0" smtClean="0"/>
              <a:t>the turning of home movies into public movies </a:t>
            </a:r>
          </a:p>
          <a:p>
            <a:r>
              <a:rPr lang="en-US" dirty="0" smtClean="0"/>
              <a:t>Fan filmmaker Evan Mather’s </a:t>
            </a:r>
            <a:r>
              <a:rPr lang="en-US" i="1" dirty="0" smtClean="0"/>
              <a:t>Les </a:t>
            </a:r>
            <a:r>
              <a:rPr lang="en-US" i="1" dirty="0" err="1" smtClean="0"/>
              <a:t>Pantless</a:t>
            </a:r>
            <a:r>
              <a:rPr lang="en-US" i="1" dirty="0" smtClean="0"/>
              <a:t> Menace </a:t>
            </a:r>
            <a:r>
              <a:rPr lang="en-US" dirty="0" smtClean="0"/>
              <a:t> (1999) - anarchic comedy through creative use of Star Wars action figures;</a:t>
            </a:r>
          </a:p>
          <a:p>
            <a:r>
              <a:rPr lang="en-US" dirty="0" smtClean="0"/>
              <a:t>Godzilla versus Disco </a:t>
            </a:r>
            <a:r>
              <a:rPr lang="en-US" dirty="0" err="1" smtClean="0"/>
              <a:t>Lando</a:t>
            </a:r>
            <a:r>
              <a:rPr lang="en-US" dirty="0" smtClean="0"/>
              <a:t>, Kung Fu Kenobi’s Big Adventure, and Quentin Tarantino’s Star Wars: “No digital filmmaker has pushed the aesthetics of action figure cinema as far as Evan Mather” (Jenkins 151). </a:t>
            </a:r>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Evan Mather</a:t>
            </a:r>
            <a:endParaRPr lang="en-US" dirty="0"/>
          </a:p>
        </p:txBody>
      </p:sp>
      <p:sp>
        <p:nvSpPr>
          <p:cNvPr id="3" name="Content Placeholder 2"/>
          <p:cNvSpPr>
            <a:spLocks noGrp="1"/>
          </p:cNvSpPr>
          <p:nvPr>
            <p:ph idx="1"/>
          </p:nvPr>
        </p:nvSpPr>
        <p:spPr/>
        <p:txBody>
          <a:bodyPr/>
          <a:lstStyle/>
          <a:p>
            <a:r>
              <a:rPr lang="en-US" dirty="0" smtClean="0"/>
              <a:t>Kung Fu Kenobi</a:t>
            </a:r>
          </a:p>
          <a:p>
            <a:pPr>
              <a:buNone/>
            </a:pPr>
            <a:r>
              <a:rPr lang="en-US" dirty="0" smtClean="0">
                <a:hlinkClick r:id="rId2"/>
              </a:rPr>
              <a:t>http://www.youtube.com/watch?v=MxWxTkWMbFA</a:t>
            </a:r>
            <a:endParaRPr lang="en-US" dirty="0" smtClean="0"/>
          </a:p>
          <a:p>
            <a:pPr>
              <a:buNone/>
            </a:pPr>
            <a:r>
              <a:rPr lang="en-US" dirty="0" smtClean="0"/>
              <a:t>Quentin Tarantino’s Star Wars</a:t>
            </a:r>
          </a:p>
          <a:p>
            <a:pPr>
              <a:buNone/>
            </a:pPr>
            <a:r>
              <a:rPr lang="en-US" dirty="0" smtClean="0">
                <a:hlinkClick r:id="rId3"/>
              </a:rPr>
              <a:t>http://www.youtube.com/watch?v=jJ0bZaMaNvk</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Response of  the Mainstream  Media</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the mainstream media have been quick to imitate that aesthetics of action figure cinema  </a:t>
            </a:r>
          </a:p>
          <a:p>
            <a:r>
              <a:rPr lang="en-US" dirty="0" smtClean="0"/>
              <a:t>MTV’s Celebrity </a:t>
            </a:r>
            <a:r>
              <a:rPr lang="en-US" dirty="0" err="1" smtClean="0"/>
              <a:t>Deathmatch</a:t>
            </a:r>
            <a:r>
              <a:rPr lang="en-US" dirty="0" smtClean="0"/>
              <a:t> (1998) created its action figures using </a:t>
            </a:r>
            <a:r>
              <a:rPr lang="en-US" dirty="0" err="1" smtClean="0"/>
              <a:t>claymation</a:t>
            </a:r>
            <a:r>
              <a:rPr lang="en-US" dirty="0" smtClean="0"/>
              <a:t>, staging World Wrestling Federation Style bouts between various celebrities (Monica Lewinski against Hillary Clinton) </a:t>
            </a:r>
          </a:p>
          <a:p>
            <a:r>
              <a:rPr lang="en-US" i="1" dirty="0" smtClean="0"/>
              <a:t>Creature Comforts </a:t>
            </a:r>
            <a:r>
              <a:rPr lang="en-US" dirty="0" smtClean="0"/>
              <a:t>by Nick Park </a:t>
            </a:r>
            <a:r>
              <a:rPr lang="en-US" dirty="0" smtClean="0">
                <a:hlinkClick r:id="rId2"/>
              </a:rPr>
              <a:t>http://www.youtube.com/watch?v=OmNymPocKro</a:t>
            </a:r>
            <a:endParaRPr lang="en-US" dirty="0" smtClean="0"/>
          </a:p>
          <a:p>
            <a:endParaRPr lang="en-US" dirty="0" smtClean="0">
              <a:hlinkClick r:id="rId3"/>
            </a:endParaRPr>
          </a:p>
          <a:p>
            <a:endParaRPr lang="en-US" dirty="0" smtClean="0">
              <a:hlinkClick r:id="rId3"/>
            </a:endParaRPr>
          </a:p>
          <a:p>
            <a:endParaRPr lang="en-US" dirty="0" smtClean="0">
              <a:hlinkClick r:id="rId3"/>
            </a:endParaRPr>
          </a:p>
          <a:p>
            <a:endParaRPr lang="en-US" dirty="0" smtClean="0">
              <a:hlinkClick r:id="rId3"/>
            </a:endParaRPr>
          </a:p>
          <a:p>
            <a:endParaRPr lang="en-US" dirty="0" smtClean="0">
              <a:hlinkClick r:id="rId3"/>
            </a:endParaRPr>
          </a:p>
          <a:p>
            <a:endParaRPr lang="en-US" dirty="0" smtClean="0">
              <a:hlinkClick r:id="rId3"/>
            </a:endParaRPr>
          </a:p>
          <a:p>
            <a:endParaRPr lang="en-US" dirty="0" smtClean="0">
              <a:hlinkClick r:id="rId3"/>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 Films</a:t>
            </a:r>
            <a:endParaRPr lang="en-US" dirty="0"/>
          </a:p>
        </p:txBody>
      </p:sp>
      <p:sp>
        <p:nvSpPr>
          <p:cNvPr id="3" name="Content Placeholder 2"/>
          <p:cNvSpPr>
            <a:spLocks noGrp="1"/>
          </p:cNvSpPr>
          <p:nvPr>
            <p:ph idx="1"/>
          </p:nvPr>
        </p:nvSpPr>
        <p:spPr/>
        <p:txBody>
          <a:bodyPr/>
          <a:lstStyle/>
          <a:p>
            <a:r>
              <a:rPr lang="en-US" dirty="0" smtClean="0"/>
              <a:t>Cult films transgress common notions of good and bad taste, and they challenge genre conventions and coherent storytelling.</a:t>
            </a:r>
          </a:p>
          <a:p>
            <a:r>
              <a:rPr lang="en-US" dirty="0" smtClean="0"/>
              <a:t>Among the techniques cult films use are </a:t>
            </a:r>
            <a:r>
              <a:rPr lang="en-US" dirty="0" err="1" smtClean="0"/>
              <a:t>intertextual</a:t>
            </a:r>
            <a:r>
              <a:rPr lang="en-US" dirty="0" smtClean="0"/>
              <a:t> references, gore, loose ends in storylines, or the creation of a sense of nostalgia.</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do you think about the compromise between </a:t>
            </a:r>
            <a:r>
              <a:rPr lang="en-US" dirty="0" err="1" smtClean="0"/>
              <a:t>Lucasfilm</a:t>
            </a:r>
            <a:r>
              <a:rPr lang="en-US" dirty="0" smtClean="0"/>
              <a:t> and fan filmmakers? Provide examples of </a:t>
            </a:r>
            <a:r>
              <a:rPr lang="en-US" smtClean="0"/>
              <a:t>fan fiction. </a:t>
            </a:r>
            <a:endParaRPr lang="en-US" dirty="0" smtClean="0"/>
          </a:p>
          <a:p>
            <a:endParaRPr lang="en-US" dirty="0" smtClean="0"/>
          </a:p>
          <a:p>
            <a:pPr>
              <a:buNone/>
            </a:pPr>
            <a:r>
              <a:rPr lang="en-US" dirty="0" smtClean="0"/>
              <a:t>		Films must parody the existing Star Wars universe, or 	be  a documentary of the Star Wars fan experience. 	No ‘fan fiction’ – which attempts to expand on the 	Star Wars universe – will be accepted. Films must not 	make use of copyrighted Star Wars music or video, but 	may use action figures and the audio clips provided in 	the production kit section of this site…  	(</a:t>
            </a:r>
            <a:r>
              <a:rPr lang="en-US" dirty="0" err="1" smtClean="0"/>
              <a:t>Atomfilms.com</a:t>
            </a:r>
            <a:r>
              <a:rPr lang="en-US" dirty="0" smtClean="0"/>
              <a:t> quot. in Jenkins 159).</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Interactivity and Participation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r>
              <a:rPr lang="en-US" dirty="0" smtClean="0"/>
              <a:t>Interactivity is shaped by technology while participation “is shaped by cultural and social protocols” (Jenkins 137).</a:t>
            </a:r>
          </a:p>
          <a:p>
            <a:r>
              <a:rPr lang="en-US" dirty="0" smtClean="0"/>
              <a:t>Participation is more open ended and  less under the control of media producers and more under the control of media consumers. </a:t>
            </a:r>
          </a:p>
          <a:p>
            <a:r>
              <a:rPr lang="en-US" dirty="0" smtClean="0"/>
              <a:t>Grant McCracken “suggests that in the future media producers must accommodate consumer demands to participate or they will run the risk of losing the most active and passionate consumers to some other media interest that is more tolerant” (quot. In Jenkins 137-8).</a:t>
            </a:r>
          </a:p>
          <a:p>
            <a:endParaRPr lang="en-US" dirty="0"/>
          </a:p>
        </p:txBody>
      </p:sp>
    </p:spTree>
    <p:extLst>
      <p:ext uri="{BB962C8B-B14F-4D97-AF65-F5344CB8AC3E}">
        <p14:creationId xmlns:p14="http://schemas.microsoft.com/office/powerpoint/2010/main" val="1355731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143000"/>
          </a:xfrm>
        </p:spPr>
        <p:txBody>
          <a:bodyPr>
            <a:normAutofit fontScale="90000"/>
          </a:bodyPr>
          <a:lstStyle/>
          <a:p>
            <a:r>
              <a:rPr lang="en-US" dirty="0" smtClean="0"/>
              <a:t>Mass Culture versus Popular Culture </a:t>
            </a:r>
            <a:br>
              <a:rPr lang="en-US" dirty="0" smtClean="0"/>
            </a:br>
            <a:endParaRPr lang="en-US" dirty="0"/>
          </a:p>
        </p:txBody>
      </p:sp>
      <p:sp>
        <p:nvSpPr>
          <p:cNvPr id="3" name="Content Placeholder 2"/>
          <p:cNvSpPr>
            <a:spLocks noGrp="1"/>
          </p:cNvSpPr>
          <p:nvPr>
            <p:ph idx="1"/>
          </p:nvPr>
        </p:nvSpPr>
        <p:spPr/>
        <p:txBody>
          <a:bodyPr/>
          <a:lstStyle/>
          <a:p>
            <a:r>
              <a:rPr lang="en-US" dirty="0" smtClean="0"/>
              <a:t>Mass Culture (production) </a:t>
            </a:r>
          </a:p>
          <a:p>
            <a:r>
              <a:rPr lang="en-US" dirty="0" smtClean="0"/>
              <a:t>Popular Culture (consumption) </a:t>
            </a:r>
          </a:p>
          <a:p>
            <a:r>
              <a:rPr lang="en-US" dirty="0" smtClean="0"/>
              <a:t>“popular culture is what happens to the materials of mass culture when they get into the hands of consumers…” (Jenkins 140)</a:t>
            </a:r>
            <a:endParaRPr lang="en-US" dirty="0"/>
          </a:p>
        </p:txBody>
      </p:sp>
    </p:spTree>
    <p:extLst>
      <p:ext uri="{BB962C8B-B14F-4D97-AF65-F5344CB8AC3E}">
        <p14:creationId xmlns:p14="http://schemas.microsoft.com/office/powerpoint/2010/main" val="2884740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American intellectual property law </a:t>
            </a:r>
            <a:endParaRPr lang="en-US" dirty="0"/>
          </a:p>
        </p:txBody>
      </p:sp>
      <p:sp>
        <p:nvSpPr>
          <p:cNvPr id="3" name="Content Placeholder 2"/>
          <p:cNvSpPr>
            <a:spLocks noGrp="1"/>
          </p:cNvSpPr>
          <p:nvPr>
            <p:ph idx="1"/>
          </p:nvPr>
        </p:nvSpPr>
        <p:spPr/>
        <p:txBody>
          <a:bodyPr/>
          <a:lstStyle/>
          <a:p>
            <a:r>
              <a:rPr lang="en-US" dirty="0" smtClean="0"/>
              <a:t>The Digital Millennium Copyright  Act of 1998 represents “consolidation of power” </a:t>
            </a:r>
          </a:p>
          <a:p>
            <a:r>
              <a:rPr lang="en-US" dirty="0" smtClean="0"/>
              <a:t>The law is there  so that “no one can do to the Disney Corporation what Walt Disney did to the Brothers Grimm” (Lawrence Lessing quot. in Jenkins 141-2).</a:t>
            </a:r>
          </a:p>
          <a:p>
            <a:endParaRPr lang="en-US" dirty="0"/>
          </a:p>
        </p:txBody>
      </p:sp>
    </p:spTree>
    <p:extLst>
      <p:ext uri="{BB962C8B-B14F-4D97-AF65-F5344CB8AC3E}">
        <p14:creationId xmlns:p14="http://schemas.microsoft.com/office/powerpoint/2010/main" val="3960593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Inovation</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Innovation</a:t>
            </a:r>
            <a:r>
              <a:rPr lang="en-US" dirty="0" smtClean="0"/>
              <a:t>. Cult films contain an element of innovation, aesthetically or thematically; they challenges conventions and instigate new techniques. Contrary to films that insert small and careful innovations to avoid upsetting viewers, cult films are shocks to the system. Many extremely progressive ‘</a:t>
            </a:r>
            <a:r>
              <a:rPr lang="en-US" dirty="0" err="1" smtClean="0"/>
              <a:t>arthouse</a:t>
            </a:r>
            <a:r>
              <a:rPr lang="en-US" dirty="0" smtClean="0"/>
              <a:t>’ films have gained a status of cult. Examples include </a:t>
            </a:r>
            <a:r>
              <a:rPr lang="en-US" i="1" dirty="0" smtClean="0"/>
              <a:t>Un </a:t>
            </a:r>
            <a:r>
              <a:rPr lang="en-US" i="1" dirty="0" err="1" smtClean="0"/>
              <a:t>chien</a:t>
            </a:r>
            <a:r>
              <a:rPr lang="en-US" i="1" dirty="0" smtClean="0"/>
              <a:t> </a:t>
            </a:r>
            <a:r>
              <a:rPr lang="en-US" i="1" dirty="0" err="1" smtClean="0"/>
              <a:t>andalou</a:t>
            </a:r>
            <a:r>
              <a:rPr lang="en-US" dirty="0" smtClean="0"/>
              <a:t> (1928), </a:t>
            </a:r>
            <a:r>
              <a:rPr lang="en-US" i="1" dirty="0" err="1" smtClean="0"/>
              <a:t>Salo</a:t>
            </a:r>
            <a:r>
              <a:rPr lang="en-US" dirty="0" smtClean="0"/>
              <a:t> (1975) </a:t>
            </a:r>
            <a:r>
              <a:rPr lang="en-US" i="1" dirty="0" smtClean="0"/>
              <a:t>Le weekend</a:t>
            </a:r>
            <a:r>
              <a:rPr lang="en-US" dirty="0" smtClean="0"/>
              <a:t> (1967) or </a:t>
            </a:r>
            <a:r>
              <a:rPr lang="en-US" i="1" dirty="0" smtClean="0"/>
              <a:t>In the Realm of the Senses</a:t>
            </a:r>
            <a:r>
              <a:rPr lang="en-US" dirty="0" smtClean="0"/>
              <a:t> (1976).</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Constrains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Cult films are often made within the constraints and possibilities of </a:t>
            </a:r>
            <a:r>
              <a:rPr lang="en-US" b="1" i="1" dirty="0" smtClean="0"/>
              <a:t>Genre</a:t>
            </a:r>
            <a:r>
              <a:rPr lang="en-US" dirty="0" smtClean="0"/>
              <a:t>, The most popular genres that lend itself for these treatments are horror, science-fiction, and fantasy because of their utopian and dystopian opportunities (</a:t>
            </a:r>
            <a:r>
              <a:rPr lang="en-US" i="1" dirty="0" smtClean="0"/>
              <a:t>Blade Runner</a:t>
            </a:r>
            <a:r>
              <a:rPr lang="en-US" dirty="0" smtClean="0"/>
              <a:t>, 1982; </a:t>
            </a:r>
            <a:r>
              <a:rPr lang="en-US" i="1" dirty="0" smtClean="0"/>
              <a:t>Labyrinth</a:t>
            </a:r>
            <a:r>
              <a:rPr lang="en-US" dirty="0" smtClean="0"/>
              <a:t>, 1984); and melodrama and musical because of their overplaying of the emotional states of characters and situations (</a:t>
            </a:r>
            <a:r>
              <a:rPr lang="en-US" i="1" dirty="0" smtClean="0"/>
              <a:t>Gone With the Wind</a:t>
            </a:r>
            <a:r>
              <a:rPr lang="en-US" dirty="0" smtClean="0"/>
              <a:t>, 1939; </a:t>
            </a:r>
            <a:r>
              <a:rPr lang="en-US" i="1" dirty="0" smtClean="0"/>
              <a:t>Sound of Music</a:t>
            </a:r>
            <a:r>
              <a:rPr lang="en-US" dirty="0" smtClean="0"/>
              <a:t>, 1965). Often, generic styles are upset by the use of decidedly artificial motives. Surrealist imagery and deadpan existentialist performances are </a:t>
            </a:r>
            <a:r>
              <a:rPr lang="en-US" dirty="0" err="1" smtClean="0"/>
              <a:t>favourite</a:t>
            </a:r>
            <a:r>
              <a:rPr lang="en-US" dirty="0" smtClean="0"/>
              <a:t> techniques (</a:t>
            </a:r>
            <a:r>
              <a:rPr lang="en-US" i="1" dirty="0" smtClean="0"/>
              <a:t>The Blues Brothers</a:t>
            </a:r>
            <a:r>
              <a:rPr lang="en-US" dirty="0" smtClean="0"/>
              <a:t>, 1980; </a:t>
            </a:r>
            <a:r>
              <a:rPr lang="en-US" i="1" dirty="0" smtClean="0"/>
              <a:t>The Big </a:t>
            </a:r>
            <a:r>
              <a:rPr lang="en-US" i="1" dirty="0" err="1" smtClean="0"/>
              <a:t>Lebowski</a:t>
            </a:r>
            <a:r>
              <a:rPr lang="en-US" dirty="0" smtClean="0"/>
              <a:t>, 1998).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Intertextuality</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Cult films are </a:t>
            </a:r>
            <a:r>
              <a:rPr lang="en-US" b="1" i="1" dirty="0" err="1" smtClean="0"/>
              <a:t>Intertextual</a:t>
            </a:r>
            <a:r>
              <a:rPr lang="en-US" dirty="0" smtClean="0"/>
              <a:t>. They invite comparisons, connections, and linkages with other films and other parts of culture. This involves the inclusion of references to other film texts in the form of quotes or cameos but also the calling into reflection of cultural myths, historical backgrounds, and archetypes. At its most subtle, </a:t>
            </a:r>
            <a:r>
              <a:rPr lang="en-US" dirty="0" err="1" smtClean="0"/>
              <a:t>intertextuality</a:t>
            </a:r>
            <a:r>
              <a:rPr lang="en-US" dirty="0" smtClean="0"/>
              <a:t> offers playful inside jokes for avid audiences. Good examples are the layers of references in </a:t>
            </a:r>
            <a:r>
              <a:rPr lang="en-US" i="1" dirty="0" smtClean="0"/>
              <a:t>From Dusk ‘till Dawn</a:t>
            </a:r>
            <a:r>
              <a:rPr lang="en-US" dirty="0" smtClean="0"/>
              <a:t> (1995) or </a:t>
            </a:r>
            <a:r>
              <a:rPr lang="en-US" i="1" dirty="0" smtClean="0"/>
              <a:t>Ginger Snaps</a:t>
            </a:r>
            <a:r>
              <a:rPr lang="en-US" dirty="0" smtClean="0"/>
              <a:t> (2000). Exquisite use of </a:t>
            </a:r>
            <a:r>
              <a:rPr lang="en-US" dirty="0" err="1" smtClean="0"/>
              <a:t>intertextuality</a:t>
            </a:r>
            <a:r>
              <a:rPr lang="en-US" dirty="0" smtClean="0"/>
              <a:t> puts cult films at the centre of fashions, such as swinging London in </a:t>
            </a:r>
            <a:r>
              <a:rPr lang="en-US" i="1" dirty="0" smtClean="0"/>
              <a:t>Blow Up</a:t>
            </a:r>
            <a:r>
              <a:rPr lang="en-US" dirty="0" smtClean="0"/>
              <a:t> (1966), </a:t>
            </a:r>
            <a:r>
              <a:rPr lang="en-US" dirty="0" err="1" smtClean="0"/>
              <a:t>hippiedom</a:t>
            </a:r>
            <a:r>
              <a:rPr lang="en-US" dirty="0" smtClean="0"/>
              <a:t> in </a:t>
            </a:r>
            <a:r>
              <a:rPr lang="en-US" i="1" dirty="0" smtClean="0"/>
              <a:t>Easy Rider</a:t>
            </a:r>
            <a:r>
              <a:rPr lang="en-US" dirty="0" smtClean="0"/>
              <a:t> (1969) or Generation X in </a:t>
            </a:r>
            <a:r>
              <a:rPr lang="en-US" i="1" dirty="0" smtClean="0"/>
              <a:t>Slacker</a:t>
            </a:r>
            <a:r>
              <a:rPr lang="en-US" dirty="0" smtClean="0"/>
              <a:t> (1993), making them a true ‘testimony of the times’.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Nostalgia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core feature of many cult films is their ability to trigger a sense of </a:t>
            </a:r>
            <a:r>
              <a:rPr lang="en-US" b="1" i="1" dirty="0" smtClean="0"/>
              <a:t>Nostalgia</a:t>
            </a:r>
            <a:r>
              <a:rPr lang="en-US" dirty="0" smtClean="0"/>
              <a:t>, a yearning for an idealized past. The nostalgia can be part of the film’s story. Humphrey Bogart’s remark, in </a:t>
            </a:r>
            <a:r>
              <a:rPr lang="en-US" i="1" dirty="0" smtClean="0"/>
              <a:t>Casablanca</a:t>
            </a:r>
            <a:r>
              <a:rPr lang="en-US" dirty="0" smtClean="0"/>
              <a:t> (1942), that he and Ingrid Bergman will “always have Paris” is perhaps the best example. But most likely it is an emotional impression. Much of the cult </a:t>
            </a:r>
            <a:r>
              <a:rPr lang="en-US" dirty="0" err="1" smtClean="0"/>
              <a:t>reputationof</a:t>
            </a:r>
            <a:r>
              <a:rPr lang="en-US" dirty="0" smtClean="0"/>
              <a:t>  </a:t>
            </a:r>
            <a:r>
              <a:rPr lang="en-US" i="1" dirty="0" err="1" smtClean="0"/>
              <a:t>Sissi</a:t>
            </a:r>
            <a:r>
              <a:rPr lang="en-US" dirty="0" smtClean="0"/>
              <a:t> (1955-1957  and </a:t>
            </a:r>
            <a:r>
              <a:rPr lang="en-US" i="1" dirty="0" smtClean="0"/>
              <a:t>The Sound of Music</a:t>
            </a:r>
            <a:r>
              <a:rPr lang="en-US" dirty="0" smtClean="0"/>
              <a:t> (1965) relies on its ability to evoke nostalgia for the glamour and picturesque scenery of traditional Austria, encapsulated in the cities of Vienna and Salzburg (which have since becomes sites of pilgrimage for fans). </a:t>
            </a:r>
          </a:p>
          <a:p>
            <a:pPr>
              <a:buNone/>
            </a:pPr>
            <a:endParaRPr lang="en-US" dirty="0" smtClean="0"/>
          </a:p>
          <a:p>
            <a:pPr>
              <a:buNone/>
            </a:pPr>
            <a:r>
              <a:rPr lang="en-US" dirty="0" smtClean="0"/>
              <a:t>(</a:t>
            </a:r>
            <a:r>
              <a:rPr lang="en-US" dirty="0" err="1" smtClean="0"/>
              <a:t>cultographies.com</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 cross-textual references  in Tarantino’s movies</a:t>
            </a:r>
          </a:p>
        </p:txBody>
      </p:sp>
      <p:sp>
        <p:nvSpPr>
          <p:cNvPr id="3" name="Content Placeholder 2"/>
          <p:cNvSpPr>
            <a:spLocks noGrp="1"/>
          </p:cNvSpPr>
          <p:nvPr>
            <p:ph idx="1"/>
          </p:nvPr>
        </p:nvSpPr>
        <p:spPr/>
        <p:txBody>
          <a:bodyPr/>
          <a:lstStyle/>
          <a:p>
            <a:r>
              <a:rPr lang="en-US" dirty="0">
                <a:hlinkClick r:id="rId2"/>
              </a:rPr>
              <a:t>https://www.villagevoice.com/2009/08/18/quentin-tarantino-the-inglourious-basterds-interview</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9718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2968</TotalTime>
  <Words>2637</Words>
  <Application>Microsoft Office PowerPoint</Application>
  <PresentationFormat>On-screen Show (4:3)</PresentationFormat>
  <Paragraphs>196</Paragraphs>
  <Slides>43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LIBS 7014</vt:lpstr>
      <vt:lpstr>Cult movies  </vt:lpstr>
      <vt:lpstr>Casablanca </vt:lpstr>
      <vt:lpstr>Cult Films</vt:lpstr>
      <vt:lpstr>Inovation</vt:lpstr>
      <vt:lpstr>Genre Constrains</vt:lpstr>
      <vt:lpstr>Intertextuality.</vt:lpstr>
      <vt:lpstr>Nostalgia</vt:lpstr>
      <vt:lpstr>Discuss cross-textual references  in Tarantino’s movies</vt:lpstr>
      <vt:lpstr>Pulp Fiction</vt:lpstr>
      <vt:lpstr>Memorable Quotes</vt:lpstr>
      <vt:lpstr>Cont. </vt:lpstr>
      <vt:lpstr>Cont.</vt:lpstr>
      <vt:lpstr>Discussion Question</vt:lpstr>
      <vt:lpstr>The Films as Social History Approach </vt:lpstr>
      <vt:lpstr>Film and Society </vt:lpstr>
      <vt:lpstr>Ideology Now and in the Past </vt:lpstr>
      <vt:lpstr>3-D Computer Graphics Technology and Photo Realism  </vt:lpstr>
      <vt:lpstr>Traditional and Synthetic Photograph</vt:lpstr>
      <vt:lpstr>Jurassic Park and Socialist Realism </vt:lpstr>
      <vt:lpstr>3-D Animation</vt:lpstr>
      <vt:lpstr>The concept of the “uncanny valley”</vt:lpstr>
      <vt:lpstr>Ideology and Film - Example</vt:lpstr>
      <vt:lpstr>Godfather II  ”A deal Coppola couldn't refuse” by John Hess (ed. Jump Cut)  </vt:lpstr>
      <vt:lpstr>Godfather Films </vt:lpstr>
      <vt:lpstr>Film and  Religion</vt:lpstr>
      <vt:lpstr>Film and Corporate America</vt:lpstr>
      <vt:lpstr>Profit versus Human needs</vt:lpstr>
      <vt:lpstr>Cont.</vt:lpstr>
      <vt:lpstr>Citizen Kane  Orson Welles (1941)</vt:lpstr>
      <vt:lpstr>Citizen Kane - trailer </vt:lpstr>
      <vt:lpstr>Movies and Ideology</vt:lpstr>
      <vt:lpstr>Blue in the Face</vt:lpstr>
      <vt:lpstr>Fan Films</vt:lpstr>
      <vt:lpstr>The Remaking of Star Wars </vt:lpstr>
      <vt:lpstr>George Lucas in Love  Quentin Tarantino’s Star Wars </vt:lpstr>
      <vt:lpstr>The Reemergence of Amateur Filmmaking  </vt:lpstr>
      <vt:lpstr>Evan Mather</vt:lpstr>
      <vt:lpstr>The Response of  the Mainstream  Media</vt:lpstr>
      <vt:lpstr>Discussion </vt:lpstr>
      <vt:lpstr>Interactivity and Participation  </vt:lpstr>
      <vt:lpstr>Mass Culture versus Popular Culture  </vt:lpstr>
      <vt:lpstr>American intellectual property law </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dc:title>
  <dc:creator>sanja garic</dc:creator>
  <cp:lastModifiedBy>Sanja Garic-Komnenic</cp:lastModifiedBy>
  <cp:revision>130</cp:revision>
  <dcterms:created xsi:type="dcterms:W3CDTF">2014-01-21T01:53:59Z</dcterms:created>
  <dcterms:modified xsi:type="dcterms:W3CDTF">2019-01-18T18:57:44Z</dcterms:modified>
</cp:coreProperties>
</file>