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04" r:id="rId4"/>
    <p:sldId id="305" r:id="rId5"/>
    <p:sldId id="295" r:id="rId6"/>
    <p:sldId id="296" r:id="rId7"/>
    <p:sldId id="297" r:id="rId8"/>
    <p:sldId id="298" r:id="rId9"/>
    <p:sldId id="299" r:id="rId10"/>
    <p:sldId id="300" r:id="rId11"/>
    <p:sldId id="301" r:id="rId12"/>
    <p:sldId id="303" r:id="rId13"/>
    <p:sldId id="306" r:id="rId14"/>
    <p:sldId id="286" r:id="rId15"/>
    <p:sldId id="287" r:id="rId16"/>
    <p:sldId id="292" r:id="rId17"/>
    <p:sldId id="264" r:id="rId18"/>
    <p:sldId id="267" r:id="rId19"/>
    <p:sldId id="280" r:id="rId20"/>
    <p:sldId id="268" r:id="rId21"/>
    <p:sldId id="275" r:id="rId22"/>
    <p:sldId id="269" r:id="rId23"/>
    <p:sldId id="274" r:id="rId24"/>
    <p:sldId id="281" r:id="rId25"/>
    <p:sldId id="270" r:id="rId26"/>
    <p:sldId id="265" r:id="rId27"/>
    <p:sldId id="271" r:id="rId28"/>
    <p:sldId id="291" r:id="rId29"/>
    <p:sldId id="277" r:id="rId30"/>
    <p:sldId id="278"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5" d="100"/>
          <a:sy n="65" d="100"/>
        </p:scale>
        <p:origin x="1320" y="4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02F34350-6E99-C545-B196-17C69F30A45F}"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3B872-61AC-7845-B49D-05AD1D55E1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2F34350-6E99-C545-B196-17C69F30A45F}"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3B872-61AC-7845-B49D-05AD1D55E1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2F34350-6E99-C545-B196-17C69F30A45F}"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3B872-61AC-7845-B49D-05AD1D55E1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2F34350-6E99-C545-B196-17C69F30A45F}"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3B872-61AC-7845-B49D-05AD1D55E1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02F34350-6E99-C545-B196-17C69F30A45F}"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3B872-61AC-7845-B49D-05AD1D55E1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02F34350-6E99-C545-B196-17C69F30A45F}" type="datetimeFigureOut">
              <a:rPr lang="en-US" smtClean="0"/>
              <a:pPr/>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E3B872-61AC-7845-B49D-05AD1D55E1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02F34350-6E99-C545-B196-17C69F30A45F}" type="datetimeFigureOut">
              <a:rPr lang="en-US" smtClean="0"/>
              <a:pPr/>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E3B872-61AC-7845-B49D-05AD1D55E1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02F34350-6E99-C545-B196-17C69F30A45F}" type="datetimeFigureOut">
              <a:rPr lang="en-US" smtClean="0"/>
              <a:pPr/>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E3B872-61AC-7845-B49D-05AD1D55E1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34350-6E99-C545-B196-17C69F30A45F}" type="datetimeFigureOut">
              <a:rPr lang="en-US" smtClean="0"/>
              <a:pPr/>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E3B872-61AC-7845-B49D-05AD1D55E1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2F34350-6E99-C545-B196-17C69F30A45F}" type="datetimeFigureOut">
              <a:rPr lang="en-US" smtClean="0"/>
              <a:pPr/>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E3B872-61AC-7845-B49D-05AD1D55E1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2F34350-6E99-C545-B196-17C69F30A45F}" type="datetimeFigureOut">
              <a:rPr lang="en-US" smtClean="0"/>
              <a:pPr/>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E3B872-61AC-7845-B49D-05AD1D55E1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34350-6E99-C545-B196-17C69F30A45F}" type="datetimeFigureOut">
              <a:rPr lang="en-US" smtClean="0"/>
              <a:pPr/>
              <a:t>1/14/2019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E3B872-61AC-7845-B49D-05AD1D55E1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youtube.com/watch?v=ibJaqXVaOa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youtube.com/watch?v=bJRh8n0fQVg&amp;feature=relate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youtube.com/watch?v=cTLMjHrb_w4&amp;feature=endscreen&amp;NR=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youtube.com/watch?v=N25z289r0Cc&amp;feature=related" TargetMode="External"/><Relationship Id="rId2" Type="http://schemas.openxmlformats.org/officeDocument/2006/relationships/hyperlink" Target="http://www.youtube.com/watch?v=oXrYNTnwv34"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ppeZQ8inev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youtube.com/watch?v=p9YI7wUFl0w&amp;feature=relate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ilmpolicereviews.com/features/7-cinematic-examples-of-the-dissolv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Film and Theatre: an Active Audience </a:t>
            </a:r>
            <a:endParaRPr lang="en-US" dirty="0"/>
          </a:p>
        </p:txBody>
      </p:sp>
      <p:sp>
        <p:nvSpPr>
          <p:cNvPr id="3" name="Subtitle 2"/>
          <p:cNvSpPr>
            <a:spLocks noGrp="1"/>
          </p:cNvSpPr>
          <p:nvPr>
            <p:ph type="subTitle" idx="1"/>
          </p:nvPr>
        </p:nvSpPr>
        <p:spPr/>
        <p:txBody>
          <a:bodyPr/>
          <a:lstStyle/>
          <a:p>
            <a:r>
              <a:rPr lang="en-US" dirty="0" smtClean="0"/>
              <a:t>Week Two Lecture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Star Wars</a:t>
            </a:r>
            <a:endParaRPr lang="en-CA" dirty="0"/>
          </a:p>
        </p:txBody>
      </p:sp>
      <p:sp>
        <p:nvSpPr>
          <p:cNvPr id="3" name="Content Placeholder 2"/>
          <p:cNvSpPr>
            <a:spLocks noGrp="1"/>
          </p:cNvSpPr>
          <p:nvPr>
            <p:ph idx="1"/>
          </p:nvPr>
        </p:nvSpPr>
        <p:spPr/>
        <p:txBody>
          <a:bodyPr/>
          <a:lstStyle/>
          <a:p>
            <a:r>
              <a:rPr lang="en-CA" dirty="0" smtClean="0"/>
              <a:t>A repetition of the character types, story formulas, settings, and themes;</a:t>
            </a:r>
          </a:p>
          <a:p>
            <a:r>
              <a:rPr lang="en-CA" dirty="0" smtClean="0"/>
              <a:t>A combination of the unpredictable and the unexpected; </a:t>
            </a:r>
          </a:p>
          <a:p>
            <a:r>
              <a:rPr lang="en-CA" dirty="0" smtClean="0"/>
              <a:t>The stories rooted in the folktales, myths, and religions of multiple cultures: the hero’s journey archetype.</a:t>
            </a:r>
            <a:endParaRPr lang="en-CA" dirty="0"/>
          </a:p>
        </p:txBody>
      </p:sp>
    </p:spTree>
    <p:extLst>
      <p:ext uri="{BB962C8B-B14F-4D97-AF65-F5344CB8AC3E}">
        <p14:creationId xmlns:p14="http://schemas.microsoft.com/office/powerpoint/2010/main" val="308945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Star Wars</a:t>
            </a:r>
            <a:endParaRPr lang="en-CA" dirty="0"/>
          </a:p>
        </p:txBody>
      </p:sp>
      <p:sp>
        <p:nvSpPr>
          <p:cNvPr id="3" name="Content Placeholder 2"/>
          <p:cNvSpPr>
            <a:spLocks noGrp="1"/>
          </p:cNvSpPr>
          <p:nvPr>
            <p:ph idx="1"/>
          </p:nvPr>
        </p:nvSpPr>
        <p:spPr/>
        <p:txBody>
          <a:bodyPr>
            <a:normAutofit fontScale="92500"/>
          </a:bodyPr>
          <a:lstStyle/>
          <a:p>
            <a:r>
              <a:rPr lang="en-CA" dirty="0" smtClean="0"/>
              <a:t>For the Jedi knights, Lucas blended  the traditions of knighthood and chivalry  found in medieval Europe with those of the Japanese samurai. </a:t>
            </a:r>
          </a:p>
          <a:p>
            <a:r>
              <a:rPr lang="en-CA" dirty="0" smtClean="0"/>
              <a:t>He created “a timeless cultural collage.”</a:t>
            </a:r>
          </a:p>
          <a:p>
            <a:r>
              <a:rPr lang="en-CA" dirty="0" smtClean="0"/>
              <a:t>“We see ourselves reflected in the archetypical </a:t>
            </a:r>
            <a:r>
              <a:rPr lang="en-CA" dirty="0"/>
              <a:t>conflicts  and characters the stories </a:t>
            </a:r>
            <a:r>
              <a:rPr lang="en-CA" dirty="0" smtClean="0"/>
              <a:t>present.” </a:t>
            </a:r>
          </a:p>
          <a:p>
            <a:r>
              <a:rPr lang="en-CA" dirty="0" smtClean="0"/>
              <a:t>The binary good-versus-evil struggle</a:t>
            </a:r>
          </a:p>
          <a:p>
            <a:pPr marL="0" indent="0">
              <a:buNone/>
            </a:pPr>
            <a:r>
              <a:rPr lang="en-CA" sz="1900" dirty="0" smtClean="0"/>
              <a:t>(From </a:t>
            </a:r>
            <a:r>
              <a:rPr lang="en-CA" sz="1900" i="1" dirty="0" smtClean="0"/>
              <a:t>Looking at Movies an Introduction to Film</a:t>
            </a:r>
            <a:r>
              <a:rPr lang="en-CA" sz="1900" dirty="0" smtClean="0"/>
              <a:t>, by Richard </a:t>
            </a:r>
            <a:r>
              <a:rPr lang="en-CA" sz="1900" dirty="0" err="1" smtClean="0"/>
              <a:t>Barsam</a:t>
            </a:r>
            <a:r>
              <a:rPr lang="en-CA" sz="1900" dirty="0" smtClean="0"/>
              <a:t> and Dave Monahan, 2019)</a:t>
            </a:r>
            <a:endParaRPr lang="en-CA" sz="1900" dirty="0"/>
          </a:p>
        </p:txBody>
      </p:sp>
    </p:spTree>
    <p:extLst>
      <p:ext uri="{BB962C8B-B14F-4D97-AF65-F5344CB8AC3E}">
        <p14:creationId xmlns:p14="http://schemas.microsoft.com/office/powerpoint/2010/main" val="2259059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Genre is </a:t>
            </a:r>
            <a:r>
              <a:rPr lang="en-CA" i="1" dirty="0" smtClean="0"/>
              <a:t>Star Wars</a:t>
            </a:r>
            <a:r>
              <a:rPr lang="en-CA" dirty="0" smtClean="0"/>
              <a:t>?</a:t>
            </a:r>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2684430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Week 2 Discussion Questions</a:t>
            </a:r>
            <a:r>
              <a:rPr lang="en-CA" dirty="0"/>
              <a:t/>
            </a:r>
            <a:br>
              <a:rPr lang="en-CA" dirty="0"/>
            </a:br>
            <a:endParaRPr lang="en-CA" dirty="0"/>
          </a:p>
        </p:txBody>
      </p:sp>
      <p:sp>
        <p:nvSpPr>
          <p:cNvPr id="3" name="Content Placeholder 2"/>
          <p:cNvSpPr>
            <a:spLocks noGrp="1"/>
          </p:cNvSpPr>
          <p:nvPr>
            <p:ph idx="1"/>
          </p:nvPr>
        </p:nvSpPr>
        <p:spPr/>
        <p:txBody>
          <a:bodyPr>
            <a:normAutofit fontScale="77500" lnSpcReduction="20000"/>
          </a:bodyPr>
          <a:lstStyle/>
          <a:p>
            <a:pPr marL="514350" lvl="0" indent="-514350">
              <a:buFont typeface="+mj-lt"/>
              <a:buAutoNum type="arabicPeriod"/>
            </a:pPr>
            <a:r>
              <a:rPr lang="en-CA" dirty="0"/>
              <a:t>Define “cultural invisibility.” </a:t>
            </a:r>
          </a:p>
          <a:p>
            <a:pPr marL="514350" lvl="0" indent="-514350">
              <a:buFont typeface="+mj-lt"/>
              <a:buAutoNum type="arabicPeriod"/>
            </a:pPr>
            <a:r>
              <a:rPr lang="en-CA" dirty="0"/>
              <a:t>What means can filmmakers use to reinforce </a:t>
            </a:r>
            <a:r>
              <a:rPr lang="en-CA" dirty="0" smtClean="0"/>
              <a:t>viewers</a:t>
            </a:r>
            <a:r>
              <a:rPr lang="en-CA" dirty="0"/>
              <a:t>’ shared belief </a:t>
            </a:r>
            <a:r>
              <a:rPr lang="en-CA" dirty="0" smtClean="0"/>
              <a:t>systems? </a:t>
            </a:r>
            <a:endParaRPr lang="en-CA" dirty="0"/>
          </a:p>
          <a:p>
            <a:pPr marL="514350" lvl="0" indent="-514350">
              <a:buFont typeface="+mj-lt"/>
              <a:buAutoNum type="arabicPeriod"/>
            </a:pPr>
            <a:r>
              <a:rPr lang="en-CA" dirty="0"/>
              <a:t>Can you think of a film/TV show that portrays people from a particular social class negatively?</a:t>
            </a:r>
          </a:p>
          <a:p>
            <a:pPr marL="514350" lvl="0" indent="-514350">
              <a:buFont typeface="+mj-lt"/>
              <a:buAutoNum type="arabicPeriod"/>
            </a:pPr>
            <a:r>
              <a:rPr lang="en-CA" dirty="0"/>
              <a:t>How do film genres come about? </a:t>
            </a:r>
          </a:p>
          <a:p>
            <a:pPr marL="514350" lvl="0" indent="-514350">
              <a:buFont typeface="+mj-lt"/>
              <a:buAutoNum type="arabicPeriod"/>
            </a:pPr>
            <a:r>
              <a:rPr lang="en-CA" dirty="0"/>
              <a:t>Can you think of some genre-identified stars? </a:t>
            </a:r>
          </a:p>
          <a:p>
            <a:pPr marL="514350" lvl="0" indent="-514350">
              <a:buFont typeface="+mj-lt"/>
              <a:buAutoNum type="arabicPeriod"/>
            </a:pPr>
            <a:r>
              <a:rPr lang="en-CA" dirty="0"/>
              <a:t>What are the genre conventions? </a:t>
            </a:r>
          </a:p>
          <a:p>
            <a:pPr marL="514350" lvl="0" indent="-514350">
              <a:buFont typeface="+mj-lt"/>
              <a:buAutoNum type="arabicPeriod"/>
            </a:pPr>
            <a:r>
              <a:rPr lang="en-CA" dirty="0"/>
              <a:t>Give your examples of a film(s) that fit(s) into each given genre convention.  </a:t>
            </a:r>
          </a:p>
          <a:p>
            <a:pPr marL="514350" lvl="0" indent="-514350">
              <a:buFont typeface="+mj-lt"/>
              <a:buAutoNum type="arabicPeriod"/>
            </a:pPr>
            <a:r>
              <a:rPr lang="en-CA" dirty="0"/>
              <a:t>How do genres evolve?</a:t>
            </a:r>
          </a:p>
          <a:p>
            <a:pPr marL="514350" lvl="0" indent="-514350">
              <a:buFont typeface="+mj-lt"/>
              <a:buAutoNum type="arabicPeriod"/>
            </a:pPr>
            <a:r>
              <a:rPr lang="en-CA" dirty="0"/>
              <a:t>Define the basic approaches to studying film history. </a:t>
            </a:r>
          </a:p>
          <a:p>
            <a:pPr marL="514350" indent="-514350">
              <a:buFont typeface="+mj-lt"/>
              <a:buAutoNum type="arabicPeriod"/>
            </a:pPr>
            <a:endParaRPr lang="en-CA" dirty="0"/>
          </a:p>
        </p:txBody>
      </p:sp>
    </p:spTree>
    <p:extLst>
      <p:ext uri="{BB962C8B-B14F-4D97-AF65-F5344CB8AC3E}">
        <p14:creationId xmlns:p14="http://schemas.microsoft.com/office/powerpoint/2010/main" val="110434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Henry Jenkins</a:t>
            </a:r>
            <a:endParaRPr lang="en-US"/>
          </a:p>
        </p:txBody>
      </p:sp>
      <p:sp>
        <p:nvSpPr>
          <p:cNvPr id="3" name="Content Placeholder 2"/>
          <p:cNvSpPr>
            <a:spLocks noGrp="1"/>
          </p:cNvSpPr>
          <p:nvPr>
            <p:ph idx="1"/>
          </p:nvPr>
        </p:nvSpPr>
        <p:spPr/>
        <p:txBody>
          <a:bodyPr/>
          <a:lstStyle/>
          <a:p>
            <a:r>
              <a:rPr lang="en-US" dirty="0" smtClean="0">
                <a:hlinkClick r:id="rId2"/>
              </a:rPr>
              <a:t>http://www.youtube.com/watch?v=ibJaqXVaOaI</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Convergence</a:t>
            </a:r>
            <a:endParaRPr lang="en-US" dirty="0"/>
          </a:p>
        </p:txBody>
      </p:sp>
      <p:pic>
        <p:nvPicPr>
          <p:cNvPr id="4" name="Content Placeholder 3" descr="media converge_full.jpeg"/>
          <p:cNvPicPr>
            <a:picLocks noGrp="1" noChangeAspect="1"/>
          </p:cNvPicPr>
          <p:nvPr>
            <p:ph idx="1"/>
          </p:nvPr>
        </p:nvPicPr>
        <p:blipFill>
          <a:blip r:embed="rId2"/>
          <a:srcRect l="-8446" r="-8446"/>
          <a:stretch>
            <a:fillRect/>
          </a:stretch>
        </p:blip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Technology</a:t>
            </a:r>
            <a:endParaRPr lang="en-US" dirty="0"/>
          </a:p>
        </p:txBody>
      </p:sp>
      <p:sp>
        <p:nvSpPr>
          <p:cNvPr id="3" name="Content Placeholder 2"/>
          <p:cNvSpPr>
            <a:spLocks noGrp="1"/>
          </p:cNvSpPr>
          <p:nvPr>
            <p:ph idx="1"/>
          </p:nvPr>
        </p:nvSpPr>
        <p:spPr/>
        <p:txBody>
          <a:bodyPr/>
          <a:lstStyle/>
          <a:p>
            <a:r>
              <a:rPr lang="en-US" dirty="0" smtClean="0"/>
              <a:t>Loss of control over technology</a:t>
            </a:r>
          </a:p>
          <a:p>
            <a:r>
              <a:rPr lang="en-US" dirty="0" smtClean="0"/>
              <a:t>Artificial intelligence</a:t>
            </a:r>
          </a:p>
          <a:p>
            <a:r>
              <a:rPr lang="en-US" dirty="0" smtClean="0"/>
              <a:t>Addiction to technology </a:t>
            </a:r>
          </a:p>
          <a:p>
            <a:r>
              <a:rPr lang="en-US" dirty="0" smtClean="0"/>
              <a:t>Obsession with gadgets </a:t>
            </a:r>
          </a:p>
          <a:p>
            <a:r>
              <a:rPr lang="en-US" dirty="0" smtClean="0"/>
              <a:t>Loss of our humanity</a:t>
            </a:r>
          </a:p>
        </p:txBody>
      </p:sp>
    </p:spTree>
    <p:extLst>
      <p:ext uri="{BB962C8B-B14F-4D97-AF65-F5344CB8AC3E}">
        <p14:creationId xmlns:p14="http://schemas.microsoft.com/office/powerpoint/2010/main" val="91091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Matrix: </a:t>
            </a:r>
            <a:r>
              <a:rPr lang="en-US" dirty="0" err="1" smtClean="0"/>
              <a:t>Transmedia</a:t>
            </a:r>
            <a:r>
              <a:rPr lang="en-US" dirty="0" smtClean="0"/>
              <a:t> Storytelling </a:t>
            </a:r>
            <a:endParaRPr lang="en-US" dirty="0"/>
          </a:p>
        </p:txBody>
      </p:sp>
      <p:sp>
        <p:nvSpPr>
          <p:cNvPr id="3" name="Content Placeholder 2"/>
          <p:cNvSpPr>
            <a:spLocks noGrp="1"/>
          </p:cNvSpPr>
          <p:nvPr>
            <p:ph idx="1"/>
          </p:nvPr>
        </p:nvSpPr>
        <p:spPr/>
        <p:txBody>
          <a:bodyPr>
            <a:normAutofit/>
          </a:bodyPr>
          <a:lstStyle/>
          <a:p>
            <a:pPr>
              <a:buNone/>
            </a:pPr>
            <a:endParaRPr lang="en-US" smtClean="0"/>
          </a:p>
          <a:p>
            <a:r>
              <a:rPr lang="en-US" dirty="0" smtClean="0"/>
              <a:t>The viewer needs to do his/her homework</a:t>
            </a:r>
          </a:p>
          <a:p>
            <a:pPr lvl="0"/>
            <a:r>
              <a:rPr lang="en-US" dirty="0" smtClean="0"/>
              <a:t>“The </a:t>
            </a:r>
            <a:r>
              <a:rPr lang="en-US" dirty="0"/>
              <a:t>Matrix is entertainment for the age of media convergence, integrating multiple texts to create a narrative so large that it cannot be contained within a single </a:t>
            </a:r>
            <a:r>
              <a:rPr lang="en-US" dirty="0" smtClean="0"/>
              <a:t>medium” (Jenkins 97).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Transmedia</a:t>
            </a:r>
            <a:r>
              <a:rPr lang="en-US" dirty="0" smtClean="0"/>
              <a:t> Storytelling cont.</a:t>
            </a:r>
            <a:endParaRPr lang="en-US" dirty="0"/>
          </a:p>
        </p:txBody>
      </p:sp>
      <p:sp>
        <p:nvSpPr>
          <p:cNvPr id="3" name="Content Placeholder 2"/>
          <p:cNvSpPr>
            <a:spLocks noGrp="1"/>
          </p:cNvSpPr>
          <p:nvPr>
            <p:ph idx="1"/>
          </p:nvPr>
        </p:nvSpPr>
        <p:spPr/>
        <p:txBody>
          <a:bodyPr>
            <a:normAutofit lnSpcReduction="10000"/>
          </a:bodyPr>
          <a:lstStyle/>
          <a:p>
            <a:r>
              <a:rPr lang="en-US" dirty="0" smtClean="0"/>
              <a:t>Economic motivation behind </a:t>
            </a:r>
            <a:r>
              <a:rPr lang="en-US" dirty="0" err="1" smtClean="0"/>
              <a:t>transmedia</a:t>
            </a:r>
            <a:r>
              <a:rPr lang="en-US" dirty="0" smtClean="0"/>
              <a:t> storytelling</a:t>
            </a:r>
          </a:p>
          <a:p>
            <a:r>
              <a:rPr lang="en-US" dirty="0" smtClean="0"/>
              <a:t> the goal is “the construction and enhancement of entertainment franchises to create strong emotional attachments” (Jenkins 106).  </a:t>
            </a:r>
          </a:p>
          <a:p>
            <a:r>
              <a:rPr lang="en-US" dirty="0" smtClean="0"/>
              <a:t>The Kid’s Story </a:t>
            </a:r>
          </a:p>
          <a:p>
            <a:pPr>
              <a:buNone/>
            </a:pPr>
            <a:r>
              <a:rPr lang="en-US" dirty="0" smtClean="0">
                <a:hlinkClick r:id="rId2"/>
              </a:rPr>
              <a:t>http://www.youtube.com/watch?v=bJRh8n0fQVg&amp;feature=related</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Second Renaissance by </a:t>
            </a:r>
            <a:r>
              <a:rPr lang="en-US" dirty="0" err="1" smtClean="0"/>
              <a:t>Mahiro</a:t>
            </a:r>
            <a:r>
              <a:rPr lang="en-US" dirty="0" smtClean="0"/>
              <a:t> Maeda </a:t>
            </a:r>
            <a:endParaRPr lang="en-US" dirty="0"/>
          </a:p>
        </p:txBody>
      </p:sp>
      <p:sp>
        <p:nvSpPr>
          <p:cNvPr id="3" name="Content Placeholder 2"/>
          <p:cNvSpPr>
            <a:spLocks noGrp="1"/>
          </p:cNvSpPr>
          <p:nvPr>
            <p:ph idx="1"/>
          </p:nvPr>
        </p:nvSpPr>
        <p:spPr/>
        <p:txBody>
          <a:bodyPr/>
          <a:lstStyle/>
          <a:p>
            <a:r>
              <a:rPr lang="en-US" dirty="0" smtClean="0"/>
              <a:t>One of the nine </a:t>
            </a:r>
            <a:r>
              <a:rPr lang="en-US" dirty="0" err="1" smtClean="0"/>
              <a:t>Animatrix</a:t>
            </a:r>
            <a:r>
              <a:rPr lang="en-US" dirty="0" smtClean="0"/>
              <a:t> films</a:t>
            </a:r>
          </a:p>
          <a:p>
            <a:r>
              <a:rPr lang="en-US" dirty="0" smtClean="0">
                <a:hlinkClick r:id="rId2"/>
              </a:rPr>
              <a:t>http://www.youtube.com/watch?v=cTLMjHrb_w4&amp;feature=endscreen&amp;NR=1</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pPr>
              <a:lnSpc>
                <a:spcPct val="90000"/>
              </a:lnSpc>
            </a:pPr>
            <a:r>
              <a:rPr lang="en-US" sz="2800" b="1" dirty="0" smtClean="0"/>
              <a:t>This Week</a:t>
            </a:r>
            <a:endParaRPr lang="en-US" sz="2800" dirty="0" smtClean="0"/>
          </a:p>
          <a:p>
            <a:pPr lvl="1">
              <a:lnSpc>
                <a:spcPct val="90000"/>
              </a:lnSpc>
            </a:pPr>
            <a:r>
              <a:rPr lang="en-US" sz="2400" dirty="0" smtClean="0"/>
              <a:t>Seminar Presentations</a:t>
            </a:r>
          </a:p>
          <a:p>
            <a:pPr lvl="1">
              <a:lnSpc>
                <a:spcPct val="90000"/>
              </a:lnSpc>
            </a:pPr>
            <a:r>
              <a:rPr lang="en-US" sz="2400" dirty="0" smtClean="0"/>
              <a:t>Lecture</a:t>
            </a:r>
          </a:p>
          <a:p>
            <a:pPr lvl="1">
              <a:lnSpc>
                <a:spcPct val="90000"/>
              </a:lnSpc>
            </a:pPr>
            <a:r>
              <a:rPr lang="en-US" sz="2400" dirty="0" smtClean="0"/>
              <a:t>Discussion </a:t>
            </a:r>
          </a:p>
          <a:p>
            <a:pPr>
              <a:lnSpc>
                <a:spcPct val="90000"/>
              </a:lnSpc>
            </a:pPr>
            <a:r>
              <a:rPr lang="en-US" sz="2800" b="1" dirty="0" smtClean="0"/>
              <a:t>Next Week</a:t>
            </a:r>
            <a:endParaRPr lang="en-US" sz="2800" dirty="0" smtClean="0"/>
          </a:p>
          <a:p>
            <a:pPr lvl="1">
              <a:lnSpc>
                <a:spcPct val="90000"/>
              </a:lnSpc>
            </a:pPr>
            <a:r>
              <a:rPr lang="en-US" sz="2400" dirty="0" smtClean="0"/>
              <a:t>Film </a:t>
            </a:r>
            <a:r>
              <a:rPr lang="en-US" sz="2400" dirty="0"/>
              <a:t>R</a:t>
            </a:r>
            <a:r>
              <a:rPr lang="en-US" sz="2400" dirty="0" smtClean="0"/>
              <a:t>eview assigned</a:t>
            </a:r>
          </a:p>
          <a:p>
            <a:pPr lvl="1">
              <a:lnSpc>
                <a:spcPct val="90000"/>
              </a:lnSpc>
            </a:pPr>
            <a:r>
              <a:rPr lang="en-US" sz="2400" dirty="0" smtClean="0"/>
              <a:t>Lecture</a:t>
            </a:r>
          </a:p>
          <a:p>
            <a:pPr lvl="1">
              <a:lnSpc>
                <a:spcPct val="90000"/>
              </a:lnSpc>
            </a:pPr>
            <a:r>
              <a:rPr lang="en-US" sz="2400" dirty="0" smtClean="0"/>
              <a:t>Discussion</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Licensing versus “Co-creation”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viewer does not want simple repetition of “the same printing of a Star Trek logo on so many widgets.”  They want new creative work to provide new experiences and insights. </a:t>
            </a:r>
          </a:p>
          <a:p>
            <a:r>
              <a:rPr lang="en-US" dirty="0" smtClean="0"/>
              <a:t>Licensing does not allow new character background, or plot development,</a:t>
            </a:r>
          </a:p>
          <a:p>
            <a:r>
              <a:rPr lang="en-US" dirty="0" smtClean="0"/>
              <a:t>It offers “duplicate experiences”  107</a:t>
            </a:r>
          </a:p>
          <a:p>
            <a:r>
              <a:rPr lang="en-US" dirty="0" smtClean="0"/>
              <a:t>In co-creation “the companies collaborate from the beginning to create content… allowing each medium to generate new experiences for the consumer and expand points of entry into the franchise” 107</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Boba</a:t>
            </a:r>
            <a:r>
              <a:rPr lang="en-US" dirty="0" smtClean="0"/>
              <a:t> </a:t>
            </a:r>
            <a:r>
              <a:rPr lang="en-US" dirty="0" err="1" smtClean="0"/>
              <a:t>Fett</a:t>
            </a:r>
            <a:r>
              <a:rPr lang="en-US" dirty="0" smtClean="0"/>
              <a:t> </a:t>
            </a:r>
            <a:endParaRPr lang="en-US" dirty="0"/>
          </a:p>
        </p:txBody>
      </p:sp>
      <p:pic>
        <p:nvPicPr>
          <p:cNvPr id="4" name="Content Placeholder 3" descr="250px-Boba_Fet.jpg"/>
          <p:cNvPicPr>
            <a:picLocks noGrp="1" noChangeAspect="1"/>
          </p:cNvPicPr>
          <p:nvPr>
            <p:ph idx="1"/>
          </p:nvPr>
        </p:nvPicPr>
        <p:blipFill>
          <a:blip r:embed="rId2"/>
          <a:srcRect l="-70736" r="-70736"/>
          <a:stretch>
            <a:fillRect/>
          </a:stretch>
        </p:blipFill>
        <p:spPr/>
      </p:pic>
      <p:sp>
        <p:nvSpPr>
          <p:cNvPr id="5" name="Rectangle 4"/>
          <p:cNvSpPr/>
          <p:nvPr/>
        </p:nvSpPr>
        <p:spPr>
          <a:xfrm>
            <a:off x="4032034" y="3244334"/>
            <a:ext cx="1079931" cy="369332"/>
          </a:xfrm>
          <a:prstGeom prst="rect">
            <a:avLst/>
          </a:prstGeom>
        </p:spPr>
        <p:txBody>
          <a:bodyPr wrap="none">
            <a:spAutoFit/>
          </a:bodyPr>
          <a:lstStyle/>
          <a:p>
            <a:r>
              <a:rPr lang="en-US" dirty="0" err="1" smtClean="0"/>
              <a:t>Boba</a:t>
            </a:r>
            <a:r>
              <a:rPr lang="en-US" dirty="0" smtClean="0"/>
              <a:t> </a:t>
            </a:r>
            <a:r>
              <a:rPr lang="en-US" dirty="0" err="1" smtClean="0"/>
              <a:t>Fett</a:t>
            </a:r>
            <a:r>
              <a:rPr lang="en-US" dirty="0" smtClean="0"/>
              <a:t>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Collaborative Authorship</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Short animated films were  made after the Matrix films.</a:t>
            </a:r>
          </a:p>
          <a:p>
            <a:r>
              <a:rPr lang="en-US" dirty="0" smtClean="0"/>
              <a:t> </a:t>
            </a:r>
            <a:r>
              <a:rPr lang="en-US" dirty="0" err="1" smtClean="0"/>
              <a:t>Warchovski</a:t>
            </a:r>
            <a:r>
              <a:rPr lang="en-US" dirty="0" smtClean="0"/>
              <a:t> brothers looked for different established animators  with their own visual styles to create their shorts. </a:t>
            </a:r>
          </a:p>
          <a:p>
            <a:r>
              <a:rPr lang="en-US" dirty="0" smtClean="0"/>
              <a:t>They  did not simply subcontract or license  work; they wrote and directed the content of the game. </a:t>
            </a:r>
          </a:p>
          <a:p>
            <a:pPr>
              <a:buNone/>
            </a:pPr>
            <a:r>
              <a:rPr lang="en-US" dirty="0" smtClean="0"/>
              <a:t> The Art of World-Making</a:t>
            </a:r>
          </a:p>
          <a:p>
            <a:r>
              <a:rPr lang="en-US" dirty="0" smtClean="0"/>
              <a:t>“The </a:t>
            </a:r>
            <a:r>
              <a:rPr lang="en-US" dirty="0" err="1" smtClean="0"/>
              <a:t>Wachovski</a:t>
            </a:r>
            <a:r>
              <a:rPr lang="en-US" dirty="0" smtClean="0"/>
              <a:t> brothers built a playground where other artists could experiment and fans could explore” (</a:t>
            </a:r>
            <a:r>
              <a:rPr lang="en-US" dirty="0" err="1" smtClean="0"/>
              <a:t>Jankievic</a:t>
            </a:r>
            <a:r>
              <a:rPr lang="en-US" dirty="0" smtClean="0"/>
              <a:t> 115).</a:t>
            </a:r>
          </a:p>
          <a:p>
            <a:r>
              <a:rPr lang="en-US" dirty="0" smtClean="0"/>
              <a:t>Recurring motives and contextualizing devices so that the whole becomes more convincing.</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Collective Authorship at Work: the Matrix Franchise </a:t>
            </a:r>
            <a:endParaRPr lang="en-US" dirty="0"/>
          </a:p>
        </p:txBody>
      </p:sp>
      <p:sp>
        <p:nvSpPr>
          <p:cNvPr id="3" name="Content Placeholder 2"/>
          <p:cNvSpPr>
            <a:spLocks noGrp="1"/>
          </p:cNvSpPr>
          <p:nvPr>
            <p:ph idx="1"/>
          </p:nvPr>
        </p:nvSpPr>
        <p:spPr/>
        <p:txBody>
          <a:bodyPr/>
          <a:lstStyle/>
          <a:p>
            <a:pPr>
              <a:buNone/>
            </a:pPr>
            <a:r>
              <a:rPr lang="en-US" dirty="0" smtClean="0">
                <a:hlinkClick r:id="rId2"/>
              </a:rPr>
              <a:t>Enter the Matrix Documentary: </a:t>
            </a:r>
            <a:r>
              <a:rPr lang="en-US" smtClean="0">
                <a:hlinkClick r:id="rId2"/>
              </a:rPr>
              <a:t>Part 1 and 2</a:t>
            </a:r>
          </a:p>
          <a:p>
            <a:r>
              <a:rPr lang="en-US" dirty="0" smtClean="0">
                <a:hlinkClick r:id="rId2"/>
              </a:rPr>
              <a:t>http://www.youtube.com/watch?v=oXrYNTnwv34</a:t>
            </a:r>
            <a:endParaRPr lang="en-US" dirty="0" smtClean="0"/>
          </a:p>
          <a:p>
            <a:r>
              <a:rPr lang="en-US" dirty="0" smtClean="0">
                <a:hlinkClick r:id="rId3"/>
              </a:rPr>
              <a:t>http://www.youtube.com/watch?v=N25z289r0Cc&amp;feature=related</a:t>
            </a:r>
            <a:endParaRPr lang="en-US" dirty="0" smtClean="0"/>
          </a:p>
          <a:p>
            <a:r>
              <a:rPr lang="en-US" dirty="0" smtClean="0"/>
              <a:t>The new characters in the franchise do not need to be introduced; they are broad archetype: heroes and villains. </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Monomyth</a:t>
            </a:r>
            <a:r>
              <a:rPr lang="en-US" dirty="0" smtClean="0"/>
              <a:t> </a:t>
            </a:r>
            <a:br>
              <a:rPr lang="en-US" dirty="0" smtClean="0"/>
            </a:br>
            <a:r>
              <a:rPr lang="en-US" dirty="0" smtClean="0"/>
              <a:t>The Hero with a Thousand Faces</a:t>
            </a:r>
            <a:endParaRPr lang="en-US" dirty="0"/>
          </a:p>
        </p:txBody>
      </p:sp>
      <p:sp>
        <p:nvSpPr>
          <p:cNvPr id="3" name="Content Placeholder 2"/>
          <p:cNvSpPr>
            <a:spLocks noGrp="1"/>
          </p:cNvSpPr>
          <p:nvPr>
            <p:ph idx="1"/>
          </p:nvPr>
        </p:nvSpPr>
        <p:spPr/>
        <p:txBody>
          <a:bodyPr/>
          <a:lstStyle/>
          <a:p>
            <a:r>
              <a:rPr lang="en-US" dirty="0" smtClean="0"/>
              <a:t>“A hero ventures forth from the world of common day into a region of supernatural wonder: fabulous forces are there encountered and a decisive victory is won: the hero comes back from this mysterious adventure with the power to bestow boons on his fellow man” (Joseph Campbell 30).</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Additive comprehension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 </a:t>
            </a:r>
          </a:p>
          <a:p>
            <a:r>
              <a:rPr lang="en-US" dirty="0" smtClean="0"/>
              <a:t>“Additive comprehension” is about creators trying to shape our interpretations.</a:t>
            </a:r>
          </a:p>
          <a:p>
            <a:r>
              <a:rPr lang="en-US" dirty="0" smtClean="0"/>
              <a:t>The death of Morpheus in the game was used to motivate players’ missions within the game world. </a:t>
            </a:r>
          </a:p>
          <a:p>
            <a:r>
              <a:rPr lang="en-US" dirty="0" smtClean="0"/>
              <a:t>The case of the origami unicorn in the Director’s cut of Blade Runner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Aesthetic Value of  The Matrix films?</a:t>
            </a:r>
            <a:endParaRPr lang="en-US" dirty="0"/>
          </a:p>
        </p:txBody>
      </p:sp>
      <p:sp>
        <p:nvSpPr>
          <p:cNvPr id="3" name="Content Placeholder 2"/>
          <p:cNvSpPr>
            <a:spLocks noGrp="1"/>
          </p:cNvSpPr>
          <p:nvPr>
            <p:ph idx="1"/>
          </p:nvPr>
        </p:nvSpPr>
        <p:spPr/>
        <p:txBody>
          <a:bodyPr>
            <a:normAutofit fontScale="92500"/>
          </a:bodyPr>
          <a:lstStyle/>
          <a:p>
            <a:pPr lvl="0"/>
            <a:r>
              <a:rPr lang="en-US" dirty="0" smtClean="0"/>
              <a:t>Jenkins’ </a:t>
            </a:r>
            <a:r>
              <a:rPr lang="en-US" dirty="0"/>
              <a:t>argument </a:t>
            </a:r>
            <a:r>
              <a:rPr lang="en-US" dirty="0" smtClean="0"/>
              <a:t>is </a:t>
            </a:r>
            <a:r>
              <a:rPr lang="en-US" dirty="0"/>
              <a:t>that</a:t>
            </a:r>
            <a:r>
              <a:rPr lang="en-US" dirty="0" smtClean="0"/>
              <a:t> “we </a:t>
            </a:r>
            <a:r>
              <a:rPr lang="en-US" dirty="0"/>
              <a:t>do not yet have very good aesthetic criteria for evaluating works that play themselves across multiple media” 99</a:t>
            </a:r>
          </a:p>
          <a:p>
            <a:pPr lvl="0"/>
            <a:r>
              <a:rPr lang="en-US" dirty="0"/>
              <a:t>Do you agree with most critics that the Matrix is a failure because the later sequels are incoherent and not enough self-contained </a:t>
            </a:r>
            <a:r>
              <a:rPr lang="en-US" dirty="0" smtClean="0"/>
              <a:t>and “the </a:t>
            </a:r>
            <a:r>
              <a:rPr lang="en-US" dirty="0"/>
              <a:t>games are too dependent on the film and did not offer sufficiently new experiences to </a:t>
            </a:r>
            <a:r>
              <a:rPr lang="en-US" dirty="0" smtClean="0"/>
              <a:t>players”?  </a:t>
            </a:r>
            <a:r>
              <a:rPr lang="en-US" smtClean="0"/>
              <a:t>(</a:t>
            </a:r>
            <a:r>
              <a:rPr lang="en-US" smtClean="0"/>
              <a:t>Jenkins </a:t>
            </a:r>
            <a:r>
              <a:rPr lang="en-US" dirty="0" smtClean="0"/>
              <a:t>98)</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Storytelling</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Do you agree with some critics that talk about “the collapse of storytelling,” or do you  believe that we should rather talk about the “emergence of new story structures,” which expand “the range of narrative possibility”  and do not follow “one single path with a beginning, middle and end”? (Jenkins 121)</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Provide your own examples of films that have a non-linear plot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Discuss films that</a:t>
            </a:r>
          </a:p>
          <a:p>
            <a:pPr>
              <a:buNone/>
            </a:pPr>
            <a:endParaRPr lang="en-US" dirty="0" smtClean="0"/>
          </a:p>
          <a:p>
            <a:r>
              <a:rPr lang="en-US" dirty="0" smtClean="0"/>
              <a:t>do not follow “one single path with a beginning, middle and end” (Jenkins 121)</a:t>
            </a:r>
          </a:p>
          <a:p>
            <a:r>
              <a:rPr lang="en-US" dirty="0" smtClean="0"/>
              <a:t>expand “the range of narrative possibility” </a:t>
            </a:r>
          </a:p>
          <a:p>
            <a:pPr>
              <a:buNone/>
            </a:pPr>
            <a:r>
              <a:rPr lang="en-US" dirty="0" smtClean="0"/>
              <a:t>Robert Altman’s Short Cuts…..</a:t>
            </a:r>
          </a:p>
          <a:p>
            <a:pPr>
              <a:buNone/>
            </a:pPr>
            <a:r>
              <a:rPr lang="en-US" dirty="0" smtClean="0"/>
              <a:t>	“While helicopters overhead spray against a </a:t>
            </a:r>
            <a:r>
              <a:rPr lang="en-US" dirty="0" err="1" smtClean="0"/>
              <a:t>Medfly</a:t>
            </a:r>
            <a:r>
              <a:rPr lang="en-US" dirty="0" smtClean="0"/>
              <a:t> infestation a group of Los Angeles lives intersect, some casually, some to more lasting effect. Whilst they go out to concerts and jazz clubs and even have their pools cleaned, they also lie, drink, and cheat. Death itself seems never to be far away, even on a fishing trip…”(The Internet Movie Database).</a:t>
            </a:r>
            <a:endParaRPr lang="en-US" dirty="0"/>
          </a:p>
        </p:txBody>
      </p:sp>
    </p:spTree>
    <p:extLst>
      <p:ext uri="{BB962C8B-B14F-4D97-AF65-F5344CB8AC3E}">
        <p14:creationId xmlns:p14="http://schemas.microsoft.com/office/powerpoint/2010/main" val="20838544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Lola Run</a:t>
            </a:r>
            <a:endParaRPr lang="en-US" dirty="0"/>
          </a:p>
        </p:txBody>
      </p:sp>
      <p:sp>
        <p:nvSpPr>
          <p:cNvPr id="3" name="Content Placeholder 2"/>
          <p:cNvSpPr>
            <a:spLocks noGrp="1"/>
          </p:cNvSpPr>
          <p:nvPr>
            <p:ph idx="1"/>
          </p:nvPr>
        </p:nvSpPr>
        <p:spPr/>
        <p:txBody>
          <a:bodyPr/>
          <a:lstStyle/>
          <a:p>
            <a:r>
              <a:rPr lang="en-US">
                <a:hlinkClick r:id="rId2"/>
              </a:rPr>
              <a:t>https://</a:t>
            </a:r>
            <a:r>
              <a:rPr lang="en-US" smtClean="0">
                <a:hlinkClick r:id="rId2"/>
              </a:rPr>
              <a:t>www.youtube.com/watch?v=ppeZQ8inevE</a:t>
            </a:r>
            <a:endParaRPr lang="en-US"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Genre Conventions</a:t>
            </a:r>
            <a:endParaRPr lang="en-CA" dirty="0"/>
          </a:p>
        </p:txBody>
      </p:sp>
      <p:sp>
        <p:nvSpPr>
          <p:cNvPr id="3" name="Content Placeholder 2"/>
          <p:cNvSpPr>
            <a:spLocks noGrp="1"/>
          </p:cNvSpPr>
          <p:nvPr>
            <p:ph idx="1"/>
          </p:nvPr>
        </p:nvSpPr>
        <p:spPr/>
        <p:txBody>
          <a:bodyPr>
            <a:normAutofit fontScale="70000" lnSpcReduction="20000"/>
          </a:bodyPr>
          <a:lstStyle/>
          <a:p>
            <a:pPr marL="0" indent="0">
              <a:buNone/>
            </a:pPr>
            <a:r>
              <a:rPr lang="en-CA" dirty="0" smtClean="0"/>
              <a:t>“Genre refers to the categorization of narrative films by the stories they tell and the ways they tell them”(</a:t>
            </a:r>
            <a:r>
              <a:rPr lang="en-CA" dirty="0" err="1" smtClean="0"/>
              <a:t>Barsam&amp;Monaham</a:t>
            </a:r>
            <a:r>
              <a:rPr lang="en-CA" dirty="0" smtClean="0"/>
              <a:t> 82)</a:t>
            </a:r>
          </a:p>
          <a:p>
            <a:r>
              <a:rPr lang="en-CA" dirty="0" smtClean="0"/>
              <a:t>Western</a:t>
            </a:r>
          </a:p>
          <a:p>
            <a:r>
              <a:rPr lang="en-CA" dirty="0" smtClean="0"/>
              <a:t>Science fiction</a:t>
            </a:r>
          </a:p>
          <a:p>
            <a:r>
              <a:rPr lang="en-CA" dirty="0" smtClean="0"/>
              <a:t>Musical</a:t>
            </a:r>
          </a:p>
          <a:p>
            <a:r>
              <a:rPr lang="en-CA" dirty="0" smtClean="0"/>
              <a:t>Gangster</a:t>
            </a:r>
          </a:p>
          <a:p>
            <a:r>
              <a:rPr lang="en-CA" dirty="0" smtClean="0"/>
              <a:t>Action</a:t>
            </a:r>
          </a:p>
          <a:p>
            <a:r>
              <a:rPr lang="en-CA" dirty="0" smtClean="0"/>
              <a:t>Biopics</a:t>
            </a:r>
          </a:p>
          <a:p>
            <a:r>
              <a:rPr lang="en-CA" dirty="0" smtClean="0"/>
              <a:t>Thrillers</a:t>
            </a:r>
          </a:p>
          <a:p>
            <a:r>
              <a:rPr lang="en-CA" dirty="0" smtClean="0"/>
              <a:t>Romances</a:t>
            </a:r>
          </a:p>
          <a:p>
            <a:r>
              <a:rPr lang="en-CA" dirty="0" smtClean="0"/>
              <a:t>Romantic comedies</a:t>
            </a:r>
          </a:p>
          <a:p>
            <a:r>
              <a:rPr lang="en-CA" dirty="0"/>
              <a:t>F</a:t>
            </a:r>
            <a:r>
              <a:rPr lang="en-CA" dirty="0" smtClean="0"/>
              <a:t>antasy</a:t>
            </a:r>
            <a:endParaRPr lang="en-CA" dirty="0"/>
          </a:p>
        </p:txBody>
      </p:sp>
    </p:spTree>
    <p:extLst>
      <p:ext uri="{BB962C8B-B14F-4D97-AF65-F5344CB8AC3E}">
        <p14:creationId xmlns:p14="http://schemas.microsoft.com/office/powerpoint/2010/main" val="161839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Night on Earth</a:t>
            </a:r>
            <a:br>
              <a:rPr lang="en-US" dirty="0" smtClean="0"/>
            </a:br>
            <a:r>
              <a:rPr lang="en-US" dirty="0" smtClean="0"/>
              <a:t>Jim </a:t>
            </a:r>
            <a:r>
              <a:rPr lang="en-US" dirty="0" err="1" smtClean="0"/>
              <a:t>Jarmusch</a:t>
            </a:r>
            <a:endParaRPr lang="en-US" dirty="0"/>
          </a:p>
        </p:txBody>
      </p:sp>
      <p:sp>
        <p:nvSpPr>
          <p:cNvPr id="3" name="Content Placeholder 2"/>
          <p:cNvSpPr>
            <a:spLocks noGrp="1"/>
          </p:cNvSpPr>
          <p:nvPr>
            <p:ph idx="1"/>
          </p:nvPr>
        </p:nvSpPr>
        <p:spPr/>
        <p:txBody>
          <a:bodyPr/>
          <a:lstStyle/>
          <a:p>
            <a:r>
              <a:rPr lang="en-US" dirty="0" smtClean="0">
                <a:hlinkClick r:id="rId2"/>
              </a:rPr>
              <a:t>http://www.youtube.com/watch?v=p9YI7wUFl0w&amp;feature=related</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Non-Genre Films</a:t>
            </a:r>
            <a:endParaRPr lang="en-CA" dirty="0"/>
          </a:p>
        </p:txBody>
      </p:sp>
      <p:sp>
        <p:nvSpPr>
          <p:cNvPr id="3" name="Content Placeholder 2"/>
          <p:cNvSpPr>
            <a:spLocks noGrp="1"/>
          </p:cNvSpPr>
          <p:nvPr>
            <p:ph idx="1"/>
          </p:nvPr>
        </p:nvSpPr>
        <p:spPr/>
        <p:txBody>
          <a:bodyPr/>
          <a:lstStyle/>
          <a:p>
            <a:r>
              <a:rPr lang="en-CA" dirty="0" smtClean="0"/>
              <a:t>“Films that tell stories and employ styles that do not fit neatly into any existing genre template” (82)</a:t>
            </a:r>
          </a:p>
          <a:p>
            <a:pPr marL="0" indent="0">
              <a:buNone/>
            </a:pPr>
            <a:r>
              <a:rPr lang="en-CA" dirty="0" smtClean="0"/>
              <a:t>Recent examples:</a:t>
            </a:r>
          </a:p>
          <a:p>
            <a:r>
              <a:rPr lang="en-CA" i="1" dirty="0" smtClean="0"/>
              <a:t>All the Money in the World </a:t>
            </a:r>
            <a:r>
              <a:rPr lang="en-CA" dirty="0" smtClean="0"/>
              <a:t>(Ridley Scott)</a:t>
            </a:r>
          </a:p>
          <a:p>
            <a:r>
              <a:rPr lang="en-CA" i="1" dirty="0" smtClean="0"/>
              <a:t>Coco </a:t>
            </a:r>
            <a:r>
              <a:rPr lang="en-CA" dirty="0" smtClean="0"/>
              <a:t>(Lee Unkrich, Adrian Molina)</a:t>
            </a:r>
          </a:p>
          <a:p>
            <a:r>
              <a:rPr lang="en-CA" i="1" dirty="0" smtClean="0"/>
              <a:t>Molly’s game </a:t>
            </a:r>
            <a:r>
              <a:rPr lang="en-CA" dirty="0" smtClean="0"/>
              <a:t>(Aaron Sorkin)</a:t>
            </a:r>
          </a:p>
          <a:p>
            <a:r>
              <a:rPr lang="en-CA" i="1" dirty="0" smtClean="0"/>
              <a:t>Ladybird </a:t>
            </a:r>
            <a:r>
              <a:rPr lang="en-CA" dirty="0" smtClean="0"/>
              <a:t>(Greta </a:t>
            </a:r>
            <a:r>
              <a:rPr lang="en-CA" dirty="0" err="1" smtClean="0"/>
              <a:t>Gerwig</a:t>
            </a:r>
            <a:r>
              <a:rPr lang="en-CA" dirty="0" smtClean="0"/>
              <a:t>)</a:t>
            </a:r>
            <a:endParaRPr lang="en-CA" dirty="0"/>
          </a:p>
        </p:txBody>
      </p:sp>
    </p:spTree>
    <p:extLst>
      <p:ext uri="{BB962C8B-B14F-4D97-AF65-F5344CB8AC3E}">
        <p14:creationId xmlns:p14="http://schemas.microsoft.com/office/powerpoint/2010/main" val="2310047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Invisibility and Cinematic Language</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Movies move too fast for the viewer to consciously notice and consider all aspects of the film.</a:t>
            </a:r>
          </a:p>
          <a:p>
            <a:r>
              <a:rPr lang="en-CA" dirty="0" smtClean="0"/>
              <a:t>Filmmakers created a film grammar (the cinematic language) to help the viewer absorb and interpret the information intuitively and instantly.</a:t>
            </a:r>
          </a:p>
          <a:p>
            <a:pPr marL="0" indent="0">
              <a:buNone/>
            </a:pPr>
            <a:r>
              <a:rPr lang="en-CA" dirty="0" smtClean="0"/>
              <a:t>Examples:</a:t>
            </a:r>
          </a:p>
          <a:p>
            <a:pPr marL="0" indent="0">
              <a:buNone/>
            </a:pPr>
            <a:r>
              <a:rPr lang="en-CA" dirty="0" smtClean="0"/>
              <a:t>  </a:t>
            </a:r>
          </a:p>
          <a:p>
            <a:r>
              <a:rPr lang="en-CA" dirty="0" smtClean="0"/>
              <a:t>The fade-out/fade-in (dissolve) </a:t>
            </a:r>
          </a:p>
          <a:p>
            <a:r>
              <a:rPr lang="en-CA" dirty="0" smtClean="0"/>
              <a:t>A low-angle shot</a:t>
            </a:r>
          </a:p>
          <a:p>
            <a:r>
              <a:rPr lang="en-CA" dirty="0" smtClean="0"/>
              <a:t>Cutting on action</a:t>
            </a:r>
            <a:endParaRPr lang="en-CA" dirty="0"/>
          </a:p>
        </p:txBody>
      </p:sp>
    </p:spTree>
    <p:extLst>
      <p:ext uri="{BB962C8B-B14F-4D97-AF65-F5344CB8AC3E}">
        <p14:creationId xmlns:p14="http://schemas.microsoft.com/office/powerpoint/2010/main" val="417695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Dissolve</a:t>
            </a:r>
            <a:endParaRPr lang="en-CA" dirty="0"/>
          </a:p>
        </p:txBody>
      </p:sp>
      <p:sp>
        <p:nvSpPr>
          <p:cNvPr id="3" name="Content Placeholder 2"/>
          <p:cNvSpPr>
            <a:spLocks noGrp="1"/>
          </p:cNvSpPr>
          <p:nvPr>
            <p:ph idx="1"/>
          </p:nvPr>
        </p:nvSpPr>
        <p:spPr/>
        <p:txBody>
          <a:bodyPr/>
          <a:lstStyle/>
          <a:p>
            <a:r>
              <a:rPr lang="en-CA" dirty="0">
                <a:hlinkClick r:id="rId2"/>
              </a:rPr>
              <a:t>https://</a:t>
            </a:r>
            <a:r>
              <a:rPr lang="en-CA" dirty="0" smtClean="0">
                <a:hlinkClick r:id="rId2"/>
              </a:rPr>
              <a:t>www.filmpolicereviews.com/features/7-cinematic-examples-of-the-dissolve</a:t>
            </a:r>
            <a:endParaRPr lang="en-CA" dirty="0" smtClean="0"/>
          </a:p>
          <a:p>
            <a:endParaRPr lang="en-CA" dirty="0"/>
          </a:p>
        </p:txBody>
      </p:sp>
    </p:spTree>
    <p:extLst>
      <p:ext uri="{BB962C8B-B14F-4D97-AF65-F5344CB8AC3E}">
        <p14:creationId xmlns:p14="http://schemas.microsoft.com/office/powerpoint/2010/main" val="1522362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Cultural Invisibility</a:t>
            </a:r>
            <a:endParaRPr lang="en-CA" dirty="0"/>
          </a:p>
        </p:txBody>
      </p:sp>
      <p:sp>
        <p:nvSpPr>
          <p:cNvPr id="3" name="Content Placeholder 2"/>
          <p:cNvSpPr>
            <a:spLocks noGrp="1"/>
          </p:cNvSpPr>
          <p:nvPr>
            <p:ph idx="1"/>
          </p:nvPr>
        </p:nvSpPr>
        <p:spPr/>
        <p:txBody>
          <a:bodyPr/>
          <a:lstStyle/>
          <a:p>
            <a:r>
              <a:rPr lang="en-CA" dirty="0" smtClean="0"/>
              <a:t>Filmmakers often reinforce viewers’ shared belief systems – they give viewers what they want.</a:t>
            </a:r>
          </a:p>
          <a:p>
            <a:r>
              <a:rPr lang="en-CA" dirty="0" smtClean="0"/>
              <a:t>Viewers could be blind to the implied political, cultural, and ideological messages that help make the movie so appealing.</a:t>
            </a:r>
          </a:p>
          <a:p>
            <a:r>
              <a:rPr lang="en-CA" dirty="0" smtClean="0"/>
              <a:t>Some films resist common cultural values.</a:t>
            </a:r>
            <a:endParaRPr lang="en-CA" dirty="0"/>
          </a:p>
        </p:txBody>
      </p:sp>
    </p:spTree>
    <p:extLst>
      <p:ext uri="{BB962C8B-B14F-4D97-AF65-F5344CB8AC3E}">
        <p14:creationId xmlns:p14="http://schemas.microsoft.com/office/powerpoint/2010/main" val="318458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Implicit and Explicit Meaning</a:t>
            </a:r>
            <a:endParaRPr lang="en-CA" dirty="0"/>
          </a:p>
        </p:txBody>
      </p:sp>
      <p:sp>
        <p:nvSpPr>
          <p:cNvPr id="3" name="Content Placeholder 2"/>
          <p:cNvSpPr>
            <a:spLocks noGrp="1"/>
          </p:cNvSpPr>
          <p:nvPr>
            <p:ph idx="1"/>
          </p:nvPr>
        </p:nvSpPr>
        <p:spPr/>
        <p:txBody>
          <a:bodyPr/>
          <a:lstStyle/>
          <a:p>
            <a:r>
              <a:rPr lang="en-CA" dirty="0" smtClean="0"/>
              <a:t>“An implicit meaning, which lies below the surface of the movie’s story and presentation, is closest to our everyday sense of the word </a:t>
            </a:r>
            <a:r>
              <a:rPr lang="en-CA" i="1" dirty="0" smtClean="0"/>
              <a:t>meaning</a:t>
            </a:r>
            <a:r>
              <a:rPr lang="en-CA" dirty="0" smtClean="0"/>
              <a:t>. It is an association, connection, or inference that a viewer makes on the basis of the explicit meaning available on the surface of the movie” (</a:t>
            </a:r>
            <a:r>
              <a:rPr lang="en-CA" dirty="0" err="1" smtClean="0"/>
              <a:t>Barsam&amp;Monaham</a:t>
            </a:r>
            <a:r>
              <a:rPr lang="en-CA" dirty="0" smtClean="0"/>
              <a:t> 12).</a:t>
            </a:r>
            <a:endParaRPr lang="en-CA" dirty="0"/>
          </a:p>
        </p:txBody>
      </p:sp>
    </p:spTree>
    <p:extLst>
      <p:ext uri="{BB962C8B-B14F-4D97-AF65-F5344CB8AC3E}">
        <p14:creationId xmlns:p14="http://schemas.microsoft.com/office/powerpoint/2010/main" val="118463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Cultural and Formal Analysis of the </a:t>
            </a:r>
            <a:r>
              <a:rPr lang="en-CA" i="1" dirty="0" smtClean="0"/>
              <a:t>Star Wars </a:t>
            </a:r>
            <a:r>
              <a:rPr lang="en-CA" dirty="0" smtClean="0"/>
              <a:t>series</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CA" i="1" dirty="0" smtClean="0"/>
              <a:t>Star Wars </a:t>
            </a:r>
            <a:r>
              <a:rPr lang="en-CA" dirty="0" smtClean="0"/>
              <a:t>(1977) George Lucas</a:t>
            </a:r>
          </a:p>
          <a:p>
            <a:r>
              <a:rPr lang="en-CA" dirty="0" smtClean="0"/>
              <a:t>The franchise consists of four sequels and five prequels, the latest Episode IV - </a:t>
            </a:r>
            <a:r>
              <a:rPr lang="en-CA" dirty="0"/>
              <a:t>Solo – A Star Wars Story (2018</a:t>
            </a:r>
            <a:r>
              <a:rPr lang="en-CA" dirty="0" smtClean="0"/>
              <a:t>)</a:t>
            </a:r>
          </a:p>
          <a:p>
            <a:r>
              <a:rPr lang="en-CA" dirty="0" smtClean="0"/>
              <a:t>Over $8 billion in worldwide box office</a:t>
            </a:r>
          </a:p>
          <a:p>
            <a:r>
              <a:rPr lang="en-CA" dirty="0" smtClean="0"/>
              <a:t>The viewer experiences familiar characters’ physical and emotional development over an extended period of time;</a:t>
            </a:r>
          </a:p>
          <a:p>
            <a:r>
              <a:rPr lang="en-CA" dirty="0" smtClean="0"/>
              <a:t>The stories span generations;</a:t>
            </a:r>
            <a:endParaRPr lang="en-CA" dirty="0"/>
          </a:p>
        </p:txBody>
      </p:sp>
    </p:spTree>
    <p:extLst>
      <p:ext uri="{BB962C8B-B14F-4D97-AF65-F5344CB8AC3E}">
        <p14:creationId xmlns:p14="http://schemas.microsoft.com/office/powerpoint/2010/main" val="2226425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3621</TotalTime>
  <Words>1108</Words>
  <Application>Microsoft Office PowerPoint</Application>
  <PresentationFormat>On-screen Show (4:3)</PresentationFormat>
  <Paragraphs>137</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Film and Theatre: an Active Audience </vt:lpstr>
      <vt:lpstr>Agenda </vt:lpstr>
      <vt:lpstr>Genre Conventions</vt:lpstr>
      <vt:lpstr>Non-Genre Films</vt:lpstr>
      <vt:lpstr>Invisibility and Cinematic Language</vt:lpstr>
      <vt:lpstr>Dissolve</vt:lpstr>
      <vt:lpstr>Cultural Invisibility</vt:lpstr>
      <vt:lpstr>Implicit and Explicit Meaning</vt:lpstr>
      <vt:lpstr>Cultural and Formal Analysis of the Star Wars series</vt:lpstr>
      <vt:lpstr>Star Wars</vt:lpstr>
      <vt:lpstr>Star Wars</vt:lpstr>
      <vt:lpstr>What Genre is Star Wars?</vt:lpstr>
      <vt:lpstr>Week 2 Discussion Questions </vt:lpstr>
      <vt:lpstr>Henry Jenkins</vt:lpstr>
      <vt:lpstr>Media Convergence</vt:lpstr>
      <vt:lpstr>Dangers of Technology</vt:lpstr>
      <vt:lpstr>The Matrix: Transmedia Storytelling </vt:lpstr>
      <vt:lpstr>Transmedia Storytelling cont.</vt:lpstr>
      <vt:lpstr>The Second Renaissance by Mahiro Maeda </vt:lpstr>
      <vt:lpstr>Licensing versus “Co-creation” </vt:lpstr>
      <vt:lpstr>Boba Fett </vt:lpstr>
      <vt:lpstr>Collaborative Authorship </vt:lpstr>
      <vt:lpstr>The Collective Authorship at Work: the Matrix Franchise </vt:lpstr>
      <vt:lpstr>Monomyth  The Hero with a Thousand Faces</vt:lpstr>
      <vt:lpstr>Additive comprehension </vt:lpstr>
      <vt:lpstr>The Aesthetic Value of  The Matrix films?</vt:lpstr>
      <vt:lpstr>Storytelling</vt:lpstr>
      <vt:lpstr>Provide your own examples of films that have a non-linear plot</vt:lpstr>
      <vt:lpstr>Run Lola Run</vt:lpstr>
      <vt:lpstr>Night on Earth Jim Jarmusch</vt:lpstr>
    </vt:vector>
  </TitlesOfParts>
  <Company>bcit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 and Theatre: an Active Audience</dc:title>
  <dc:creator>sanja garic</dc:creator>
  <cp:lastModifiedBy>Sanja Garic-Komnenic</cp:lastModifiedBy>
  <cp:revision>111</cp:revision>
  <dcterms:created xsi:type="dcterms:W3CDTF">2014-02-07T21:25:47Z</dcterms:created>
  <dcterms:modified xsi:type="dcterms:W3CDTF">2019-01-15T01:15:57Z</dcterms:modified>
</cp:coreProperties>
</file>