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9" r:id="rId3"/>
    <p:sldId id="267" r:id="rId4"/>
    <p:sldId id="264" r:id="rId5"/>
    <p:sldId id="260" r:id="rId6"/>
    <p:sldId id="287" r:id="rId7"/>
    <p:sldId id="288" r:id="rId8"/>
    <p:sldId id="285" r:id="rId9"/>
    <p:sldId id="265" r:id="rId10"/>
    <p:sldId id="291" r:id="rId11"/>
    <p:sldId id="289" r:id="rId12"/>
    <p:sldId id="298" r:id="rId13"/>
    <p:sldId id="270" r:id="rId14"/>
    <p:sldId id="290" r:id="rId15"/>
    <p:sldId id="262" r:id="rId16"/>
    <p:sldId id="296" r:id="rId17"/>
    <p:sldId id="259" r:id="rId18"/>
    <p:sldId id="268" r:id="rId19"/>
    <p:sldId id="271" r:id="rId20"/>
    <p:sldId id="272" r:id="rId21"/>
    <p:sldId id="297" r:id="rId22"/>
    <p:sldId id="284" r:id="rId23"/>
    <p:sldId id="273" r:id="rId24"/>
    <p:sldId id="274" r:id="rId25"/>
    <p:sldId id="281" r:id="rId26"/>
    <p:sldId id="275" r:id="rId27"/>
    <p:sldId id="276" r:id="rId28"/>
    <p:sldId id="277" r:id="rId29"/>
    <p:sldId id="278" r:id="rId30"/>
    <p:sldId id="279" r:id="rId31"/>
    <p:sldId id="292" r:id="rId32"/>
    <p:sldId id="283"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720" autoAdjust="0"/>
  </p:normalViewPr>
  <p:slideViewPr>
    <p:cSldViewPr snapToObjects="1">
      <p:cViewPr varScale="1">
        <p:scale>
          <a:sx n="76" d="100"/>
          <a:sy n="76" d="100"/>
        </p:scale>
        <p:origin x="10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06AEF-B59F-E443-8D7B-5DCFC967D4BE}" type="datetimeFigureOut">
              <a:rPr lang="en-US" smtClean="0"/>
              <a:pPr/>
              <a:t>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BAD20-21BF-994C-B819-4761299A75C8}" type="slidenum">
              <a:rPr lang="en-US" smtClean="0"/>
              <a:pPr/>
              <a:t>‹#›</a:t>
            </a:fld>
            <a:endParaRPr lang="en-US"/>
          </a:p>
        </p:txBody>
      </p:sp>
    </p:spTree>
    <p:extLst>
      <p:ext uri="{BB962C8B-B14F-4D97-AF65-F5344CB8AC3E}">
        <p14:creationId xmlns:p14="http://schemas.microsoft.com/office/powerpoint/2010/main" val="2868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discovery.com/inscider/2014/10/science,%20science%20channel,%20physics,%20space,%20interstellar,%20Matthew%20McConaughey"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imdb.com/title/tt0816692/"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lightly_Scarlet" TargetMode="External"/><Relationship Id="rId13" Type="http://schemas.openxmlformats.org/officeDocument/2006/relationships/hyperlink" Target="http://en.wikipedia.org/wiki/Black-and-white" TargetMode="External"/><Relationship Id="rId18" Type="http://schemas.openxmlformats.org/officeDocument/2006/relationships/hyperlink" Target="http://en.wikipedia.org/wiki/Great_Depression" TargetMode="External"/><Relationship Id="rId3" Type="http://schemas.openxmlformats.org/officeDocument/2006/relationships/hyperlink" Target="http://en.wikipedia.org/wiki/The_Maltese_Falcon_(1941_film)" TargetMode="External"/><Relationship Id="rId7" Type="http://schemas.openxmlformats.org/officeDocument/2006/relationships/hyperlink" Target="http://en.wikipedia.org/wiki/The_Postman_Always_Rings_Twice_(1946_film)" TargetMode="External"/><Relationship Id="rId12" Type="http://schemas.openxmlformats.org/officeDocument/2006/relationships/hyperlink" Target="http://en.wikipedia.org/wiki/Low-key_lighting" TargetMode="External"/><Relationship Id="rId17" Type="http://schemas.openxmlformats.org/officeDocument/2006/relationships/hyperlink" Target="http://en.wikipedia.org/wiki/Crime_fiction" TargetMode="External"/><Relationship Id="rId2" Type="http://schemas.openxmlformats.org/officeDocument/2006/relationships/slide" Target="../slides/slide24.xml"/><Relationship Id="rId16" Type="http://schemas.openxmlformats.org/officeDocument/2006/relationships/hyperlink" Target="http://en.wikipedia.org/wiki/Hardboiled" TargetMode="External"/><Relationship Id="rId1" Type="http://schemas.openxmlformats.org/officeDocument/2006/relationships/notesMaster" Target="../notesMasters/notesMaster1.xml"/><Relationship Id="rId6" Type="http://schemas.openxmlformats.org/officeDocument/2006/relationships/hyperlink" Target="http://en.wikipedia.org/wiki/Mildred_Pierce_(film)" TargetMode="External"/><Relationship Id="rId11" Type="http://schemas.openxmlformats.org/officeDocument/2006/relationships/hyperlink" Target="http://en.wikipedia.org/wiki/Crime_film" TargetMode="External"/><Relationship Id="rId5" Type="http://schemas.openxmlformats.org/officeDocument/2006/relationships/hyperlink" Target="http://en.wikipedia.org/wiki/Double_Indemnity_(film)" TargetMode="External"/><Relationship Id="rId15" Type="http://schemas.openxmlformats.org/officeDocument/2006/relationships/hyperlink" Target="http://en.wikipedia.org/wiki/Cinematography" TargetMode="External"/><Relationship Id="rId10" Type="http://schemas.openxmlformats.org/officeDocument/2006/relationships/hyperlink" Target="http://en.wikipedia.org/wiki/Cinema_of_the_United_States" TargetMode="External"/><Relationship Id="rId4" Type="http://schemas.openxmlformats.org/officeDocument/2006/relationships/hyperlink" Target="http://en.wikipedia.org/wiki/The_Glass_Key_(1942_film)" TargetMode="External"/><Relationship Id="rId9" Type="http://schemas.openxmlformats.org/officeDocument/2006/relationships/hyperlink" Target="http://en.wikipedia.org/wiki/Film" TargetMode="External"/><Relationship Id="rId14" Type="http://schemas.openxmlformats.org/officeDocument/2006/relationships/hyperlink" Target="http://en.wikipedia.org/wiki/German_Expressionis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1</a:t>
            </a:fld>
            <a:endParaRPr lang="en-US"/>
          </a:p>
        </p:txBody>
      </p:sp>
    </p:spTree>
    <p:extLst>
      <p:ext uri="{BB962C8B-B14F-4D97-AF65-F5344CB8AC3E}">
        <p14:creationId xmlns:p14="http://schemas.microsoft.com/office/powerpoint/2010/main" val="2030159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After 9/11 </a:t>
            </a:r>
            <a:r>
              <a:rPr lang="en-US" sz="1200" kern="1200" dirty="0" err="1" smtClean="0">
                <a:solidFill>
                  <a:schemeClr val="tx1"/>
                </a:solidFill>
                <a:latin typeface="+mn-lt"/>
                <a:ea typeface="+mn-ea"/>
                <a:cs typeface="+mn-cs"/>
              </a:rPr>
              <a:t>sci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fi</a:t>
            </a:r>
            <a:r>
              <a:rPr lang="en-US" sz="1200" kern="1200" dirty="0" smtClean="0">
                <a:solidFill>
                  <a:schemeClr val="tx1"/>
                </a:solidFill>
                <a:latin typeface="+mn-lt"/>
                <a:ea typeface="+mn-ea"/>
                <a:cs typeface="+mn-cs"/>
              </a:rPr>
              <a:t> has become concerned with war-centered invasion narratives For example, Steven Spielberg’s re make of War of the Worlds (2005) is full of the imagery and symbolism of 9/11 catastrophe (Ray Ferrier I Tom Cruise is a blue-collar worker from New Jersey, he proves his role as a father/heroic male through the </a:t>
            </a:r>
            <a:r>
              <a:rPr lang="en-US" sz="1200" kern="1200" dirty="0" err="1" smtClean="0">
                <a:solidFill>
                  <a:schemeClr val="tx1"/>
                </a:solidFill>
                <a:latin typeface="+mn-lt"/>
                <a:ea typeface="+mn-ea"/>
                <a:cs typeface="+mn-cs"/>
              </a:rPr>
              <a:t>crse</a:t>
            </a:r>
            <a:r>
              <a:rPr lang="en-US" sz="1200" kern="1200" dirty="0" smtClean="0">
                <a:solidFill>
                  <a:schemeClr val="tx1"/>
                </a:solidFill>
                <a:latin typeface="+mn-lt"/>
                <a:ea typeface="+mn-ea"/>
                <a:cs typeface="+mn-cs"/>
              </a:rPr>
              <a:t> of the film.  He crawls through the rubble, the burning fires  to keep his child alive.  A lot of 9’11 war imagery: burning planes fall out of the sky, military missiles slice through the air, the alien enemy intent on harvesting all of humankind for their own survival and domination  Human blood soaks the screen,  The aliens are </a:t>
            </a:r>
            <a:r>
              <a:rPr lang="en-US" sz="1200" kern="1200" dirty="0" err="1" smtClean="0">
                <a:solidFill>
                  <a:schemeClr val="tx1"/>
                </a:solidFill>
                <a:latin typeface="+mn-lt"/>
                <a:ea typeface="+mn-ea"/>
                <a:cs typeface="+mn-cs"/>
              </a:rPr>
              <a:t>defeted</a:t>
            </a:r>
            <a:r>
              <a:rPr lang="en-US" sz="1200" kern="1200" dirty="0" smtClean="0">
                <a:solidFill>
                  <a:schemeClr val="tx1"/>
                </a:solidFill>
                <a:latin typeface="+mn-lt"/>
                <a:ea typeface="+mn-ea"/>
                <a:cs typeface="+mn-cs"/>
              </a:rPr>
              <a:t> a the end:  his heroic actions refuse America to be overtaken, overrun and he will protect America from wayward Americans  he kills deranged Harlan </a:t>
            </a:r>
            <a:r>
              <a:rPr lang="en-US" sz="1200" kern="1200" dirty="0" err="1" smtClean="0">
                <a:solidFill>
                  <a:schemeClr val="tx1"/>
                </a:solidFill>
                <a:latin typeface="+mn-lt"/>
                <a:ea typeface="+mn-ea"/>
                <a:cs typeface="+mn-cs"/>
              </a:rPr>
              <a:t>Ogillvy</a:t>
            </a:r>
            <a:r>
              <a:rPr lang="en-US" sz="1200" kern="1200" dirty="0" smtClean="0">
                <a:solidFill>
                  <a:schemeClr val="tx1"/>
                </a:solidFill>
                <a:latin typeface="+mn-lt"/>
                <a:ea typeface="+mn-ea"/>
                <a:cs typeface="+mn-cs"/>
              </a:rPr>
              <a:t> because he threatens to give their position away. The lien are destroyed by a common air-borne virus. America can no longer rely on conventional warfare to kill the enemy that lies within but must mutate and become like enemy.</a:t>
            </a:r>
          </a:p>
          <a:p>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The second  feature: the future worlds are imagined in terms of the utopian narrative – the future is bright and miraculous. Technology has allowed humans to travel across time and space; technology has cured cancer, infertility,  and can sometimes cheat death,  once warring nations unified to deal with the problems off-world. Poverty has been eradicated and liberal democracy ensures that nepotism and prejudice no longer take place.  The Star Trek franchise best demonstrate  this utopian vision with its multiracial/national crew, its life healing technologies and its liberal democratic  political structure. </a:t>
            </a:r>
          </a:p>
          <a:p>
            <a:r>
              <a:rPr lang="en-US" sz="1200" kern="1200" dirty="0" err="1" smtClean="0">
                <a:solidFill>
                  <a:schemeClr val="tx1"/>
                </a:solidFill>
                <a:latin typeface="+mn-lt"/>
                <a:ea typeface="+mn-ea"/>
                <a:cs typeface="+mn-cs"/>
              </a:rPr>
              <a:t>SCi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fi</a:t>
            </a:r>
            <a:r>
              <a:rPr lang="en-US" sz="1200" kern="1200" dirty="0" smtClean="0">
                <a:solidFill>
                  <a:schemeClr val="tx1"/>
                </a:solidFill>
                <a:latin typeface="+mn-lt"/>
                <a:ea typeface="+mn-ea"/>
                <a:cs typeface="+mn-cs"/>
              </a:rPr>
              <a:t>, unlike other genres has loose set of visual codes and iconography.  Could be set in the past, present future. Shared iconography:</a:t>
            </a:r>
          </a:p>
          <a:p>
            <a:r>
              <a:rPr lang="en-US" sz="1200" kern="1200" dirty="0" smtClean="0">
                <a:solidFill>
                  <a:schemeClr val="tx1"/>
                </a:solidFill>
                <a:latin typeface="+mn-lt"/>
                <a:ea typeface="+mn-ea"/>
                <a:cs typeface="+mn-cs"/>
              </a:rPr>
              <a:t>New weaponry, clothing, transportation, architecture and other spaces are the central key markers of the </a:t>
            </a:r>
            <a:r>
              <a:rPr lang="en-US" sz="1200" kern="1200" dirty="0" err="1" smtClean="0">
                <a:solidFill>
                  <a:schemeClr val="tx1"/>
                </a:solidFill>
                <a:latin typeface="+mn-lt"/>
                <a:ea typeface="+mn-ea"/>
                <a:cs typeface="+mn-cs"/>
              </a:rPr>
              <a:t>sci-f</a:t>
            </a:r>
            <a:r>
              <a:rPr lang="en-US" sz="1200" kern="1200" dirty="0" smtClean="0">
                <a:solidFill>
                  <a:schemeClr val="tx1"/>
                </a:solidFill>
                <a:latin typeface="+mn-lt"/>
                <a:ea typeface="+mn-ea"/>
                <a:cs typeface="+mn-cs"/>
              </a:rPr>
              <a:t> universe.  Lasers, light sabers, silver suits, space suits, oxygen masks, crystal uniforms, flying cars, </a:t>
            </a:r>
            <a:r>
              <a:rPr lang="en-US" sz="1200" kern="1200" dirty="0" err="1" smtClean="0">
                <a:solidFill>
                  <a:schemeClr val="tx1"/>
                </a:solidFill>
                <a:latin typeface="+mn-lt"/>
                <a:ea typeface="+mn-ea"/>
                <a:cs typeface="+mn-cs"/>
              </a:rPr>
              <a:t>hoverboards</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Complete bodily and sensory engulfment – wants to completely absorb the viewer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30</a:t>
            </a:fld>
            <a:endParaRPr lang="en-US"/>
          </a:p>
        </p:txBody>
      </p:sp>
    </p:spTree>
    <p:extLst>
      <p:ext uri="{BB962C8B-B14F-4D97-AF65-F5344CB8AC3E}">
        <p14:creationId xmlns:p14="http://schemas.microsoft.com/office/powerpoint/2010/main" val="221796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But it’s also about quantum gravity and the mysteries of the fifth dimension, Dr. Kip Thorne’s new book, “The Science of Interstellar’ the foreword by Christopher Nolan explains the science behind</a:t>
            </a:r>
            <a:r>
              <a:rPr lang="en-US" sz="1200" kern="1200" baseline="0" dirty="0" smtClean="0">
                <a:solidFill>
                  <a:schemeClr val="tx1"/>
                </a:solidFill>
                <a:latin typeface="+mn-lt"/>
                <a:ea typeface="+mn-ea"/>
                <a:cs typeface="+mn-cs"/>
              </a:rPr>
              <a:t> the film.</a:t>
            </a:r>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33</a:t>
            </a:fld>
            <a:endParaRPr lang="en-US"/>
          </a:p>
        </p:txBody>
      </p:sp>
    </p:spTree>
    <p:extLst>
      <p:ext uri="{BB962C8B-B14F-4D97-AF65-F5344CB8AC3E}">
        <p14:creationId xmlns:p14="http://schemas.microsoft.com/office/powerpoint/2010/main" val="65729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convergence is a shift in patterns of media ownership. Old Hollywood focused on cinema, the new media conglomerates have controlling interests across the entire entertainment industry . </a:t>
            </a:r>
            <a:r>
              <a:rPr lang="en-US" sz="1200" b="1" kern="1200" dirty="0" smtClean="0">
                <a:solidFill>
                  <a:schemeClr val="tx1"/>
                </a:solidFill>
                <a:latin typeface="+mn-lt"/>
                <a:ea typeface="+mn-ea"/>
                <a:cs typeface="+mn-cs"/>
              </a:rPr>
              <a:t>Warner Bros. produces film, TV, popular music, computer games, Web sites, toys, amusement park rides, books, T-shirts, magazines, comics…</a:t>
            </a:r>
          </a:p>
          <a:p>
            <a:r>
              <a:rPr lang="en-US" sz="1200" b="1"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13</a:t>
            </a:fld>
            <a:endParaRPr lang="en-US"/>
          </a:p>
        </p:txBody>
      </p:sp>
    </p:spTree>
    <p:extLst>
      <p:ext uri="{BB962C8B-B14F-4D97-AF65-F5344CB8AC3E}">
        <p14:creationId xmlns:p14="http://schemas.microsoft.com/office/powerpoint/2010/main" val="356713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Media convergence </a:t>
            </a:r>
          </a:p>
          <a:p>
            <a:r>
              <a:rPr lang="en-US" sz="1200" kern="1200" dirty="0" smtClean="0">
                <a:solidFill>
                  <a:schemeClr val="tx1"/>
                </a:solidFill>
                <a:latin typeface="+mn-lt"/>
                <a:ea typeface="+mn-ea"/>
                <a:cs typeface="+mn-cs"/>
              </a:rPr>
              <a:t>blurring the lines between media</a:t>
            </a:r>
          </a:p>
          <a:p>
            <a:r>
              <a:rPr lang="en-US" sz="1200" kern="1200" dirty="0" smtClean="0">
                <a:solidFill>
                  <a:schemeClr val="tx1"/>
                </a:solidFill>
                <a:latin typeface="+mn-lt"/>
                <a:ea typeface="+mn-ea"/>
                <a:cs typeface="+mn-cs"/>
              </a:rPr>
              <a:t>Ignacio’s collage of  Sesame Street’s Bert as Osama Bin Laden; the author argue against the idea that convergence is only a technological process – it instead represents a cultural shift in which spectators become more active. They seek info. and make connections among disperse media content. The convergence happens within the brains of individual consumers and through their social interactions with others.</a:t>
            </a:r>
          </a:p>
          <a:p>
            <a:r>
              <a:rPr lang="en-US" sz="1200" kern="1200" dirty="0" smtClean="0">
                <a:solidFill>
                  <a:schemeClr val="tx1"/>
                </a:solidFill>
                <a:latin typeface="+mn-lt"/>
                <a:ea typeface="+mn-ea"/>
                <a:cs typeface="+mn-cs"/>
              </a:rPr>
              <a:t>New media technologies enabled the same content to flow through many different channels and assume many different forms at the point of reception. It impacts the way we consume media: a teenager does homework, scans the Web, listen to MP3 and download files, chat with friends, word-process a paper, respond to email…Bert is Evil images</a:t>
            </a:r>
            <a:r>
              <a:rPr lang="en-US" sz="1200" kern="1200" baseline="0" dirty="0" smtClean="0">
                <a:solidFill>
                  <a:schemeClr val="tx1"/>
                </a:solidFill>
                <a:latin typeface="+mn-lt"/>
                <a:ea typeface="+mn-ea"/>
                <a:cs typeface="+mn-cs"/>
              </a:rPr>
              <a:t> travelled from Ignacio’s bedroom through a Photoshop, to the World Wide Web, to a Bangladesh print shop,  to posters held by anti-American protestors, to CCN network,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17</a:t>
            </a:fld>
            <a:endParaRPr lang="en-US"/>
          </a:p>
        </p:txBody>
      </p:sp>
    </p:spTree>
    <p:extLst>
      <p:ext uri="{BB962C8B-B14F-4D97-AF65-F5344CB8AC3E}">
        <p14:creationId xmlns:p14="http://schemas.microsoft.com/office/powerpoint/2010/main" val="408898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a:t>
            </a:r>
            <a:r>
              <a:rPr lang="en-US" sz="1200" kern="1200" dirty="0" err="1" smtClean="0">
                <a:solidFill>
                  <a:schemeClr val="tx1"/>
                </a:solidFill>
                <a:latin typeface="+mn-lt"/>
                <a:ea typeface="+mn-ea"/>
                <a:cs typeface="+mn-cs"/>
              </a:rPr>
              <a:t>Bollywood</a:t>
            </a:r>
            <a:r>
              <a:rPr lang="en-US" sz="1200" kern="1200" dirty="0" smtClean="0">
                <a:solidFill>
                  <a:schemeClr val="tx1"/>
                </a:solidFill>
                <a:latin typeface="+mn-lt"/>
                <a:ea typeface="+mn-ea"/>
                <a:cs typeface="+mn-cs"/>
              </a:rPr>
              <a:t> film </a:t>
            </a:r>
            <a:r>
              <a:rPr lang="en-US" sz="1200" kern="1200" dirty="0" err="1" smtClean="0">
                <a:solidFill>
                  <a:schemeClr val="tx1"/>
                </a:solidFill>
                <a:latin typeface="+mn-lt"/>
                <a:ea typeface="+mn-ea"/>
                <a:cs typeface="+mn-cs"/>
              </a:rPr>
              <a:t>Rok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Sako</a:t>
            </a:r>
            <a:r>
              <a:rPr lang="en-US" sz="1200" kern="1200" dirty="0" smtClean="0">
                <a:solidFill>
                  <a:schemeClr val="tx1"/>
                </a:solidFill>
                <a:latin typeface="+mn-lt"/>
                <a:ea typeface="+mn-ea"/>
                <a:cs typeface="+mn-cs"/>
              </a:rPr>
              <a:t> To </a:t>
            </a:r>
            <a:r>
              <a:rPr lang="en-US" sz="1200" kern="1200" dirty="0" err="1" smtClean="0">
                <a:solidFill>
                  <a:schemeClr val="tx1"/>
                </a:solidFill>
                <a:latin typeface="+mn-lt"/>
                <a:ea typeface="+mn-ea"/>
                <a:cs typeface="+mn-cs"/>
              </a:rPr>
              <a:t>Rok</a:t>
            </a:r>
            <a:r>
              <a:rPr lang="en-US" sz="1200" kern="1200" dirty="0" smtClean="0">
                <a:solidFill>
                  <a:schemeClr val="tx1"/>
                </a:solidFill>
                <a:latin typeface="+mn-lt"/>
                <a:ea typeface="+mn-ea"/>
                <a:cs typeface="+mn-cs"/>
              </a:rPr>
              <a:t> Lo (2004) was screen entirely by movie buffs in different cities in India  through mobile phones The first feature film fully accessible  via mobile phones. </a:t>
            </a: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18</a:t>
            </a:fld>
            <a:endParaRPr lang="en-US"/>
          </a:p>
        </p:txBody>
      </p:sp>
    </p:spTree>
    <p:extLst>
      <p:ext uri="{BB962C8B-B14F-4D97-AF65-F5344CB8AC3E}">
        <p14:creationId xmlns:p14="http://schemas.microsoft.com/office/powerpoint/2010/main" val="309200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People are taking media into their own hands.  The result could be good and bad: drunk students shoot a soft-core porn movie involving topless cheerleaders; within hours the movie is circulating across the school.</a:t>
            </a:r>
          </a:p>
          <a:p>
            <a:r>
              <a:rPr lang="en-US" sz="1200" kern="1200" dirty="0" smtClean="0">
                <a:solidFill>
                  <a:schemeClr val="tx1"/>
                </a:solidFill>
                <a:latin typeface="+mn-lt"/>
                <a:ea typeface="+mn-ea"/>
                <a:cs typeface="+mn-cs"/>
              </a:rPr>
              <a:t>Both corporate convergence and grassroots convergence are happening at the same time: an alarming concentration of the ownership of mainstream commercial media with a small handful of multinational media conglomerates dominating all sectors of entertainment industry, </a:t>
            </a:r>
          </a:p>
          <a:p>
            <a:r>
              <a:rPr lang="en-US" sz="1200" kern="1200" dirty="0" smtClean="0">
                <a:solidFill>
                  <a:schemeClr val="tx1"/>
                </a:solidFill>
                <a:latin typeface="+mn-lt"/>
                <a:ea typeface="+mn-ea"/>
                <a:cs typeface="+mn-cs"/>
              </a:rPr>
              <a:t>On the other hand, new media technologies have lowered production and distribution costs and enabled consumers to archive, appropriate and </a:t>
            </a:r>
            <a:r>
              <a:rPr lang="en-US" sz="1200" kern="1200" dirty="0" err="1" smtClean="0">
                <a:solidFill>
                  <a:schemeClr val="tx1"/>
                </a:solidFill>
                <a:latin typeface="+mn-lt"/>
                <a:ea typeface="+mn-ea"/>
                <a:cs typeface="+mn-cs"/>
              </a:rPr>
              <a:t>recirculate</a:t>
            </a:r>
            <a:r>
              <a:rPr lang="en-US" sz="1200" kern="1200" dirty="0" smtClean="0">
                <a:solidFill>
                  <a:schemeClr val="tx1"/>
                </a:solidFill>
                <a:latin typeface="+mn-lt"/>
                <a:ea typeface="+mn-ea"/>
                <a:cs typeface="+mn-cs"/>
              </a:rPr>
              <a:t>  and recreate media content in powerful new ways.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Entertainment industry use the term </a:t>
            </a:r>
            <a:r>
              <a:rPr lang="en-US" sz="1200" b="1" kern="1200" dirty="0" smtClean="0">
                <a:solidFill>
                  <a:schemeClr val="tx1"/>
                </a:solidFill>
                <a:latin typeface="+mn-lt"/>
                <a:ea typeface="+mn-ea"/>
                <a:cs typeface="+mn-cs"/>
              </a:rPr>
              <a:t>franchise</a:t>
            </a:r>
            <a:r>
              <a:rPr lang="en-US" sz="1200" kern="1200" dirty="0" smtClean="0">
                <a:solidFill>
                  <a:schemeClr val="tx1"/>
                </a:solidFill>
                <a:latin typeface="+mn-lt"/>
                <a:ea typeface="+mn-ea"/>
                <a:cs typeface="+mn-cs"/>
              </a:rPr>
              <a:t>  to refer to their coordinated effort to to brand and marked fictional content under new conditions of convergence. Some of the most successful franchises in recent media industry: American Idol, Survivor, (TV) The Matrix, Start Wars  (Film) Harry Potter,   (books) ; the Sims (Games) : each of them extends from its original medium to influence many other sites of cultural production</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19</a:t>
            </a:fld>
            <a:endParaRPr lang="en-US"/>
          </a:p>
        </p:txBody>
      </p:sp>
    </p:spTree>
    <p:extLst>
      <p:ext uri="{BB962C8B-B14F-4D97-AF65-F5344CB8AC3E}">
        <p14:creationId xmlns:p14="http://schemas.microsoft.com/office/powerpoint/2010/main" val="423843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Wednesday night on </a:t>
            </a:r>
            <a:r>
              <a:rPr lang="en-US" sz="1200" u="sng" kern="1200" dirty="0" smtClean="0">
                <a:solidFill>
                  <a:schemeClr val="tx1"/>
                </a:solidFill>
                <a:latin typeface="+mn-lt"/>
                <a:ea typeface="+mn-ea"/>
                <a:cs typeface="+mn-cs"/>
                <a:hlinkClick r:id="rId3"/>
              </a:rPr>
              <a:t>Science Channel, Matthew McConaughey takes viewers behind the scenes of </a:t>
            </a:r>
            <a:r>
              <a:rPr lang="en-US" sz="1200" i="1" u="sng" kern="1200" dirty="0" smtClean="0">
                <a:solidFill>
                  <a:schemeClr val="tx1"/>
                </a:solidFill>
                <a:latin typeface="+mn-lt"/>
                <a:ea typeface="+mn-ea"/>
                <a:cs typeface="+mn-cs"/>
                <a:hlinkClick r:id="rId4"/>
              </a:rPr>
              <a:t>Interstellar with a look at the real-life science that went into this out-of-this-world film.</a:t>
            </a:r>
            <a:r>
              <a:rPr lang="en-US" sz="1200" i="1" u="sng"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But it’s also about quantum gravity and the mysteries of the fifth dimension, Dr. Kip Thorne’s new book, “The Science of Interstellar’ the foreword by Christopher Nolan explains the science behind</a:t>
            </a:r>
            <a:r>
              <a:rPr lang="en-US" sz="1200" kern="1200" baseline="0" dirty="0" smtClean="0">
                <a:solidFill>
                  <a:schemeClr val="tx1"/>
                </a:solidFill>
                <a:latin typeface="+mn-lt"/>
                <a:ea typeface="+mn-ea"/>
                <a:cs typeface="+mn-cs"/>
              </a:rPr>
              <a:t> the film.</a:t>
            </a:r>
            <a:endParaRPr lang="en-US" dirty="0" smtClean="0"/>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22</a:t>
            </a:fld>
            <a:endParaRPr lang="en-US"/>
          </a:p>
        </p:txBody>
      </p:sp>
    </p:spTree>
    <p:extLst>
      <p:ext uri="{BB962C8B-B14F-4D97-AF65-F5344CB8AC3E}">
        <p14:creationId xmlns:p14="http://schemas.microsoft.com/office/powerpoint/2010/main" val="61238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origins of film genre: </a:t>
            </a:r>
            <a:r>
              <a:rPr lang="en-US" sz="1200" kern="1200" dirty="0" smtClean="0">
                <a:solidFill>
                  <a:schemeClr val="tx1"/>
                </a:solidFill>
                <a:latin typeface="+mn-lt"/>
                <a:ea typeface="+mn-ea"/>
                <a:cs typeface="+mn-cs"/>
              </a:rPr>
              <a:t>the late 50’s  as a reaction to the elitism of film criticism which stressed authorship the genius or the creativity </a:t>
            </a:r>
            <a:r>
              <a:rPr lang="en-US" sz="1200" kern="1200" dirty="0" err="1" smtClean="0">
                <a:solidFill>
                  <a:schemeClr val="tx1"/>
                </a:solidFill>
                <a:latin typeface="+mn-lt"/>
                <a:ea typeface="+mn-ea"/>
                <a:cs typeface="+mn-cs"/>
              </a:rPr>
              <a:t>f</a:t>
            </a:r>
            <a:r>
              <a:rPr lang="en-US" sz="1200" kern="1200" dirty="0" smtClean="0">
                <a:solidFill>
                  <a:schemeClr val="tx1"/>
                </a:solidFill>
                <a:latin typeface="+mn-lt"/>
                <a:ea typeface="+mn-ea"/>
                <a:cs typeface="+mn-cs"/>
              </a:rPr>
              <a:t> one individual usually the director. </a:t>
            </a:r>
          </a:p>
          <a:p>
            <a:r>
              <a:rPr lang="en-US" sz="1200" kern="1200" dirty="0" smtClean="0">
                <a:solidFill>
                  <a:schemeClr val="tx1"/>
                </a:solidFill>
                <a:latin typeface="+mn-lt"/>
                <a:ea typeface="+mn-ea"/>
                <a:cs typeface="+mn-cs"/>
              </a:rPr>
              <a:t>Hollywood pre-sells  and packages films according to their genre: </a:t>
            </a:r>
          </a:p>
          <a:p>
            <a:r>
              <a:rPr lang="en-US" sz="1200" kern="1200" dirty="0" err="1" smtClean="0">
                <a:solidFill>
                  <a:schemeClr val="tx1"/>
                </a:solidFill>
                <a:latin typeface="+mn-lt"/>
                <a:ea typeface="+mn-ea"/>
                <a:cs typeface="+mn-cs"/>
              </a:rPr>
              <a:t>E.x</a:t>
            </a:r>
            <a:r>
              <a:rPr lang="en-US" sz="1200" kern="1200" dirty="0" smtClean="0">
                <a:solidFill>
                  <a:schemeClr val="tx1"/>
                </a:solidFill>
                <a:latin typeface="+mn-lt"/>
                <a:ea typeface="+mn-ea"/>
                <a:cs typeface="+mn-cs"/>
              </a:rPr>
              <a:t>. The Matrix, 1999, I Robot 2004 are marketed as genre of science fiction essential  to films promotional imagery and sound bites. Insert the Matrix trailer   </a:t>
            </a:r>
          </a:p>
          <a:p>
            <a:r>
              <a:rPr lang="en-US" sz="1200" kern="1200" dirty="0" smtClean="0">
                <a:solidFill>
                  <a:schemeClr val="tx1"/>
                </a:solidFill>
                <a:latin typeface="+mn-lt"/>
                <a:ea typeface="+mn-ea"/>
                <a:cs typeface="+mn-cs"/>
              </a:rPr>
              <a:t>Problems with genre: classification and transformation (films evolve, change and  invent new codes) </a:t>
            </a:r>
          </a:p>
          <a:p>
            <a:r>
              <a:rPr lang="en-US" sz="1200" kern="1200" dirty="0" smtClean="0">
                <a:solidFill>
                  <a:schemeClr val="tx1"/>
                </a:solidFill>
                <a:latin typeface="+mn-lt"/>
                <a:ea typeface="+mn-ea"/>
                <a:cs typeface="+mn-cs"/>
              </a:rPr>
              <a:t>Genre is about both repetition and prediction and innovation and renewal  (subtle transformation)  because of production changes (more money added to commercially successful genres,  audience demands, cultural and historical transformation</a:t>
            </a:r>
          </a:p>
          <a:p>
            <a:r>
              <a:rPr lang="en-US" sz="1200" kern="1200" dirty="0" err="1" smtClean="0">
                <a:solidFill>
                  <a:schemeClr val="tx1"/>
                </a:solidFill>
                <a:latin typeface="+mn-lt"/>
                <a:ea typeface="+mn-ea"/>
                <a:cs typeface="+mn-cs"/>
              </a:rPr>
              <a:t>Hybridity</a:t>
            </a:r>
            <a:r>
              <a:rPr lang="en-US" sz="1200" kern="1200" dirty="0" smtClean="0">
                <a:solidFill>
                  <a:schemeClr val="tx1"/>
                </a:solidFill>
                <a:latin typeface="+mn-lt"/>
                <a:ea typeface="+mn-ea"/>
                <a:cs typeface="+mn-cs"/>
              </a:rPr>
              <a:t> of genres: Calamity Jane (1953) is both western and a musical, comedy and romance.  Start Wars one critic argues is a western set in space.</a:t>
            </a:r>
          </a:p>
          <a:p>
            <a:r>
              <a:rPr lang="en-US" sz="1200" kern="1200" dirty="0" smtClean="0">
                <a:solidFill>
                  <a:schemeClr val="tx1"/>
                </a:solidFill>
                <a:latin typeface="+mn-lt"/>
                <a:ea typeface="+mn-ea"/>
                <a:cs typeface="+mn-cs"/>
              </a:rPr>
              <a:t>Blade Runner combines codes of science fiction with film noir and the police story. </a:t>
            </a:r>
          </a:p>
          <a:p>
            <a:r>
              <a:rPr lang="en-US" sz="1200" b="1"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classic film noirs </a:t>
            </a:r>
            <a:r>
              <a:rPr lang="en-US" sz="1200" i="1" u="none" strike="noStrike" kern="1200" dirty="0" smtClean="0">
                <a:solidFill>
                  <a:schemeClr val="tx1"/>
                </a:solidFill>
                <a:latin typeface="+mn-lt"/>
                <a:ea typeface="+mn-ea"/>
                <a:cs typeface="+mn-cs"/>
                <a:hlinkClick r:id="rId3"/>
              </a:rPr>
              <a:t>The Maltese Falcon</a:t>
            </a:r>
            <a:r>
              <a:rPr lang="en-US" sz="1200" kern="1200" dirty="0" smtClean="0">
                <a:solidFill>
                  <a:schemeClr val="tx1"/>
                </a:solidFill>
                <a:latin typeface="+mn-lt"/>
                <a:ea typeface="+mn-ea"/>
                <a:cs typeface="+mn-cs"/>
              </a:rPr>
              <a:t> (1941) and </a:t>
            </a:r>
            <a:r>
              <a:rPr lang="en-US" sz="1200" i="1" u="none" strike="noStrike" kern="1200" dirty="0" smtClean="0">
                <a:solidFill>
                  <a:schemeClr val="tx1"/>
                </a:solidFill>
                <a:latin typeface="+mn-lt"/>
                <a:ea typeface="+mn-ea"/>
                <a:cs typeface="+mn-cs"/>
                <a:hlinkClick r:id="rId4"/>
              </a:rPr>
              <a:t>The Glass Key</a:t>
            </a:r>
            <a:r>
              <a:rPr lang="en-US" sz="1200" kern="1200" dirty="0" smtClean="0">
                <a:solidFill>
                  <a:schemeClr val="tx1"/>
                </a:solidFill>
                <a:latin typeface="+mn-lt"/>
                <a:ea typeface="+mn-ea"/>
                <a:cs typeface="+mn-cs"/>
              </a:rPr>
              <a:t> (1942) were based on novels by Hammett; Cain's novels provided the basis for </a:t>
            </a:r>
            <a:r>
              <a:rPr lang="en-US" sz="1200" i="1" u="none" strike="noStrike" kern="1200" dirty="0" smtClean="0">
                <a:solidFill>
                  <a:schemeClr val="tx1"/>
                </a:solidFill>
                <a:latin typeface="+mn-lt"/>
                <a:ea typeface="+mn-ea"/>
                <a:cs typeface="+mn-cs"/>
                <a:hlinkClick r:id="rId5"/>
              </a:rPr>
              <a:t>Double Indemnity</a:t>
            </a:r>
            <a:r>
              <a:rPr lang="en-US" sz="1200" kern="1200" dirty="0" smtClean="0">
                <a:solidFill>
                  <a:schemeClr val="tx1"/>
                </a:solidFill>
                <a:latin typeface="+mn-lt"/>
                <a:ea typeface="+mn-ea"/>
                <a:cs typeface="+mn-cs"/>
              </a:rPr>
              <a:t> (1944), </a:t>
            </a:r>
            <a:r>
              <a:rPr lang="en-US" sz="1200" i="1" u="none" strike="noStrike" kern="1200" dirty="0" smtClean="0">
                <a:solidFill>
                  <a:schemeClr val="tx1"/>
                </a:solidFill>
                <a:latin typeface="+mn-lt"/>
                <a:ea typeface="+mn-ea"/>
                <a:cs typeface="+mn-cs"/>
                <a:hlinkClick r:id="rId6"/>
              </a:rPr>
              <a:t>Mildred Pierce</a:t>
            </a:r>
            <a:r>
              <a:rPr lang="en-US" sz="1200" kern="1200" dirty="0" smtClean="0">
                <a:solidFill>
                  <a:schemeClr val="tx1"/>
                </a:solidFill>
                <a:latin typeface="+mn-lt"/>
                <a:ea typeface="+mn-ea"/>
                <a:cs typeface="+mn-cs"/>
              </a:rPr>
              <a:t> (1945), </a:t>
            </a:r>
            <a:r>
              <a:rPr lang="en-US" sz="1200" i="1" u="none" strike="noStrike" kern="1200" dirty="0" smtClean="0">
                <a:solidFill>
                  <a:schemeClr val="tx1"/>
                </a:solidFill>
                <a:latin typeface="+mn-lt"/>
                <a:ea typeface="+mn-ea"/>
                <a:cs typeface="+mn-cs"/>
                <a:hlinkClick r:id="rId7"/>
              </a:rPr>
              <a:t>The Postman Always Rings Twice</a:t>
            </a:r>
            <a:r>
              <a:rPr lang="en-US" sz="1200" kern="1200" dirty="0" smtClean="0">
                <a:solidFill>
                  <a:schemeClr val="tx1"/>
                </a:solidFill>
                <a:latin typeface="+mn-lt"/>
                <a:ea typeface="+mn-ea"/>
                <a:cs typeface="+mn-cs"/>
              </a:rPr>
              <a:t> (1946), and </a:t>
            </a:r>
            <a:r>
              <a:rPr lang="en-US" sz="1200" i="1" u="none" strike="noStrike" kern="1200" dirty="0" smtClean="0">
                <a:solidFill>
                  <a:schemeClr val="tx1"/>
                </a:solidFill>
                <a:latin typeface="+mn-lt"/>
                <a:ea typeface="+mn-ea"/>
                <a:cs typeface="+mn-cs"/>
                <a:hlinkClick r:id="rId8"/>
              </a:rPr>
              <a:t>Slightly Scarlet</a:t>
            </a:r>
            <a:r>
              <a:rPr lang="en-US" sz="1200" kern="1200" dirty="0" smtClean="0">
                <a:solidFill>
                  <a:schemeClr val="tx1"/>
                </a:solidFill>
                <a:latin typeface="+mn-lt"/>
                <a:ea typeface="+mn-ea"/>
                <a:cs typeface="+mn-cs"/>
              </a:rPr>
              <a:t> (1956; adapted from </a:t>
            </a:r>
            <a:r>
              <a:rPr lang="en-US" sz="1200" i="1" kern="1200" dirty="0" smtClean="0">
                <a:solidFill>
                  <a:schemeClr val="tx1"/>
                </a:solidFill>
                <a:latin typeface="+mn-lt"/>
                <a:ea typeface="+mn-ea"/>
                <a:cs typeface="+mn-cs"/>
              </a:rPr>
              <a:t>Love's Lovely </a:t>
            </a:r>
            <a:r>
              <a:rPr lang="en-US" sz="1200" i="1" kern="1200" dirty="0" err="1" smtClean="0">
                <a:solidFill>
                  <a:schemeClr val="tx1"/>
                </a:solidFill>
                <a:latin typeface="+mn-lt"/>
                <a:ea typeface="+mn-ea"/>
                <a:cs typeface="+mn-cs"/>
              </a:rPr>
              <a:t>Counterfeit</a:t>
            </a:r>
            <a:r>
              <a:rPr lang="en-US" sz="1200" kern="1200" dirty="0" err="1" smtClean="0">
                <a:solidFill>
                  <a:schemeClr val="tx1"/>
                </a:solidFill>
                <a:latin typeface="+mn-lt"/>
                <a:ea typeface="+mn-ea"/>
                <a:cs typeface="+mn-cs"/>
              </a:rPr>
              <a:t>)</a:t>
            </a:r>
            <a:r>
              <a:rPr lang="en-US" sz="1200" b="1" kern="1200" dirty="0" err="1" smtClean="0">
                <a:solidFill>
                  <a:schemeClr val="tx1"/>
                </a:solidFill>
                <a:latin typeface="+mn-lt"/>
                <a:ea typeface="+mn-ea"/>
                <a:cs typeface="+mn-cs"/>
              </a:rPr>
              <a:t>Film</a:t>
            </a:r>
            <a:r>
              <a:rPr lang="en-US" sz="1200" b="1" kern="1200" dirty="0" smtClean="0">
                <a:solidFill>
                  <a:schemeClr val="tx1"/>
                </a:solidFill>
                <a:latin typeface="+mn-lt"/>
                <a:ea typeface="+mn-ea"/>
                <a:cs typeface="+mn-cs"/>
              </a:rPr>
              <a:t> noir</a:t>
            </a:r>
            <a:r>
              <a:rPr lang="en-US" sz="1200" kern="1200" dirty="0" smtClean="0">
                <a:solidFill>
                  <a:schemeClr val="tx1"/>
                </a:solidFill>
                <a:latin typeface="+mn-lt"/>
                <a:ea typeface="+mn-ea"/>
                <a:cs typeface="+mn-cs"/>
              </a:rPr>
              <a:t> is a </a:t>
            </a:r>
            <a:r>
              <a:rPr lang="en-US" sz="1200" u="none" strike="noStrike" kern="1200" dirty="0" smtClean="0">
                <a:solidFill>
                  <a:schemeClr val="tx1"/>
                </a:solidFill>
                <a:latin typeface="+mn-lt"/>
                <a:ea typeface="+mn-ea"/>
                <a:cs typeface="+mn-cs"/>
                <a:hlinkClick r:id="rId9"/>
              </a:rPr>
              <a:t>cinematic</a:t>
            </a:r>
            <a:r>
              <a:rPr lang="en-US" sz="1200" kern="1200" dirty="0" smtClean="0">
                <a:solidFill>
                  <a:schemeClr val="tx1"/>
                </a:solidFill>
                <a:latin typeface="+mn-lt"/>
                <a:ea typeface="+mn-ea"/>
                <a:cs typeface="+mn-cs"/>
              </a:rPr>
              <a:t> term used primarily to describe stylish </a:t>
            </a:r>
            <a:r>
              <a:rPr lang="en-US" sz="1200" u="none" strike="noStrike" kern="1200" dirty="0" smtClean="0">
                <a:solidFill>
                  <a:schemeClr val="tx1"/>
                </a:solidFill>
                <a:latin typeface="+mn-lt"/>
                <a:ea typeface="+mn-ea"/>
                <a:cs typeface="+mn-cs"/>
                <a:hlinkClick r:id="rId10"/>
              </a:rPr>
              <a:t>Hollywood</a:t>
            </a:r>
            <a:r>
              <a:rPr lang="en-US" sz="1200"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11"/>
              </a:rPr>
              <a:t>crime dramas</a:t>
            </a:r>
            <a:r>
              <a:rPr lang="en-US" sz="1200" kern="1200" dirty="0" smtClean="0">
                <a:solidFill>
                  <a:schemeClr val="tx1"/>
                </a:solidFill>
                <a:latin typeface="+mn-lt"/>
                <a:ea typeface="+mn-ea"/>
                <a:cs typeface="+mn-cs"/>
              </a:rPr>
              <a:t>, particularly those that emphasize moral ambiguity and sexual motivation. Hollywood's classic film noir period is generally regarded as stretching from the early 1940s to the late 1950s. Film noir of this era is associated with a </a:t>
            </a:r>
            <a:r>
              <a:rPr lang="en-US" sz="1200" u="none" strike="noStrike" kern="1200" dirty="0" smtClean="0">
                <a:solidFill>
                  <a:schemeClr val="tx1"/>
                </a:solidFill>
                <a:latin typeface="+mn-lt"/>
                <a:ea typeface="+mn-ea"/>
                <a:cs typeface="+mn-cs"/>
                <a:hlinkClick r:id="rId12"/>
              </a:rPr>
              <a:t>low-key</a:t>
            </a:r>
            <a:r>
              <a:rPr lang="en-US" sz="1200"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13"/>
              </a:rPr>
              <a:t>black-and-white</a:t>
            </a:r>
            <a:r>
              <a:rPr lang="en-US" sz="1200" kern="1200" dirty="0" smtClean="0">
                <a:solidFill>
                  <a:schemeClr val="tx1"/>
                </a:solidFill>
                <a:latin typeface="+mn-lt"/>
                <a:ea typeface="+mn-ea"/>
                <a:cs typeface="+mn-cs"/>
              </a:rPr>
              <a:t> visual style that has roots in </a:t>
            </a:r>
            <a:r>
              <a:rPr lang="en-US" sz="1200" u="none" strike="noStrike" kern="1200" dirty="0" smtClean="0">
                <a:solidFill>
                  <a:schemeClr val="tx1"/>
                </a:solidFill>
                <a:latin typeface="+mn-lt"/>
                <a:ea typeface="+mn-ea"/>
                <a:cs typeface="+mn-cs"/>
                <a:hlinkClick r:id="rId14"/>
              </a:rPr>
              <a:t>German Expressionist</a:t>
            </a:r>
            <a:r>
              <a:rPr lang="en-US" sz="1200" kern="1200" dirty="0" smtClean="0">
                <a:solidFill>
                  <a:schemeClr val="tx1"/>
                </a:solidFill>
                <a:latin typeface="+mn-lt"/>
                <a:ea typeface="+mn-ea"/>
                <a:cs typeface="+mn-cs"/>
              </a:rPr>
              <a:t> </a:t>
            </a:r>
            <a:r>
              <a:rPr lang="en-US" sz="1200" u="none" strike="noStrike" kern="1200" dirty="0" smtClean="0">
                <a:solidFill>
                  <a:schemeClr val="tx1"/>
                </a:solidFill>
                <a:latin typeface="+mn-lt"/>
                <a:ea typeface="+mn-ea"/>
                <a:cs typeface="+mn-cs"/>
                <a:hlinkClick r:id="rId15"/>
              </a:rPr>
              <a:t>cinematography</a:t>
            </a:r>
            <a:r>
              <a:rPr lang="en-US" sz="1200" kern="1200" dirty="0" smtClean="0">
                <a:solidFill>
                  <a:schemeClr val="tx1"/>
                </a:solidFill>
                <a:latin typeface="+mn-lt"/>
                <a:ea typeface="+mn-ea"/>
                <a:cs typeface="+mn-cs"/>
              </a:rPr>
              <a:t>, while many of the prototypical stories and much of the attitude of classic noir derive from the </a:t>
            </a:r>
            <a:r>
              <a:rPr lang="en-US" sz="1200" u="none" strike="noStrike" kern="1200" dirty="0" smtClean="0">
                <a:solidFill>
                  <a:schemeClr val="tx1"/>
                </a:solidFill>
                <a:latin typeface="+mn-lt"/>
                <a:ea typeface="+mn-ea"/>
                <a:cs typeface="+mn-cs"/>
                <a:hlinkClick r:id="rId16"/>
              </a:rPr>
              <a:t>hardboiled</a:t>
            </a:r>
            <a:r>
              <a:rPr lang="en-US" sz="1200" kern="1200" dirty="0" smtClean="0">
                <a:solidFill>
                  <a:schemeClr val="tx1"/>
                </a:solidFill>
                <a:latin typeface="+mn-lt"/>
                <a:ea typeface="+mn-ea"/>
                <a:cs typeface="+mn-cs"/>
              </a:rPr>
              <a:t> school of </a:t>
            </a:r>
            <a:r>
              <a:rPr lang="en-US" sz="1200" u="none" strike="noStrike" kern="1200" dirty="0" smtClean="0">
                <a:solidFill>
                  <a:schemeClr val="tx1"/>
                </a:solidFill>
                <a:latin typeface="+mn-lt"/>
                <a:ea typeface="+mn-ea"/>
                <a:cs typeface="+mn-cs"/>
                <a:hlinkClick r:id="rId17"/>
              </a:rPr>
              <a:t>crime fiction</a:t>
            </a:r>
            <a:r>
              <a:rPr lang="en-US" sz="1200" kern="1200" dirty="0" smtClean="0">
                <a:solidFill>
                  <a:schemeClr val="tx1"/>
                </a:solidFill>
                <a:latin typeface="+mn-lt"/>
                <a:ea typeface="+mn-ea"/>
                <a:cs typeface="+mn-cs"/>
              </a:rPr>
              <a:t> that emerged in the United States during the </a:t>
            </a:r>
            <a:r>
              <a:rPr lang="en-US" sz="1200" u="none" strike="noStrike" kern="1200" dirty="0" smtClean="0">
                <a:solidFill>
                  <a:schemeClr val="tx1"/>
                </a:solidFill>
                <a:latin typeface="+mn-lt"/>
                <a:ea typeface="+mn-ea"/>
                <a:cs typeface="+mn-cs"/>
                <a:hlinkClick r:id="rId18"/>
              </a:rPr>
              <a:t>Depression</a:t>
            </a:r>
            <a:r>
              <a:rPr lang="en-US" sz="1200" kern="1200" dirty="0" smtClean="0">
                <a:solidFill>
                  <a:schemeClr val="tx1"/>
                </a:solidFill>
                <a:latin typeface="+mn-lt"/>
                <a:ea typeface="+mn-ea"/>
                <a:cs typeface="+mn-cs"/>
              </a:rPr>
              <a:t>.</a:t>
            </a:r>
            <a:endParaRPr lang="en-US" sz="1200" kern="120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24</a:t>
            </a:fld>
            <a:endParaRPr lang="en-US"/>
          </a:p>
        </p:txBody>
      </p:sp>
    </p:spTree>
    <p:extLst>
      <p:ext uri="{BB962C8B-B14F-4D97-AF65-F5344CB8AC3E}">
        <p14:creationId xmlns:p14="http://schemas.microsoft.com/office/powerpoint/2010/main" val="242874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Cultural instrumentality: the interdependent relation that genre films have at the real world at the time they were made</a:t>
            </a:r>
          </a:p>
          <a:p>
            <a:r>
              <a:rPr lang="en-US" sz="1200" kern="1200" dirty="0" smtClean="0">
                <a:solidFill>
                  <a:schemeClr val="tx1"/>
                </a:solidFill>
                <a:latin typeface="+mn-lt"/>
                <a:ea typeface="+mn-ea"/>
                <a:cs typeface="+mn-cs"/>
              </a:rPr>
              <a:t>Gen films deal with the fears, hopes,  panics and anxieties that circulate in wider society, bringing those issues or themes into the belly of the film under the disguise of a western, gangster or science fiction scenario.  Genre films interpret what is going on in the era world and contribute to the way the real world is understood through the devices which divert one’s attention away from considering it to be real or to be about one’s real life. </a:t>
            </a:r>
          </a:p>
          <a:p>
            <a:r>
              <a:rPr lang="en-US" sz="1200" kern="1200" dirty="0" smtClean="0">
                <a:solidFill>
                  <a:schemeClr val="tx1"/>
                </a:solidFill>
                <a:latin typeface="+mn-lt"/>
                <a:ea typeface="+mn-ea"/>
                <a:cs typeface="+mn-cs"/>
              </a:rPr>
              <a:t>Science fiction addresses  cultural  fears through the overall distancing device that alternative possibilities are being entertained in the text. They allow for alternative futures, social structures, human relationships, lifestyles and technologies to be imagined but talk about the present; </a:t>
            </a:r>
            <a:r>
              <a:rPr lang="en-US" sz="1200" kern="1200" dirty="0" err="1" smtClean="0">
                <a:solidFill>
                  <a:schemeClr val="tx1"/>
                </a:solidFill>
                <a:latin typeface="+mn-lt"/>
                <a:ea typeface="+mn-ea"/>
                <a:cs typeface="+mn-cs"/>
              </a:rPr>
              <a:t>Sci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fi</a:t>
            </a:r>
            <a:r>
              <a:rPr lang="en-US" sz="1200" kern="1200" dirty="0" smtClean="0">
                <a:solidFill>
                  <a:schemeClr val="tx1"/>
                </a:solidFill>
                <a:latin typeface="+mn-lt"/>
                <a:ea typeface="+mn-ea"/>
                <a:cs typeface="+mn-cs"/>
              </a:rPr>
              <a:t> looks to the future but speaks about the present  in two different and often opposing ways. </a:t>
            </a:r>
          </a:p>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26</a:t>
            </a:fld>
            <a:endParaRPr lang="en-US"/>
          </a:p>
        </p:txBody>
      </p:sp>
    </p:spTree>
    <p:extLst>
      <p:ext uri="{BB962C8B-B14F-4D97-AF65-F5344CB8AC3E}">
        <p14:creationId xmlns:p14="http://schemas.microsoft.com/office/powerpoint/2010/main" val="305561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EBAD20-21BF-994C-B819-4761299A75C8}" type="slidenum">
              <a:rPr lang="en-US" smtClean="0"/>
              <a:pPr/>
              <a:t>29</a:t>
            </a:fld>
            <a:endParaRPr lang="en-US"/>
          </a:p>
        </p:txBody>
      </p:sp>
    </p:spTree>
    <p:extLst>
      <p:ext uri="{BB962C8B-B14F-4D97-AF65-F5344CB8AC3E}">
        <p14:creationId xmlns:p14="http://schemas.microsoft.com/office/powerpoint/2010/main" val="341430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97A91E1C-7B10-AE47-9F01-86AE92FED6BB}"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7A91E1C-7B10-AE47-9F01-86AE92FED6BB}"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7A91E1C-7B10-AE47-9F01-86AE92FED6BB}"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7A91E1C-7B10-AE47-9F01-86AE92FED6BB}"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7A91E1C-7B10-AE47-9F01-86AE92FED6BB}"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97A91E1C-7B10-AE47-9F01-86AE92FED6BB}"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97A91E1C-7B10-AE47-9F01-86AE92FED6BB}" type="datetimeFigureOut">
              <a:rPr lang="en-US" smtClean="0"/>
              <a:pPr/>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97A91E1C-7B10-AE47-9F01-86AE92FED6BB}" type="datetimeFigureOut">
              <a:rPr lang="en-US" smtClean="0"/>
              <a:pPr/>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91E1C-7B10-AE47-9F01-86AE92FED6BB}" type="datetimeFigureOut">
              <a:rPr lang="en-US" smtClean="0"/>
              <a:pPr/>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7A91E1C-7B10-AE47-9F01-86AE92FED6BB}"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7A91E1C-7B10-AE47-9F01-86AE92FED6BB}"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ABC2F8-13D3-C046-A209-A97FC10FD2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91E1C-7B10-AE47-9F01-86AE92FED6BB}" type="datetimeFigureOut">
              <a:rPr lang="en-US" smtClean="0"/>
              <a:pPr/>
              <a:t>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C2F8-13D3-C046-A209-A97FC10FD2A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gl=SN&amp;page=4&amp;hl=fr&amp;v=kTHNpusq65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4H2ldxsPMu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My_Name_is_Rachel_Corri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heverge.com/2019/1/3/18166594/bird-box-challenge-netflix-tweet-instagram-tiktok-youtube-morgan-adam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qhW1HfSuPVQ"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lM-N0tbwBB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mdb.com/list/ls053181649/videoplayer/vi245020953?ref_=tt_ecw_2049_i_1" TargetMode="External"/><Relationship Id="rId2" Type="http://schemas.openxmlformats.org/officeDocument/2006/relationships/hyperlink" Target="https://www.youtube.com/watch?v=gCcx85zbxz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t_gRhJ_Rwhg&amp;feature=related" TargetMode="External"/><Relationship Id="rId2" Type="http://schemas.openxmlformats.org/officeDocument/2006/relationships/hyperlink" Target="http://www.youtube.com/watch?v=kymQcM4ej3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Wzii8IuL8lk" TargetMode="External"/><Relationship Id="rId2" Type="http://schemas.openxmlformats.org/officeDocument/2006/relationships/hyperlink" Target="http://www.youtube.com/watch?v=gwlAqIfuwgQ" TargetMode="External"/><Relationship Id="rId1" Type="http://schemas.openxmlformats.org/officeDocument/2006/relationships/slideLayout" Target="../slideLayouts/slideLayout2.xml"/><Relationship Id="rId5" Type="http://schemas.openxmlformats.org/officeDocument/2006/relationships/hyperlink" Target="http://www.youtube.com/watch?v=0nycksytL1A" TargetMode="External"/><Relationship Id="rId4" Type="http://schemas.openxmlformats.org/officeDocument/2006/relationships/hyperlink" Target="http://www.youtube.com/watch?v=LI4E9Ke0-S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imdb.com/video/screenplay/vi243256578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LIBS 7014</a:t>
            </a:r>
            <a:endParaRPr lang="en-US" dirty="0"/>
          </a:p>
        </p:txBody>
      </p:sp>
      <p:sp>
        <p:nvSpPr>
          <p:cNvPr id="3" name="Subtitle 2"/>
          <p:cNvSpPr>
            <a:spLocks noGrp="1"/>
          </p:cNvSpPr>
          <p:nvPr>
            <p:ph type="subTitle" idx="1"/>
          </p:nvPr>
        </p:nvSpPr>
        <p:spPr/>
        <p:txBody>
          <a:bodyPr/>
          <a:lstStyle/>
          <a:p>
            <a:r>
              <a:rPr lang="en-US" dirty="0" smtClean="0"/>
              <a:t>Instructor: Sanja Garic-</a:t>
            </a:r>
            <a:r>
              <a:rPr lang="en-US" dirty="0" err="1" smtClean="0"/>
              <a:t>Komnenic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Representation involves using the shared signs and codes of various textual, oral or visual languages, signs and codes that widely circulate in the world at any one time. </a:t>
            </a:r>
          </a:p>
          <a:p>
            <a:r>
              <a:rPr lang="en-US" dirty="0" smtClean="0"/>
              <a:t>Media representations generally involve power relationships – certain things, object , places, people are constructed (stereotyped, mythologized) as Other, not normal, taboo, or bad. These ideologically loaded representations usually manifest in sets of binary oppositions such as man/woman; white/black; natural/synthetic; city/country; insider/outsider…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Clashing </a:t>
            </a:r>
            <a:r>
              <a:rPr lang="en-US" dirty="0" smtClean="0"/>
              <a:t>of Signs </a:t>
            </a:r>
            <a:r>
              <a:rPr lang="en-US" dirty="0" smtClean="0"/>
              <a:t>in </a:t>
            </a:r>
            <a:r>
              <a:rPr lang="en-CA" dirty="0" smtClean="0"/>
              <a:t>Katy Perry’s Hot </a:t>
            </a:r>
            <a:r>
              <a:rPr lang="en-CA" dirty="0"/>
              <a:t>N Cold </a:t>
            </a:r>
            <a:br>
              <a:rPr lang="en-CA" dirty="0"/>
            </a:b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a:t>
            </a:r>
            <a:r>
              <a:rPr lang="en-US" dirty="0" smtClean="0">
                <a:hlinkClick r:id="rId2"/>
              </a:rPr>
              <a:t>www.youtube.com/watch?gl=SN&amp;page=4&amp;hl=fr&amp;v=kTHNpusq654</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Lady </a:t>
            </a:r>
            <a:r>
              <a:rPr lang="en-CA" dirty="0" err="1" smtClean="0"/>
              <a:t>Gaga’s</a:t>
            </a:r>
            <a:r>
              <a:rPr lang="en-CA" dirty="0" smtClean="0"/>
              <a:t> “Paparazzi” </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www.youtube.com/watch?v=4H2ldxsPMuI</a:t>
            </a:r>
            <a:endParaRPr lang="en-CA" dirty="0" smtClean="0"/>
          </a:p>
          <a:p>
            <a:endParaRPr lang="en-CA" dirty="0"/>
          </a:p>
        </p:txBody>
      </p:sp>
    </p:spTree>
    <p:extLst>
      <p:ext uri="{BB962C8B-B14F-4D97-AF65-F5344CB8AC3E}">
        <p14:creationId xmlns:p14="http://schemas.microsoft.com/office/powerpoint/2010/main" val="375385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Ownership</a:t>
            </a:r>
            <a:endParaRPr lang="en-US" dirty="0"/>
          </a:p>
        </p:txBody>
      </p:sp>
      <p:sp>
        <p:nvSpPr>
          <p:cNvPr id="3" name="Content Placeholder 2"/>
          <p:cNvSpPr>
            <a:spLocks noGrp="1"/>
          </p:cNvSpPr>
          <p:nvPr>
            <p:ph idx="1"/>
          </p:nvPr>
        </p:nvSpPr>
        <p:spPr/>
        <p:txBody>
          <a:bodyPr/>
          <a:lstStyle/>
          <a:p>
            <a:r>
              <a:rPr lang="en-US" dirty="0" smtClean="0"/>
              <a:t>“[The] technological convergence is a shift in patterns of media ownership. Whereas old Hollywood focused on cinema, the new media conglomerates have controlling interests across the entire entertainment industry” (Jenkins 16).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Wars Industry </a:t>
            </a:r>
            <a:endParaRPr lang="en-US" dirty="0"/>
          </a:p>
        </p:txBody>
      </p:sp>
      <p:pic>
        <p:nvPicPr>
          <p:cNvPr id="4" name="Content Placeholder 3" descr="-star-trek-xi---delta-shield.jpg"/>
          <p:cNvPicPr>
            <a:picLocks noGrp="1" noChangeAspect="1"/>
          </p:cNvPicPr>
          <p:nvPr>
            <p:ph idx="1"/>
          </p:nvPr>
        </p:nvPicPr>
        <p:blipFill>
          <a:blip r:embed="rId2"/>
          <a:srcRect l="-42066" r="-42066"/>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Theatre and Politics </a:t>
            </a:r>
            <a:endParaRPr lang="en-US" dirty="0"/>
          </a:p>
        </p:txBody>
      </p:sp>
      <p:sp>
        <p:nvSpPr>
          <p:cNvPr id="3" name="Content Placeholder 2"/>
          <p:cNvSpPr>
            <a:spLocks noGrp="1"/>
          </p:cNvSpPr>
          <p:nvPr>
            <p:ph idx="1"/>
          </p:nvPr>
        </p:nvSpPr>
        <p:spPr/>
        <p:txBody>
          <a:bodyPr>
            <a:normAutofit/>
          </a:bodyPr>
          <a:lstStyle/>
          <a:p>
            <a:r>
              <a:rPr lang="en-US" dirty="0" smtClean="0"/>
              <a:t>In 2001, Playwright Arthur Miller remarked that when it came to the theatre of politics he found himself wondering whether “the relentless daily diet of crafted, acted emotions and canned ideas is not subtly pressing our brains to not only mistake fantasy for what is real but to absorb this process into our personal sensory process.”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Theatre and Politics</a:t>
            </a:r>
            <a:endParaRPr lang="en-US" dirty="0"/>
          </a:p>
        </p:txBody>
      </p:sp>
      <p:sp>
        <p:nvSpPr>
          <p:cNvPr id="3" name="Content Placeholder 2"/>
          <p:cNvSpPr>
            <a:spLocks noGrp="1"/>
          </p:cNvSpPr>
          <p:nvPr>
            <p:ph idx="1"/>
          </p:nvPr>
        </p:nvSpPr>
        <p:spPr/>
        <p:txBody>
          <a:bodyPr/>
          <a:lstStyle/>
          <a:p>
            <a:r>
              <a:rPr lang="en-US" dirty="0" smtClean="0"/>
              <a:t>Walter Davis's 2007 book </a:t>
            </a:r>
            <a:r>
              <a:rPr lang="en-US" i="1" dirty="0" smtClean="0"/>
              <a:t>Art and Politics: Psychoanalysis, Ideology, Theatre takes the controversy surrounding the play My Name Is Rachel </a:t>
            </a:r>
            <a:r>
              <a:rPr lang="en-US" i="1" dirty="0" err="1" smtClean="0"/>
              <a:t>Corrie</a:t>
            </a:r>
            <a:r>
              <a:rPr lang="en-US" i="1" dirty="0" smtClean="0"/>
              <a:t>.</a:t>
            </a:r>
            <a:r>
              <a:rPr lang="en-US" dirty="0" smtClean="0"/>
              <a:t> The book  examines the role of arts in post 9-11 America. </a:t>
            </a:r>
          </a:p>
          <a:p>
            <a:pPr>
              <a:buNone/>
            </a:pPr>
            <a:r>
              <a:rPr lang="en-US" i="1" dirty="0" smtClean="0">
                <a:hlinkClick r:id="rId2"/>
              </a:rPr>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a:t>
            </a:r>
            <a:endParaRPr lang="en-US" dirty="0"/>
          </a:p>
        </p:txBody>
      </p:sp>
      <p:sp>
        <p:nvSpPr>
          <p:cNvPr id="3" name="Content Placeholder 2"/>
          <p:cNvSpPr>
            <a:spLocks noGrp="1"/>
          </p:cNvSpPr>
          <p:nvPr>
            <p:ph idx="1"/>
          </p:nvPr>
        </p:nvSpPr>
        <p:spPr/>
        <p:txBody>
          <a:bodyPr>
            <a:normAutofit fontScale="92500"/>
          </a:bodyPr>
          <a:lstStyle/>
          <a:p>
            <a:r>
              <a:rPr lang="en-US" dirty="0" smtClean="0"/>
              <a:t>Media convergence </a:t>
            </a:r>
          </a:p>
          <a:p>
            <a:pPr>
              <a:buNone/>
            </a:pPr>
            <a:r>
              <a:rPr lang="en-US" dirty="0" smtClean="0"/>
              <a:t>The term first coined by </a:t>
            </a:r>
            <a:r>
              <a:rPr lang="en-US" dirty="0" err="1" smtClean="0"/>
              <a:t>Ithiel</a:t>
            </a:r>
            <a:r>
              <a:rPr lang="en-US" dirty="0" smtClean="0"/>
              <a:t> de Sola Pool in </a:t>
            </a:r>
            <a:r>
              <a:rPr lang="en-US" i="1" dirty="0" smtClean="0"/>
              <a:t>Technologies of Freedom</a:t>
            </a:r>
            <a:r>
              <a:rPr lang="en-US" dirty="0" smtClean="0"/>
              <a:t> (1983) </a:t>
            </a:r>
          </a:p>
          <a:p>
            <a:pPr>
              <a:buNone/>
            </a:pPr>
            <a:r>
              <a:rPr lang="en-US" dirty="0" smtClean="0"/>
              <a:t>“The flow of content across multiple media platforms, the cooperation between multiple media industries, and the migratory </a:t>
            </a:r>
            <a:r>
              <a:rPr lang="en-US" dirty="0" err="1" smtClean="0"/>
              <a:t>behaviour</a:t>
            </a:r>
            <a:r>
              <a:rPr lang="en-US" dirty="0" smtClean="0"/>
              <a:t> of media audiences who will go almost anywhere  in search of the kinds of entertainment experiences they want” (Jenkins 2).</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cont. </a:t>
            </a:r>
            <a:endParaRPr lang="en-US" dirty="0"/>
          </a:p>
        </p:txBody>
      </p:sp>
      <p:sp>
        <p:nvSpPr>
          <p:cNvPr id="3" name="Content Placeholder 2"/>
          <p:cNvSpPr>
            <a:spLocks noGrp="1"/>
          </p:cNvSpPr>
          <p:nvPr>
            <p:ph idx="1"/>
          </p:nvPr>
        </p:nvSpPr>
        <p:spPr/>
        <p:txBody>
          <a:bodyPr/>
          <a:lstStyle/>
          <a:p>
            <a:endParaRPr lang="en-US" dirty="0" smtClean="0"/>
          </a:p>
          <a:p>
            <a:r>
              <a:rPr lang="en-US" dirty="0" smtClean="0"/>
              <a:t>Participatory culture </a:t>
            </a:r>
          </a:p>
          <a:p>
            <a:pPr>
              <a:buNone/>
            </a:pPr>
            <a:r>
              <a:rPr lang="en-US" dirty="0" smtClean="0"/>
              <a:t>Spectators interact with each other. </a:t>
            </a:r>
          </a:p>
          <a:p>
            <a:pPr>
              <a:buNone/>
            </a:pPr>
            <a:endParaRPr lang="en-US" dirty="0" smtClean="0"/>
          </a:p>
          <a:p>
            <a:r>
              <a:rPr lang="en-US" dirty="0" smtClean="0"/>
              <a:t>Collective intelligence </a:t>
            </a:r>
          </a:p>
          <a:p>
            <a:pPr>
              <a:buNone/>
            </a:pPr>
            <a:r>
              <a:rPr lang="en-US" dirty="0" smtClean="0"/>
              <a:t>Consumption has become a collective process: “None of us knows everything; each of us knows something” (Jenkins 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Grassroots Convergence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People are taking media into their own hands, and nobody knows what will happen</a:t>
            </a:r>
          </a:p>
          <a:p>
            <a:r>
              <a:rPr lang="en-US" dirty="0" smtClean="0"/>
              <a:t>The passive versus the active media consumer</a:t>
            </a:r>
          </a:p>
          <a:p>
            <a:pPr lvl="1">
              <a:buNone/>
            </a:pPr>
            <a:r>
              <a:rPr lang="en-US" dirty="0" smtClean="0"/>
              <a:t>- Predictable versus migratory media consumers </a:t>
            </a:r>
          </a:p>
          <a:p>
            <a:pPr lvl="1">
              <a:buNone/>
            </a:pPr>
            <a:r>
              <a:rPr lang="en-US" dirty="0" smtClean="0"/>
              <a:t>- Isolated individuals versus socially connected individuals </a:t>
            </a:r>
          </a:p>
          <a:p>
            <a:pPr lvl="1">
              <a:buNone/>
            </a:pPr>
            <a:r>
              <a:rPr lang="en-US" dirty="0" smtClean="0"/>
              <a:t>- Silent and invisible audiences versus noisy and public audiences  </a:t>
            </a:r>
          </a:p>
          <a:p>
            <a:r>
              <a:rPr lang="en-US" dirty="0" smtClean="0"/>
              <a:t>Two opposing forces:</a:t>
            </a:r>
          </a:p>
          <a:p>
            <a:pPr lvl="1">
              <a:buNone/>
            </a:pPr>
            <a:r>
              <a:rPr lang="en-US" dirty="0" smtClean="0"/>
              <a:t>	grassroots convergence  and corporate  convergence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Film and Theatre: an Active Audience </a:t>
            </a:r>
            <a:endParaRPr lang="en-US" dirty="0"/>
          </a:p>
        </p:txBody>
      </p:sp>
      <p:pic>
        <p:nvPicPr>
          <p:cNvPr id="4" name="Content Placeholder 3" descr="film images.jpg"/>
          <p:cNvPicPr>
            <a:picLocks noGrp="1" noChangeAspect="1"/>
          </p:cNvPicPr>
          <p:nvPr>
            <p:ph idx="1"/>
          </p:nvPr>
        </p:nvPicPr>
        <p:blipFill>
          <a:blip r:embed="rId2"/>
          <a:srcRect l="-14839" r="-14839"/>
          <a:stretch>
            <a:fillRect/>
          </a:stretch>
        </p:blip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 Culture </a:t>
            </a:r>
            <a:endParaRPr lang="en-US" dirty="0"/>
          </a:p>
        </p:txBody>
      </p:sp>
      <p:sp>
        <p:nvSpPr>
          <p:cNvPr id="3" name="Content Placeholder 2"/>
          <p:cNvSpPr>
            <a:spLocks noGrp="1"/>
          </p:cNvSpPr>
          <p:nvPr>
            <p:ph idx="1"/>
          </p:nvPr>
        </p:nvSpPr>
        <p:spPr/>
        <p:txBody>
          <a:bodyPr/>
          <a:lstStyle/>
          <a:p>
            <a:r>
              <a:rPr lang="en-US" dirty="0" err="1" smtClean="0"/>
              <a:t>Jankins’s</a:t>
            </a:r>
            <a:r>
              <a:rPr lang="en-US" dirty="0" smtClean="0"/>
              <a:t> main claim is “that the convergence culture represents  a shift in the ways we think about our relations to media, that we are making that shift first through our relations with popular culture, but that the skills we acquire through play may have implications for how we learn, work, participate in the political process, and connect with other people around the world”( Jenkins 23).</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47248" cy="2290266"/>
          </a:xfrm>
        </p:spPr>
        <p:txBody>
          <a:bodyPr>
            <a:normAutofit fontScale="90000"/>
          </a:bodyPr>
          <a:lstStyle/>
          <a:p>
            <a:r>
              <a:rPr lang="en-CA" b="1" dirty="0" smtClean="0"/>
              <a:t/>
            </a:r>
            <a:br>
              <a:rPr lang="en-CA" b="1" dirty="0" smtClean="0"/>
            </a:br>
            <a:r>
              <a:rPr lang="en-CA" b="1" dirty="0"/>
              <a:t/>
            </a:r>
            <a:br>
              <a:rPr lang="en-CA" b="1" dirty="0"/>
            </a:br>
            <a:r>
              <a:rPr lang="en-CA" b="1" dirty="0" smtClean="0"/>
              <a:t>Netflix </a:t>
            </a:r>
            <a:r>
              <a:rPr lang="en-CA" b="1" dirty="0"/>
              <a:t>warns against Bird Box challenge as dangerous trend goes viral</a:t>
            </a:r>
            <a:br>
              <a:rPr lang="en-CA" b="1" dirty="0"/>
            </a:br>
            <a:endParaRPr lang="en-CA" dirty="0"/>
          </a:p>
        </p:txBody>
      </p:sp>
      <p:sp>
        <p:nvSpPr>
          <p:cNvPr id="3" name="Content Placeholder 2"/>
          <p:cNvSpPr>
            <a:spLocks noGrp="1"/>
          </p:cNvSpPr>
          <p:nvPr>
            <p:ph idx="1"/>
          </p:nvPr>
        </p:nvSpPr>
        <p:spPr/>
        <p:txBody>
          <a:bodyPr>
            <a:normAutofit/>
          </a:bodyPr>
          <a:lstStyle/>
          <a:p>
            <a:endParaRPr lang="en-CA" dirty="0" smtClean="0">
              <a:hlinkClick r:id="rId2"/>
            </a:endParaRPr>
          </a:p>
          <a:p>
            <a:endParaRPr lang="en-CA" dirty="0">
              <a:hlinkClick r:id="rId2"/>
            </a:endParaRPr>
          </a:p>
          <a:p>
            <a:pPr marL="0" indent="0">
              <a:buNone/>
            </a:pPr>
            <a:r>
              <a:rPr lang="en-CA" dirty="0" smtClean="0">
                <a:hlinkClick r:id="rId2"/>
              </a:rPr>
              <a:t>https</a:t>
            </a:r>
            <a:r>
              <a:rPr lang="en-CA" dirty="0">
                <a:hlinkClick r:id="rId2"/>
              </a:rPr>
              <a:t>://</a:t>
            </a:r>
            <a:r>
              <a:rPr lang="en-CA" dirty="0" smtClean="0">
                <a:hlinkClick r:id="rId2"/>
              </a:rPr>
              <a:t>www.theverge.com/2019/1/3/18166594/bird-box-challenge-netflix-tweet-instagram-tiktok-youtube-morgan-adams</a:t>
            </a:r>
            <a:endParaRPr lang="en-CA" dirty="0" smtClean="0"/>
          </a:p>
          <a:p>
            <a:pPr marL="0" indent="0" fontAlgn="auto">
              <a:buNone/>
            </a:pPr>
            <a:r>
              <a:rPr lang="en-CA" dirty="0"/>
              <a:t>By Julia </a:t>
            </a:r>
            <a:r>
              <a:rPr lang="en-CA" dirty="0" smtClean="0"/>
              <a:t>Alexander</a:t>
            </a:r>
            <a:r>
              <a:rPr lang="en-CA" dirty="0"/>
              <a:t> Jan 3, </a:t>
            </a:r>
            <a:r>
              <a:rPr lang="en-CA" dirty="0" smtClean="0"/>
              <a:t>2019</a:t>
            </a:r>
            <a:r>
              <a:rPr lang="en-CA" cap="all" dirty="0">
                <a:hlinkClick r:id="rId2"/>
              </a:rPr>
              <a:t/>
            </a:r>
            <a:br>
              <a:rPr lang="en-CA" cap="all" dirty="0">
                <a:hlinkClick r:id="rId2"/>
              </a:rPr>
            </a:br>
            <a:r>
              <a:rPr lang="en-CA" dirty="0" smtClean="0"/>
              <a:t>The Verge</a:t>
            </a:r>
            <a:endParaRPr lang="en-CA" dirty="0"/>
          </a:p>
        </p:txBody>
      </p:sp>
    </p:spTree>
    <p:extLst>
      <p:ext uri="{BB962C8B-B14F-4D97-AF65-F5344CB8AC3E}">
        <p14:creationId xmlns:p14="http://schemas.microsoft.com/office/powerpoint/2010/main" val="3919016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viewer’s response to </a:t>
            </a:r>
            <a:r>
              <a:rPr lang="en-US" i="1" dirty="0" smtClean="0"/>
              <a:t>Interstellar</a:t>
            </a:r>
            <a:endParaRPr lang="en-US" i="1" dirty="0"/>
          </a:p>
        </p:txBody>
      </p:sp>
      <p:sp>
        <p:nvSpPr>
          <p:cNvPr id="3" name="Content Placeholder 2"/>
          <p:cNvSpPr>
            <a:spLocks noGrp="1"/>
          </p:cNvSpPr>
          <p:nvPr>
            <p:ph idx="1"/>
          </p:nvPr>
        </p:nvSpPr>
        <p:spPr/>
        <p:txBody>
          <a:bodyPr/>
          <a:lstStyle/>
          <a:p>
            <a:pPr>
              <a:buNone/>
            </a:pPr>
            <a:r>
              <a:rPr lang="en-US" dirty="0" smtClean="0"/>
              <a:t>Responses to </a:t>
            </a:r>
            <a:r>
              <a:rPr lang="en-US" i="1" dirty="0" smtClean="0"/>
              <a:t>Interstella</a:t>
            </a:r>
            <a:r>
              <a:rPr lang="en-US" dirty="0" smtClean="0"/>
              <a:t>r:</a:t>
            </a:r>
          </a:p>
          <a:p>
            <a:pPr>
              <a:buNone/>
            </a:pPr>
            <a:r>
              <a:rPr lang="en-US" dirty="0">
                <a:hlinkClick r:id="rId3"/>
              </a:rPr>
              <a:t>https://www.youtube.com/watch?v=</a:t>
            </a:r>
            <a:r>
              <a:rPr lang="en-US" dirty="0" smtClean="0">
                <a:hlinkClick r:id="rId3"/>
              </a:rPr>
              <a:t>qhW1HfSuPVQ</a:t>
            </a:r>
            <a:endParaRPr lang="en-US" dirty="0" smtClean="0"/>
          </a:p>
          <a:p>
            <a:pPr>
              <a:buNone/>
            </a:pPr>
            <a:endParaRPr lang="en-US" dirty="0"/>
          </a:p>
          <a:p>
            <a:pPr>
              <a:buNone/>
            </a:pPr>
            <a:r>
              <a:rPr lang="en-US" dirty="0" smtClean="0"/>
              <a:t> “The Science of Interstellar”</a:t>
            </a:r>
          </a:p>
          <a:p>
            <a:pPr>
              <a:buNone/>
            </a:pPr>
            <a:r>
              <a:rPr lang="en-US" dirty="0">
                <a:hlinkClick r:id="rId4"/>
              </a:rPr>
              <a:t>https://</a:t>
            </a:r>
            <a:r>
              <a:rPr lang="en-US" dirty="0" smtClean="0">
                <a:hlinkClick r:id="rId4"/>
              </a:rPr>
              <a:t>www.youtube.com/watch?v=lM-N0tbwBB4</a:t>
            </a:r>
            <a:endParaRPr lang="en-US" dirty="0" smtClean="0"/>
          </a:p>
          <a:p>
            <a:pPr>
              <a:buNone/>
            </a:pPr>
            <a:endParaRPr lang="en-US" dirty="0"/>
          </a:p>
          <a:p>
            <a:pPr>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genre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shared visual and narrative codes and conventions that could be detected across body of </a:t>
            </a:r>
            <a:r>
              <a:rPr lang="en-US" dirty="0" err="1" smtClean="0"/>
              <a:t>filmwork</a:t>
            </a:r>
            <a:r>
              <a:rPr lang="en-US" dirty="0" smtClean="0"/>
              <a:t>, regardless of who was making the film” (Redmond 12). </a:t>
            </a:r>
          </a:p>
          <a:p>
            <a:r>
              <a:rPr lang="en-US" dirty="0" smtClean="0"/>
              <a:t>The western</a:t>
            </a:r>
          </a:p>
          <a:p>
            <a:pPr lvl="1"/>
            <a:r>
              <a:rPr lang="en-US" dirty="0" smtClean="0"/>
              <a:t>specific iconography </a:t>
            </a:r>
          </a:p>
          <a:p>
            <a:pPr lvl="2"/>
            <a:r>
              <a:rPr lang="en-US" dirty="0" smtClean="0"/>
              <a:t>Stetsons, six guns, horses, cattle plains, wagon trains, ranches, cowboys, saloon girls</a:t>
            </a:r>
          </a:p>
          <a:p>
            <a:pPr lvl="1"/>
            <a:r>
              <a:rPr lang="en-US" dirty="0" smtClean="0"/>
              <a:t>Narrative binary opposition</a:t>
            </a:r>
          </a:p>
          <a:p>
            <a:pPr lvl="2">
              <a:buNone/>
            </a:pPr>
            <a:r>
              <a:rPr lang="en-US" dirty="0" smtClean="0"/>
              <a:t>    garden: wilderness; insider: outsider; individual : community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Film Genre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Problems with classification and transformation (films evolve, change and  invent new codes) </a:t>
            </a:r>
          </a:p>
          <a:p>
            <a:r>
              <a:rPr lang="en-US" dirty="0" smtClean="0"/>
              <a:t>Genre is about both repetition and prediction as well as innovation and renewal  </a:t>
            </a:r>
          </a:p>
          <a:p>
            <a:r>
              <a:rPr lang="en-US" dirty="0" err="1" smtClean="0"/>
              <a:t>Hybridity</a:t>
            </a:r>
            <a:r>
              <a:rPr lang="en-US" dirty="0" smtClean="0"/>
              <a:t> of genres: </a:t>
            </a:r>
          </a:p>
          <a:p>
            <a:pPr lvl="1">
              <a:buNone/>
            </a:pPr>
            <a:r>
              <a:rPr lang="en-US" dirty="0" smtClean="0"/>
              <a:t>	Calamity Jane (1953) is both western and a musical, comedy and romance.  Star Wars’ one critic argues it is a western set in space.</a:t>
            </a:r>
          </a:p>
          <a:p>
            <a:r>
              <a:rPr lang="en-US" dirty="0" smtClean="0"/>
              <a:t>Blade Runner combines codes of science fiction with film noir and the police story.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a:t>
            </a:r>
            <a:br>
              <a:rPr lang="en-US" dirty="0" smtClean="0"/>
            </a:br>
            <a:r>
              <a:rPr lang="en-US" dirty="0" smtClean="0"/>
              <a:t>Blade Runner 2049 (2017)</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a:hlinkClick r:id="rId2"/>
              </a:rPr>
              <a:t>https://</a:t>
            </a:r>
            <a:r>
              <a:rPr lang="en-US" dirty="0" smtClean="0">
                <a:hlinkClick r:id="rId2"/>
              </a:rPr>
              <a:t>www.youtube.com/watch?v=gCcx85zbxz4</a:t>
            </a:r>
            <a:endParaRPr lang="en-US" dirty="0" smtClean="0"/>
          </a:p>
          <a:p>
            <a:pPr>
              <a:buNone/>
            </a:pPr>
            <a:r>
              <a:rPr lang="en-US" dirty="0" smtClean="0"/>
              <a:t>A </a:t>
            </a:r>
            <a:r>
              <a:rPr lang="en-US" smtClean="0"/>
              <a:t>comparison  between </a:t>
            </a:r>
            <a:r>
              <a:rPr lang="en-US" dirty="0" smtClean="0"/>
              <a:t>the original </a:t>
            </a:r>
            <a:r>
              <a:rPr lang="en-US" i="1" dirty="0" smtClean="0"/>
              <a:t>Blade Runner </a:t>
            </a:r>
            <a:r>
              <a:rPr lang="en-US" dirty="0" smtClean="0"/>
              <a:t>(Ridley Scott, 1982) and </a:t>
            </a:r>
            <a:r>
              <a:rPr lang="en-US" i="1" dirty="0" smtClean="0"/>
              <a:t>Blade Runner 2049 </a:t>
            </a:r>
            <a:r>
              <a:rPr lang="en-US" dirty="0" smtClean="0"/>
              <a:t>(Denis Villeneuve, 2017)</a:t>
            </a:r>
          </a:p>
          <a:p>
            <a:pPr>
              <a:buNone/>
            </a:pPr>
            <a:r>
              <a:rPr lang="en-US" dirty="0">
                <a:hlinkClick r:id="rId3"/>
              </a:rPr>
              <a:t>http://www.imdb.com/list/ls053181649/videoplayer/vi245020953?ref_=</a:t>
            </a:r>
            <a:r>
              <a:rPr lang="en-US" dirty="0" smtClean="0">
                <a:hlinkClick r:id="rId3"/>
              </a:rPr>
              <a:t>tt_ecw_2049_i_1</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Genre Definition  </a:t>
            </a:r>
            <a:endParaRPr lang="en-US" dirty="0"/>
          </a:p>
        </p:txBody>
      </p:sp>
      <p:sp>
        <p:nvSpPr>
          <p:cNvPr id="3" name="Content Placeholder 2"/>
          <p:cNvSpPr>
            <a:spLocks noGrp="1"/>
          </p:cNvSpPr>
          <p:nvPr>
            <p:ph idx="1"/>
          </p:nvPr>
        </p:nvSpPr>
        <p:spPr/>
        <p:txBody>
          <a:bodyPr/>
          <a:lstStyle/>
          <a:p>
            <a:r>
              <a:rPr lang="en-US" dirty="0" smtClean="0"/>
              <a:t>visual iconography</a:t>
            </a:r>
          </a:p>
          <a:p>
            <a:r>
              <a:rPr lang="en-US" dirty="0" smtClean="0"/>
              <a:t>recurring narrative themes</a:t>
            </a:r>
          </a:p>
          <a:p>
            <a:r>
              <a:rPr lang="en-US" dirty="0" smtClean="0"/>
              <a:t>Cultural instrumentality: the interdependent relation that genre films have with the real world at the time they were made</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case of Sci-Fi Genre </a:t>
            </a:r>
            <a:br>
              <a:rPr lang="en-US" dirty="0" smtClean="0"/>
            </a:br>
            <a:r>
              <a:rPr lang="en-US" sz="2222" dirty="0" smtClean="0"/>
              <a:t>Identify the key features of this genre</a:t>
            </a:r>
            <a:endParaRPr lang="en-US" sz="2222" dirty="0"/>
          </a:p>
        </p:txBody>
      </p:sp>
      <p:sp>
        <p:nvSpPr>
          <p:cNvPr id="3" name="Content Placeholder 2"/>
          <p:cNvSpPr>
            <a:spLocks noGrp="1"/>
          </p:cNvSpPr>
          <p:nvPr>
            <p:ph idx="1"/>
          </p:nvPr>
        </p:nvSpPr>
        <p:spPr/>
        <p:txBody>
          <a:bodyPr/>
          <a:lstStyle/>
          <a:p>
            <a:r>
              <a:rPr lang="en-US" dirty="0" smtClean="0"/>
              <a:t>“awe and wonder “  factor because of many special effects  (complete bodily and sensory engulfment)  </a:t>
            </a:r>
          </a:p>
          <a:p>
            <a:r>
              <a:rPr lang="en-US" dirty="0" smtClean="0"/>
              <a:t>…</a:t>
            </a:r>
          </a:p>
          <a:p>
            <a:r>
              <a:rPr lang="en-US" dirty="0" smtClean="0"/>
              <a:t>…</a:t>
            </a:r>
          </a:p>
          <a:p>
            <a:r>
              <a:rPr lang="en-US" dirty="0" smtClean="0"/>
              <a:t>…</a:t>
            </a:r>
          </a:p>
          <a:p>
            <a:r>
              <a:rPr lang="en-US"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Sci-Fi Genre </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Visual Iconography  </a:t>
            </a:r>
          </a:p>
          <a:p>
            <a:pPr lvl="1">
              <a:buNone/>
            </a:pPr>
            <a:r>
              <a:rPr lang="en-US" dirty="0" smtClean="0"/>
              <a:t>	New weaponry, clothing, transportation, and architecture are the central key markers of the </a:t>
            </a:r>
            <a:r>
              <a:rPr lang="en-US" dirty="0" err="1" smtClean="0"/>
              <a:t>sci-f</a:t>
            </a:r>
            <a:r>
              <a:rPr lang="en-US" dirty="0" smtClean="0"/>
              <a:t> universe:   Lasers, light sabers, silver suits, space suits, oxygen masks, crystal uniforms, flying cars, </a:t>
            </a:r>
            <a:r>
              <a:rPr lang="en-US" dirty="0" err="1" smtClean="0"/>
              <a:t>hoverboards</a:t>
            </a:r>
            <a:r>
              <a:rPr lang="en-US" dirty="0" smtClean="0"/>
              <a:t>…  </a:t>
            </a:r>
          </a:p>
          <a:p>
            <a:r>
              <a:rPr lang="en-US" dirty="0" smtClean="0"/>
              <a:t>Science fiction addresses  cultural  fears through the overall distancing device: </a:t>
            </a:r>
          </a:p>
          <a:p>
            <a:pPr lvl="1">
              <a:buNone/>
            </a:pPr>
            <a:r>
              <a:rPr lang="en-US" dirty="0" smtClean="0"/>
              <a:t>	alternative possibilities are being entertained in the text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possibilities in Sci-Fi Movies </a:t>
            </a:r>
            <a:endParaRPr lang="en-US" dirty="0"/>
          </a:p>
        </p:txBody>
      </p:sp>
      <p:sp>
        <p:nvSpPr>
          <p:cNvPr id="3" name="Content Placeholder 2"/>
          <p:cNvSpPr>
            <a:spLocks noGrp="1"/>
          </p:cNvSpPr>
          <p:nvPr>
            <p:ph idx="1"/>
          </p:nvPr>
        </p:nvSpPr>
        <p:spPr/>
        <p:txBody>
          <a:bodyPr>
            <a:normAutofit/>
          </a:bodyPr>
          <a:lstStyle/>
          <a:p>
            <a:pPr lvl="0"/>
            <a:r>
              <a:rPr lang="en-US" dirty="0" smtClean="0"/>
              <a:t>the disaster narrative  (future is one of apocalypse and despair)</a:t>
            </a:r>
          </a:p>
          <a:p>
            <a:pPr lvl="1">
              <a:buNone/>
            </a:pPr>
            <a:r>
              <a:rPr lang="en-US" dirty="0" smtClean="0"/>
              <a:t> 	World has been taken over by </a:t>
            </a:r>
            <a:r>
              <a:rPr lang="en-US" dirty="0" err="1" smtClean="0"/>
              <a:t>cyborgs</a:t>
            </a:r>
            <a:r>
              <a:rPr lang="en-US" dirty="0" smtClean="0"/>
              <a:t>, clones and automatons or technology; human emotion has been extinguished or is on the run from those hyper-rationalist forces (the Matrix and Terminator series); the poor and the racially others are marginalized, exploited or killed.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3F4E670-EDFF-E043-BEC4-8FC2D9FB97A5}" type="slidenum">
              <a:rPr lang="en-US"/>
              <a:pPr/>
              <a:t>3</a:t>
            </a:fld>
            <a:endParaRPr lang="en-US"/>
          </a:p>
        </p:txBody>
      </p:sp>
      <p:sp>
        <p:nvSpPr>
          <p:cNvPr id="48132" name="Rectangle 4"/>
          <p:cNvSpPr>
            <a:spLocks noGrp="1" noRot="1" noChangeArrowheads="1"/>
          </p:cNvSpPr>
          <p:nvPr>
            <p:ph type="title"/>
          </p:nvPr>
        </p:nvSpPr>
        <p:spPr>
          <a:xfrm>
            <a:off x="381000" y="304800"/>
            <a:ext cx="8229600" cy="1143000"/>
          </a:xfrm>
        </p:spPr>
        <p:txBody>
          <a:bodyPr/>
          <a:lstStyle/>
          <a:p>
            <a:r>
              <a:rPr lang="en-US"/>
              <a:t>Agenda</a:t>
            </a:r>
          </a:p>
        </p:txBody>
      </p:sp>
      <p:sp>
        <p:nvSpPr>
          <p:cNvPr id="48133" name="Rectangle 5"/>
          <p:cNvSpPr>
            <a:spLocks noGrp="1" noRot="1" noChangeArrowheads="1"/>
          </p:cNvSpPr>
          <p:nvPr>
            <p:ph type="body" idx="1"/>
          </p:nvPr>
        </p:nvSpPr>
        <p:spPr/>
        <p:txBody>
          <a:bodyPr>
            <a:normAutofit/>
          </a:bodyPr>
          <a:lstStyle/>
          <a:p>
            <a:pPr>
              <a:lnSpc>
                <a:spcPct val="90000"/>
              </a:lnSpc>
            </a:pPr>
            <a:r>
              <a:rPr lang="en-US" sz="2800" dirty="0"/>
              <a:t>Welcome /</a:t>
            </a:r>
            <a:r>
              <a:rPr lang="en-US" sz="2800" dirty="0" smtClean="0"/>
              <a:t> Film and Theater: an Active Audience Introduction</a:t>
            </a:r>
            <a:endParaRPr lang="en-US" sz="2800" dirty="0"/>
          </a:p>
          <a:p>
            <a:pPr>
              <a:lnSpc>
                <a:spcPct val="90000"/>
              </a:lnSpc>
            </a:pPr>
            <a:r>
              <a:rPr lang="en-US" sz="2800" dirty="0"/>
              <a:t>Admin </a:t>
            </a:r>
          </a:p>
          <a:p>
            <a:pPr lvl="1">
              <a:lnSpc>
                <a:spcPct val="90000"/>
              </a:lnSpc>
            </a:pPr>
            <a:r>
              <a:rPr lang="en-US" sz="2400" dirty="0" smtClean="0"/>
              <a:t>review </a:t>
            </a:r>
            <a:r>
              <a:rPr lang="en-US" sz="2400" dirty="0"/>
              <a:t>course outline / breaks / schedule</a:t>
            </a:r>
            <a:endParaRPr lang="en-US" sz="2400" dirty="0" smtClean="0"/>
          </a:p>
          <a:p>
            <a:pPr lvl="1">
              <a:lnSpc>
                <a:spcPct val="90000"/>
              </a:lnSpc>
            </a:pPr>
            <a:r>
              <a:rPr lang="en-US" sz="2400" dirty="0" smtClean="0"/>
              <a:t>Review assignments</a:t>
            </a:r>
          </a:p>
          <a:p>
            <a:pPr>
              <a:lnSpc>
                <a:spcPct val="90000"/>
              </a:lnSpc>
            </a:pPr>
            <a:r>
              <a:rPr lang="en-US" sz="2800" dirty="0"/>
              <a:t>Lecture</a:t>
            </a:r>
            <a:r>
              <a:rPr lang="en-US" sz="2800" dirty="0" smtClean="0"/>
              <a:t> –  basic concepts and approaches</a:t>
            </a:r>
          </a:p>
          <a:p>
            <a:pPr>
              <a:lnSpc>
                <a:spcPct val="90000"/>
              </a:lnSpc>
            </a:pPr>
            <a:r>
              <a:rPr lang="en-US" sz="2800" dirty="0" smtClean="0"/>
              <a:t>NEXT WEEK</a:t>
            </a:r>
          </a:p>
          <a:p>
            <a:pPr lvl="1">
              <a:lnSpc>
                <a:spcPct val="90000"/>
              </a:lnSpc>
            </a:pPr>
            <a:r>
              <a:rPr lang="en-US" sz="2400" dirty="0" smtClean="0"/>
              <a:t>readings </a:t>
            </a:r>
            <a:r>
              <a:rPr lang="en-US" sz="2400" dirty="0"/>
              <a:t>as on course </a:t>
            </a:r>
            <a:r>
              <a:rPr lang="en-US" sz="2400" dirty="0" smtClean="0"/>
              <a:t>schedule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possibilities in Sci-Fi Movies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war-centered invasion narratives,  especially after 9/11  - Steven Spielberg’s remake of War of the Worlds (2005) is full of the imagery and symbolism of 9/11 catastrophe.</a:t>
            </a:r>
          </a:p>
          <a:p>
            <a:pPr>
              <a:buNone/>
            </a:pPr>
            <a:endParaRPr lang="en-US" dirty="0" smtClean="0"/>
          </a:p>
          <a:p>
            <a:r>
              <a:rPr lang="en-US" dirty="0" smtClean="0"/>
              <a:t>utopian narrative – the future is bright and miraculous. Technology has allowed humans to travel across time and space; technology has cured cancer, infertility, once warring nations unified to deal with the problems off-world. Poverty has been eradicated and liberal democracy ensures that nepotism and prejudice no longer take place.  The Star Trek franchise best demonstrate  this utopian vision with its multiracial/national crew, its life healing technologies and its liberal democratic  political structure.</a:t>
            </a:r>
          </a:p>
          <a:p>
            <a:pPr>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case of Never Let me Go (Mark </a:t>
            </a:r>
            <a:r>
              <a:rPr lang="en-US" dirty="0" err="1" smtClean="0"/>
              <a:t>Romanek</a:t>
            </a:r>
            <a:r>
              <a:rPr lang="en-US" dirty="0" smtClean="0"/>
              <a:t> 2010, based on the novel NLG by Kazuo Ishiguro)</a:t>
            </a:r>
            <a:endParaRPr lang="en-US" dirty="0"/>
          </a:p>
        </p:txBody>
      </p:sp>
      <p:sp>
        <p:nvSpPr>
          <p:cNvPr id="3" name="Content Placeholder 2"/>
          <p:cNvSpPr>
            <a:spLocks noGrp="1"/>
          </p:cNvSpPr>
          <p:nvPr>
            <p:ph idx="1"/>
          </p:nvPr>
        </p:nvSpPr>
        <p:spPr/>
        <p:txBody>
          <a:bodyPr/>
          <a:lstStyle/>
          <a:p>
            <a:r>
              <a:rPr lang="en-US" dirty="0" smtClean="0">
                <a:hlinkClick r:id="rId2"/>
              </a:rPr>
              <a:t>Trailer</a:t>
            </a:r>
          </a:p>
          <a:p>
            <a:pPr>
              <a:buNone/>
            </a:pPr>
            <a:r>
              <a:rPr lang="en-US" dirty="0" smtClean="0">
                <a:hlinkClick r:id="rId2"/>
              </a:rPr>
              <a:t>http://www.youtube.com/watch?v=kymQcM4ej3w</a:t>
            </a:r>
            <a:endParaRPr lang="en-US" dirty="0" smtClean="0">
              <a:hlinkClick r:id="rId3"/>
            </a:endParaRPr>
          </a:p>
          <a:p>
            <a:r>
              <a:rPr lang="en-US" dirty="0" smtClean="0">
                <a:hlinkClick r:id="rId3"/>
              </a:rPr>
              <a:t>Meet the author</a:t>
            </a:r>
          </a:p>
          <a:p>
            <a:pPr>
              <a:buNone/>
            </a:pPr>
            <a:r>
              <a:rPr lang="en-US" dirty="0" smtClean="0">
                <a:hlinkClick r:id="rId3"/>
              </a:rPr>
              <a:t>http://www.youtube.com/watch?v=t_gRhJ_Rwhg&amp;feature=related</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Genre?</a:t>
            </a:r>
            <a:endParaRPr lang="en-US" dirty="0"/>
          </a:p>
        </p:txBody>
      </p:sp>
      <p:sp>
        <p:nvSpPr>
          <p:cNvPr id="3" name="Content Placeholder 2"/>
          <p:cNvSpPr>
            <a:spLocks noGrp="1"/>
          </p:cNvSpPr>
          <p:nvPr>
            <p:ph idx="1"/>
          </p:nvPr>
        </p:nvSpPr>
        <p:spPr/>
        <p:txBody>
          <a:bodyPr>
            <a:normAutofit fontScale="92500"/>
          </a:bodyPr>
          <a:lstStyle/>
          <a:p>
            <a:r>
              <a:rPr lang="en-US" dirty="0" smtClean="0"/>
              <a:t>Death Proof, Quentin Tarantino</a:t>
            </a:r>
          </a:p>
          <a:p>
            <a:pPr>
              <a:buNone/>
            </a:pPr>
            <a:r>
              <a:rPr lang="en-US" dirty="0" smtClean="0">
                <a:hlinkClick r:id="rId2"/>
              </a:rPr>
              <a:t>http://www.youtube.com/watch?v=gwlAqIfuwgQ</a:t>
            </a:r>
            <a:endParaRPr lang="en-US" dirty="0" smtClean="0"/>
          </a:p>
          <a:p>
            <a:pPr>
              <a:buNone/>
            </a:pPr>
            <a:endParaRPr lang="en-US" dirty="0" smtClean="0"/>
          </a:p>
          <a:p>
            <a:r>
              <a:rPr lang="en-US" dirty="0" smtClean="0"/>
              <a:t>Pretty Woman, Garry Marshall </a:t>
            </a:r>
            <a:r>
              <a:rPr lang="en-US" dirty="0" smtClean="0">
                <a:hlinkClick r:id="rId3"/>
              </a:rPr>
              <a:t>http</a:t>
            </a:r>
            <a:r>
              <a:rPr lang="en-US" dirty="0">
                <a:hlinkClick r:id="rId3"/>
              </a:rPr>
              <a:t>://</a:t>
            </a:r>
            <a:r>
              <a:rPr lang="en-US" dirty="0" smtClean="0">
                <a:hlinkClick r:id="rId3"/>
              </a:rPr>
              <a:t>www.youtube.com/watch?v=Wzii8IuL8lk</a:t>
            </a:r>
            <a:endParaRPr lang="en-US" dirty="0" smtClean="0"/>
          </a:p>
          <a:p>
            <a:endParaRPr lang="en-US" u="sng" dirty="0" smtClean="0">
              <a:hlinkClick r:id="rId4"/>
            </a:endParaRPr>
          </a:p>
          <a:p>
            <a:pPr>
              <a:buNone/>
            </a:pPr>
            <a:r>
              <a:rPr lang="en-US" dirty="0" err="1" smtClean="0"/>
              <a:t>Incendies</a:t>
            </a:r>
            <a:r>
              <a:rPr lang="en-US" dirty="0" smtClean="0"/>
              <a:t>, Denis Villeneuve </a:t>
            </a:r>
          </a:p>
          <a:p>
            <a:pPr>
              <a:buNone/>
            </a:pPr>
            <a:r>
              <a:rPr lang="en-US" dirty="0" smtClean="0">
                <a:hlinkClick r:id="rId5"/>
              </a:rPr>
              <a:t>http://www.youtube.com/watch?v=0nycksytL1A</a:t>
            </a: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Exercise</a:t>
            </a:r>
            <a:endParaRPr lang="en-US" dirty="0"/>
          </a:p>
        </p:txBody>
      </p:sp>
      <p:sp>
        <p:nvSpPr>
          <p:cNvPr id="3" name="Content Placeholder 2"/>
          <p:cNvSpPr>
            <a:spLocks noGrp="1"/>
          </p:cNvSpPr>
          <p:nvPr>
            <p:ph idx="1"/>
          </p:nvPr>
        </p:nvSpPr>
        <p:spPr/>
        <p:txBody>
          <a:bodyPr>
            <a:normAutofit/>
          </a:bodyPr>
          <a:lstStyle/>
          <a:p>
            <a:r>
              <a:rPr lang="en-US" dirty="0" smtClean="0"/>
              <a:t>Write a short (one page)  reflection on a movie you have recently seen.</a:t>
            </a:r>
          </a:p>
          <a:p>
            <a:pPr marL="0" indent="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pic>
        <p:nvPicPr>
          <p:cNvPr id="6" name="Content Placeholder 5" descr="film images.jpg"/>
          <p:cNvPicPr>
            <a:picLocks noGrp="1" noChangeAspect="1"/>
          </p:cNvPicPr>
          <p:nvPr>
            <p:ph idx="1"/>
          </p:nvPr>
        </p:nvPicPr>
        <p:blipFill>
          <a:blip r:embed="rId2"/>
          <a:srcRect l="-40915" r="-40915"/>
          <a:stretch>
            <a:fillRect/>
          </a:stretch>
        </p:blip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Films and Symbols </a:t>
            </a:r>
            <a:endParaRPr lang="en-US" dirty="0"/>
          </a:p>
        </p:txBody>
      </p:sp>
      <p:pic>
        <p:nvPicPr>
          <p:cNvPr id="4" name="Content Placeholder 3" descr="kill bill4268.jpg"/>
          <p:cNvPicPr>
            <a:picLocks noGrp="1" noChangeAspect="1"/>
          </p:cNvPicPr>
          <p:nvPr>
            <p:ph idx="1"/>
          </p:nvPr>
        </p:nvPicPr>
        <p:blipFill>
          <a:blip r:embed="rId2"/>
          <a:srcRect l="-87128" r="-87128"/>
          <a:stretch>
            <a:fillRect/>
          </a:stretch>
        </p:blip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Anchoring the  meaning of a sign </a:t>
            </a:r>
            <a:endParaRPr lang="en-US" dirty="0"/>
          </a:p>
        </p:txBody>
      </p:sp>
      <p:pic>
        <p:nvPicPr>
          <p:cNvPr id="4" name="Content Placeholder 3" descr="fruitpicking ad.jpg"/>
          <p:cNvPicPr>
            <a:picLocks noGrp="1" noChangeAspect="1"/>
          </p:cNvPicPr>
          <p:nvPr>
            <p:ph idx="1"/>
          </p:nvPr>
        </p:nvPicPr>
        <p:blipFill>
          <a:blip r:embed="rId2"/>
          <a:srcRect l="-13641" r="-13641"/>
          <a:stretch>
            <a:fillRect/>
          </a:stretch>
        </p:blipFill>
        <p:spPr>
          <a:xfrm>
            <a:off x="457200" y="1417638"/>
            <a:ext cx="8229600" cy="452596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Anchoring the  meaning of a sign</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100" y="1672431"/>
            <a:ext cx="3430116" cy="505722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Tarantino: Kill Bill 1</a:t>
            </a:r>
            <a:br>
              <a:rPr lang="en-US" dirty="0" smtClean="0"/>
            </a:br>
            <a:r>
              <a:rPr lang="en-US" dirty="0" smtClean="0"/>
              <a:t>Trailer </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a:hlinkClick r:id="rId2"/>
              </a:rPr>
              <a:t>http://www.imdb.com/video/screenplay/vi2432565785</a:t>
            </a:r>
            <a:r>
              <a:rPr lang="en-US" dirty="0" smtClean="0">
                <a:hlinkClick r:id="rId2"/>
              </a:rPr>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Films and Symbols</a:t>
            </a:r>
            <a:endParaRPr lang="en-US" dirty="0"/>
          </a:p>
        </p:txBody>
      </p:sp>
      <p:sp>
        <p:nvSpPr>
          <p:cNvPr id="3" name="Content Placeholder 2"/>
          <p:cNvSpPr>
            <a:spLocks noGrp="1"/>
          </p:cNvSpPr>
          <p:nvPr>
            <p:ph idx="1"/>
          </p:nvPr>
        </p:nvSpPr>
        <p:spPr/>
        <p:txBody>
          <a:bodyPr/>
          <a:lstStyle/>
          <a:p>
            <a:r>
              <a:rPr lang="en-US" dirty="0" smtClean="0"/>
              <a:t>Cultural symbols</a:t>
            </a:r>
          </a:p>
          <a:p>
            <a:r>
              <a:rPr lang="en-US" dirty="0" smtClean="0"/>
              <a:t>Poetic symbols</a:t>
            </a:r>
          </a:p>
          <a:p>
            <a:r>
              <a:rPr lang="en-US" dirty="0" smtClean="0"/>
              <a:t>Clashing symbols</a:t>
            </a:r>
          </a:p>
          <a:p>
            <a:r>
              <a:rPr lang="en-US" dirty="0" smtClean="0"/>
              <a:t>Other symbols…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1502</TotalTime>
  <Words>2033</Words>
  <Application>Microsoft Office PowerPoint</Application>
  <PresentationFormat>On-screen Show (4:3)</PresentationFormat>
  <Paragraphs>174</Paragraphs>
  <Slides>33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LIBS 7014</vt:lpstr>
      <vt:lpstr>Film and Theatre: an Active Audience </vt:lpstr>
      <vt:lpstr>Agenda</vt:lpstr>
      <vt:lpstr>Topics </vt:lpstr>
      <vt:lpstr>Films and Symbols </vt:lpstr>
      <vt:lpstr>Anchoring the  meaning of a sign </vt:lpstr>
      <vt:lpstr>Anchoring the  meaning of a sign</vt:lpstr>
      <vt:lpstr>Tarantino: Kill Bill 1 Trailer </vt:lpstr>
      <vt:lpstr>Films and Symbols</vt:lpstr>
      <vt:lpstr>Representation </vt:lpstr>
      <vt:lpstr> Clashing of Signs in Katy Perry’s Hot N Cold   </vt:lpstr>
      <vt:lpstr>Lady Gaga’s “Paparazzi” </vt:lpstr>
      <vt:lpstr>Media Ownership</vt:lpstr>
      <vt:lpstr>Star Wars Industry </vt:lpstr>
      <vt:lpstr>Theatre and Politics </vt:lpstr>
      <vt:lpstr>Theatre and Politics</vt:lpstr>
      <vt:lpstr>Basic Concepts</vt:lpstr>
      <vt:lpstr>Basic Concepts cont. </vt:lpstr>
      <vt:lpstr>Grassroots Convergence</vt:lpstr>
      <vt:lpstr>Convergence Culture </vt:lpstr>
      <vt:lpstr>  Netflix warns against Bird Box challenge as dangerous trend goes viral </vt:lpstr>
      <vt:lpstr>A viewer’s response to Interstellar</vt:lpstr>
      <vt:lpstr>Film genre </vt:lpstr>
      <vt:lpstr>Problems with Film Genre </vt:lpstr>
      <vt:lpstr>Examples Blade Runner 2049 (2017)</vt:lpstr>
      <vt:lpstr>Criteria for Genre Definition  </vt:lpstr>
      <vt:lpstr>The case of Sci-Fi Genre  Identify the key features of this genre</vt:lpstr>
      <vt:lpstr>Sci-Fi Genre </vt:lpstr>
      <vt:lpstr>Alternative possibilities in Sci-Fi Movies </vt:lpstr>
      <vt:lpstr>Alternative possibilities in Sci-Fi Movies </vt:lpstr>
      <vt:lpstr>The case of Never Let me Go (Mark Romanek 2010, based on the novel NLG by Kazuo Ishiguro)</vt:lpstr>
      <vt:lpstr>What Genre?</vt:lpstr>
      <vt:lpstr>Writing Exercise</vt:lpstr>
    </vt:vector>
  </TitlesOfParts>
  <Company>bcit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110</cp:revision>
  <dcterms:created xsi:type="dcterms:W3CDTF">2013-09-05T17:26:06Z</dcterms:created>
  <dcterms:modified xsi:type="dcterms:W3CDTF">2019-01-04T23:04:08Z</dcterms:modified>
</cp:coreProperties>
</file>