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21" r:id="rId3"/>
    <p:sldId id="32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297" r:id="rId23"/>
    <p:sldId id="298" r:id="rId24"/>
    <p:sldId id="299" r:id="rId25"/>
    <p:sldId id="300" r:id="rId26"/>
    <p:sldId id="301" r:id="rId27"/>
    <p:sldId id="302" r:id="rId28"/>
    <p:sldId id="303" r:id="rId29"/>
    <p:sldId id="304" r:id="rId30"/>
    <p:sldId id="282" r:id="rId31"/>
    <p:sldId id="284" r:id="rId32"/>
    <p:sldId id="283" r:id="rId33"/>
    <p:sldId id="285" r:id="rId34"/>
    <p:sldId id="272" r:id="rId35"/>
    <p:sldId id="271" r:id="rId36"/>
    <p:sldId id="273" r:id="rId37"/>
    <p:sldId id="274" r:id="rId38"/>
    <p:sldId id="293" r:id="rId39"/>
    <p:sldId id="317" r:id="rId40"/>
    <p:sldId id="318" r:id="rId41"/>
    <p:sldId id="319" r:id="rId42"/>
    <p:sldId id="316" r:id="rId43"/>
    <p:sldId id="295" r:id="rId44"/>
    <p:sldId id="275" r:id="rId45"/>
    <p:sldId id="276" r:id="rId46"/>
    <p:sldId id="277" r:id="rId47"/>
    <p:sldId id="278" r:id="rId48"/>
    <p:sldId id="279" r:id="rId49"/>
    <p:sldId id="280" r:id="rId50"/>
    <p:sldId id="281" r:id="rId51"/>
    <p:sldId id="315" r:id="rId52"/>
    <p:sldId id="320" r:id="rId53"/>
    <p:sldId id="309" r:id="rId54"/>
    <p:sldId id="311" r:id="rId55"/>
    <p:sldId id="312" r:id="rId56"/>
    <p:sldId id="313" r:id="rId57"/>
    <p:sldId id="314" r:id="rId58"/>
    <p:sldId id="307"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C14A62DA-A7CB-C74A-966C-415655E44808}"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ED841-59F8-064F-9346-2E9D37BA198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C14A62DA-A7CB-C74A-966C-415655E44808}"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ED841-59F8-064F-9346-2E9D37BA19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C14A62DA-A7CB-C74A-966C-415655E44808}"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ED841-59F8-064F-9346-2E9D37BA19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C14A62DA-A7CB-C74A-966C-415655E44808}"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ED841-59F8-064F-9346-2E9D37BA19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C14A62DA-A7CB-C74A-966C-415655E44808}"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ED841-59F8-064F-9346-2E9D37BA198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C14A62DA-A7CB-C74A-966C-415655E44808}" type="datetimeFigureOut">
              <a:rPr lang="en-US" smtClean="0"/>
              <a:pPr/>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ED841-59F8-064F-9346-2E9D37BA19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C14A62DA-A7CB-C74A-966C-415655E44808}" type="datetimeFigureOut">
              <a:rPr lang="en-US" smtClean="0"/>
              <a:pPr/>
              <a:t>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3ED841-59F8-064F-9346-2E9D37BA19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C14A62DA-A7CB-C74A-966C-415655E44808}" type="datetimeFigureOut">
              <a:rPr lang="en-US" smtClean="0"/>
              <a:pPr/>
              <a:t>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3ED841-59F8-064F-9346-2E9D37BA19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A62DA-A7CB-C74A-966C-415655E44808}" type="datetimeFigureOut">
              <a:rPr lang="en-US" smtClean="0"/>
              <a:pPr/>
              <a:t>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3ED841-59F8-064F-9346-2E9D37BA19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C14A62DA-A7CB-C74A-966C-415655E44808}" type="datetimeFigureOut">
              <a:rPr lang="en-US" smtClean="0"/>
              <a:pPr/>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ED841-59F8-064F-9346-2E9D37BA19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C14A62DA-A7CB-C74A-966C-415655E44808}" type="datetimeFigureOut">
              <a:rPr lang="en-US" smtClean="0"/>
              <a:pPr/>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ED841-59F8-064F-9346-2E9D37BA19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A62DA-A7CB-C74A-966C-415655E44808}" type="datetimeFigureOut">
              <a:rPr lang="en-US" smtClean="0"/>
              <a:pPr/>
              <a:t>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ED841-59F8-064F-9346-2E9D37BA19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3.nd.edu/~jgodmilo/reality.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youtube.com/watch?v=w8sfBoid8_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youtube.com/watch?v=soUHcd-dIjE" TargetMode="External"/><Relationship Id="rId2" Type="http://schemas.openxmlformats.org/officeDocument/2006/relationships/hyperlink" Target="http://www.youtube.com/watch?v=5w8GjkOs98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youtube.com/watch?v=GHs2coAzLJ8"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U2Iazwru7yE" TargetMode="External"/><Relationship Id="rId2" Type="http://schemas.openxmlformats.org/officeDocument/2006/relationships/hyperlink" Target="http://www.youtube.com/watch?v=ZIvaBOxHDj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youtube.com/watch?v=1sfAZYmMig4&amp;list=TL7jgCng7tIn_X5RaRl6R21qxv9v-yXma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imdb.com/video/screenplay/vi2980315417/"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gseis.ucla.edu/faculty/kellner/essays/filmpoliticsideology.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youtube.com/watch?v=XZ0fRBtAB1w" TargetMode="External"/><Relationship Id="rId2" Type="http://schemas.openxmlformats.org/officeDocument/2006/relationships/hyperlink" Target="http://www.youtube.com/watch?v=l09aet6NGbw" TargetMode="External"/><Relationship Id="rId1" Type="http://schemas.openxmlformats.org/officeDocument/2006/relationships/slideLayout" Target="../slideLayouts/slideLayout2.xml"/><Relationship Id="rId4" Type="http://schemas.openxmlformats.org/officeDocument/2006/relationships/hyperlink" Target="http://www.youtube.com/watch?v=CcHTrnpsw3w"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www.youtube.com/watch?v=rx-3jYJkUWQ" TargetMode="External"/><Relationship Id="rId2" Type="http://schemas.openxmlformats.org/officeDocument/2006/relationships/hyperlink" Target="http://www.youtube.com/watch?v=HbA1YOueC_A&amp;feature=relmfu"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m4kOIzMqso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youtube.com/watch?v=4z88U915uq8"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youtube.com/watch?v=0FzlFVZqyMo"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youtube.com/watch?v=c74BSImG4x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youtube.com/watch?v=3tiTWGVwHp8"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lacan.com/zizfamily.ht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youtube.com/watch?v=Jxv1Zs0gMMk" TargetMode="External"/><Relationship Id="rId2" Type="http://schemas.openxmlformats.org/officeDocument/2006/relationships/hyperlink" Target="http://www.youtube.com/watch?v=ylzO9vbEp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tQhIRBxbch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LIBS 7014</a:t>
            </a:r>
            <a:endParaRPr lang="en-US" dirty="0"/>
          </a:p>
        </p:txBody>
      </p:sp>
      <p:sp>
        <p:nvSpPr>
          <p:cNvPr id="3" name="Subtitle 2"/>
          <p:cNvSpPr>
            <a:spLocks noGrp="1"/>
          </p:cNvSpPr>
          <p:nvPr>
            <p:ph type="subTitle" idx="1"/>
          </p:nvPr>
        </p:nvSpPr>
        <p:spPr/>
        <p:txBody>
          <a:bodyPr/>
          <a:lstStyle/>
          <a:p>
            <a:r>
              <a:rPr lang="en-US" dirty="0" smtClean="0"/>
              <a:t>Week Six</a:t>
            </a:r>
          </a:p>
          <a:p>
            <a:r>
              <a:rPr lang="en-US" dirty="0" smtClean="0"/>
              <a:t>Film and Politics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REAL IS THE REALITY IN DOCUMENTARY FILM?</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JILL GODMILOW, IN CONVERSATION WITH ANN-LOUISE SHAPIRO</a:t>
            </a:r>
          </a:p>
          <a:p>
            <a:pPr>
              <a:buNone/>
            </a:pPr>
            <a:endParaRPr lang="en-US" dirty="0" smtClean="0"/>
          </a:p>
          <a:p>
            <a:pPr>
              <a:buNone/>
            </a:pPr>
            <a:r>
              <a:rPr lang="en-US" dirty="0" smtClean="0">
                <a:hlinkClick r:id="rId2"/>
              </a:rPr>
              <a:t>http://www3.nd.edu/~jgodmilo/reality.html</a:t>
            </a:r>
            <a:endParaRPr lang="en-US" dirty="0" smtClean="0"/>
          </a:p>
          <a:p>
            <a:pPr>
              <a:buNone/>
            </a:pPr>
            <a:endParaRPr lang="en-US" dirty="0"/>
          </a:p>
        </p:txBody>
      </p:sp>
    </p:spTree>
    <p:extLst>
      <p:ext uri="{BB962C8B-B14F-4D97-AF65-F5344CB8AC3E}">
        <p14:creationId xmlns:p14="http://schemas.microsoft.com/office/powerpoint/2010/main" val="1290558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smtClean="0"/>
              <a:t/>
            </a:r>
            <a:br>
              <a:rPr lang="en-US" dirty="0" smtClean="0"/>
            </a:br>
            <a:r>
              <a:rPr lang="en-US" b="1" dirty="0" smtClean="0"/>
              <a:t>Shapiro finds the label “documentary problematic. </a:t>
            </a:r>
            <a:endParaRPr lang="en-US" dirty="0"/>
          </a:p>
        </p:txBody>
      </p:sp>
      <p:sp>
        <p:nvSpPr>
          <p:cNvPr id="3" name="Content Placeholder 2"/>
          <p:cNvSpPr>
            <a:spLocks noGrp="1"/>
          </p:cNvSpPr>
          <p:nvPr>
            <p:ph idx="1"/>
          </p:nvPr>
        </p:nvSpPr>
        <p:spPr>
          <a:xfrm>
            <a:off x="457200" y="1905000"/>
            <a:ext cx="8229600" cy="4525963"/>
          </a:xfrm>
        </p:spPr>
        <p:txBody>
          <a:bodyPr>
            <a:normAutofit/>
          </a:bodyPr>
          <a:lstStyle/>
          <a:p>
            <a:r>
              <a:rPr lang="en-US" dirty="0" smtClean="0"/>
              <a:t>The traditional definition of documentary films as “all the films that make some kind of claim to represent a real (not fictional) world, and that do not contain performances by professional actors (but by social actors)” includes all sorts of films, so she completely abandons the term and instead uses  the term “films of edification", or "edifiers". </a:t>
            </a:r>
            <a:endParaRPr lang="en-US" dirty="0"/>
          </a:p>
        </p:txBody>
      </p:sp>
    </p:spTree>
    <p:extLst>
      <p:ext uri="{BB962C8B-B14F-4D97-AF65-F5344CB8AC3E}">
        <p14:creationId xmlns:p14="http://schemas.microsoft.com/office/powerpoint/2010/main" val="743956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“At least this label avoids the classic truth claims of documentary and acknowledges the intention to persuade and to elevate, to raise up the audience to a more sophisticated or refined notion of what </a:t>
            </a:r>
            <a:r>
              <a:rPr lang="en-US" i="1" dirty="0" smtClean="0"/>
              <a:t>is</a:t>
            </a:r>
            <a:r>
              <a:rPr lang="en-US" dirty="0" smtClean="0"/>
              <a:t>” (Shapiro). </a:t>
            </a:r>
            <a:endParaRPr lang="en-US" dirty="0"/>
          </a:p>
        </p:txBody>
      </p:sp>
    </p:spTree>
    <p:extLst>
      <p:ext uri="{BB962C8B-B14F-4D97-AF65-F5344CB8AC3E}">
        <p14:creationId xmlns:p14="http://schemas.microsoft.com/office/powerpoint/2010/main" val="2005534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She states that documentary filmmakers such as Ken Burns are frightening</a:t>
            </a:r>
            <a:r>
              <a:rPr lang="en-US" dirty="0" smtClean="0"/>
              <a:t> “because he uses documentary as a kind of national therapy, producing a kind of mourning moment, a nostalgia for the past, in which one can find no useful questions or analyses that we could employ in today's realities. And there's no active audience produced - just a sort of dreamy, passive audience that gains a sweet, sad knowingness about the Civil War, but not a knowledge that provides insight into the economic, social, and racial structures that produced so many dead bodies, such waste of property, and such difficult political problems for the future.” It leaves the audiences untroubled.</a:t>
            </a:r>
          </a:p>
          <a:p>
            <a:endParaRPr lang="en-US" dirty="0"/>
          </a:p>
        </p:txBody>
      </p:sp>
    </p:spTree>
    <p:extLst>
      <p:ext uri="{BB962C8B-B14F-4D97-AF65-F5344CB8AC3E}">
        <p14:creationId xmlns:p14="http://schemas.microsoft.com/office/powerpoint/2010/main" val="2800112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buNone/>
            </a:pPr>
            <a:r>
              <a:rPr lang="en-US" dirty="0" smtClean="0"/>
              <a:t>“</a:t>
            </a:r>
            <a:r>
              <a:rPr lang="en-US" b="1" dirty="0" smtClean="0"/>
              <a:t>For me, Hans </a:t>
            </a:r>
            <a:r>
              <a:rPr lang="en-US" b="1" dirty="0" err="1" smtClean="0"/>
              <a:t>Jurgen</a:t>
            </a:r>
            <a:r>
              <a:rPr lang="en-US" b="1" dirty="0" smtClean="0"/>
              <a:t> </a:t>
            </a:r>
            <a:r>
              <a:rPr lang="en-US" b="1" dirty="0" err="1" smtClean="0"/>
              <a:t>Syberberg's</a:t>
            </a:r>
            <a:r>
              <a:rPr lang="en-US" b="1" dirty="0" smtClean="0"/>
              <a:t> expressionist film, </a:t>
            </a:r>
            <a:r>
              <a:rPr lang="en-US" b="1" i="1" dirty="0" smtClean="0"/>
              <a:t>Hitler</a:t>
            </a:r>
            <a:r>
              <a:rPr lang="en-US" i="1" dirty="0" smtClean="0"/>
              <a:t>, A Film from Germany</a:t>
            </a:r>
            <a:r>
              <a:rPr lang="en-US" dirty="0" smtClean="0"/>
              <a:t>, is a much better use of history, especially for Germans, than any straight historical documentary on the rise of Nazism, partly because it makes no claim to represent history in the classic sense of ‘sticking to the facts’.” </a:t>
            </a:r>
            <a:endParaRPr lang="en-US" dirty="0"/>
          </a:p>
        </p:txBody>
      </p:sp>
    </p:spTree>
    <p:extLst>
      <p:ext uri="{BB962C8B-B14F-4D97-AF65-F5344CB8AC3E}">
        <p14:creationId xmlns:p14="http://schemas.microsoft.com/office/powerpoint/2010/main" val="764891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It's a nine-and-a-half hour film and very difficult to characterize, but we could say that it attempts to raise to consciousness the psychic investment the German people made in the figure of Hitler, and to point to its remnants in contemporary German culture, using a combination of </a:t>
            </a:r>
            <a:r>
              <a:rPr lang="en-US" dirty="0" err="1" smtClean="0"/>
              <a:t>Brechtian</a:t>
            </a:r>
            <a:r>
              <a:rPr lang="en-US" dirty="0" smtClean="0"/>
              <a:t> theatrical strategies, </a:t>
            </a:r>
            <a:r>
              <a:rPr lang="en-US" dirty="0" err="1" smtClean="0"/>
              <a:t>artifactual</a:t>
            </a:r>
            <a:r>
              <a:rPr lang="en-US" dirty="0" smtClean="0"/>
              <a:t> film from the Nazi period, gender inversions and the like. Susan Sontag says that he invokes a kind of Hitler substance that outlives Hitler, a phantom presence in modern culture . . .” </a:t>
            </a:r>
          </a:p>
          <a:p>
            <a:r>
              <a:rPr lang="en-US" dirty="0" smtClean="0">
                <a:hlinkClick r:id="rId2"/>
              </a:rPr>
              <a:t>http://www.youtube.com/watch?v=w8sfBoid8_Y</a:t>
            </a:r>
            <a:endParaRPr lang="en-US" dirty="0" smtClean="0"/>
          </a:p>
          <a:p>
            <a:endParaRPr lang="en-US" dirty="0" smtClean="0"/>
          </a:p>
          <a:p>
            <a:endParaRPr lang="en-US" dirty="0"/>
          </a:p>
        </p:txBody>
      </p:sp>
    </p:spTree>
    <p:extLst>
      <p:ext uri="{BB962C8B-B14F-4D97-AF65-F5344CB8AC3E}">
        <p14:creationId xmlns:p14="http://schemas.microsoft.com/office/powerpoint/2010/main" val="1606326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claim to, and reliance on ‘the real’ strangled ideas, originality, and truth in documentary filmmaking.” </a:t>
            </a:r>
          </a:p>
          <a:p>
            <a:r>
              <a:rPr lang="en-US" dirty="0" smtClean="0"/>
              <a:t>“So the re-enactments were for me (and, I propose, could work in the same ways for other filmmakers) a perfect method to do three things at once: present the text itself, as text; embody it in speaking, historical, ‘social actors’ and thus locate the moment of speaking in place and time; and raise the question of ‘authenticity’ by announcing the performance as just that - an interpretation, performed by various actors. With this kind of announcement, and other extra-textual footnoting, I could also make the audience conscious of its own desires toward the material - the desire for belonging (for being ‘inside’ the Polish community), for heroism, for solutions.”</a:t>
            </a:r>
            <a:endParaRPr lang="en-US" dirty="0"/>
          </a:p>
        </p:txBody>
      </p:sp>
    </p:spTree>
    <p:extLst>
      <p:ext uri="{BB962C8B-B14F-4D97-AF65-F5344CB8AC3E}">
        <p14:creationId xmlns:p14="http://schemas.microsoft.com/office/powerpoint/2010/main" val="3148192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t>
            </a:r>
            <a:r>
              <a:rPr lang="en-US" b="1" dirty="0" smtClean="0"/>
              <a:t>The same kind of thing happens in Art </a:t>
            </a:r>
            <a:r>
              <a:rPr lang="en-US" b="1" dirty="0" err="1" smtClean="0"/>
              <a:t>Spiegelman's</a:t>
            </a:r>
            <a:r>
              <a:rPr lang="en-US" b="1" dirty="0" smtClean="0"/>
              <a:t> </a:t>
            </a:r>
            <a:r>
              <a:rPr lang="en-US" b="1" i="1" dirty="0" err="1" smtClean="0"/>
              <a:t>Maus</a:t>
            </a:r>
            <a:r>
              <a:rPr lang="en-US" i="1" dirty="0" smtClean="0"/>
              <a:t>.</a:t>
            </a:r>
            <a:r>
              <a:rPr lang="en-US" dirty="0" smtClean="0"/>
              <a:t> He represents Jews in Nazi Germany as mice, Germans as cats, the camp </a:t>
            </a:r>
            <a:r>
              <a:rPr lang="en-US" dirty="0" err="1" smtClean="0"/>
              <a:t>kapos</a:t>
            </a:r>
            <a:r>
              <a:rPr lang="en-US" dirty="0" smtClean="0"/>
              <a:t> as dogs. Certainly he is saying something about character and power among the three groups by making those particular choices, but he is also talking about the inadequacies of traditional historical representation - perhaps its inability to represent the actual obscenities of the Holocaust by using realism as a code. He also both reports and </a:t>
            </a:r>
            <a:r>
              <a:rPr lang="en-US" dirty="0" err="1" smtClean="0"/>
              <a:t>problematizes</a:t>
            </a:r>
            <a:r>
              <a:rPr lang="en-US" dirty="0" smtClean="0"/>
              <a:t> the memories of his father's concentration camp experience, creating another kind of critical statement about historical sources. So I think </a:t>
            </a:r>
            <a:r>
              <a:rPr lang="en-US" i="1" dirty="0" err="1" smtClean="0"/>
              <a:t>Maus</a:t>
            </a:r>
            <a:r>
              <a:rPr lang="en-US" dirty="0" smtClean="0"/>
              <a:t> gives me a more ‘real’ access to the experience of the Holocaust than a hundred </a:t>
            </a:r>
            <a:r>
              <a:rPr lang="en-US" i="1" dirty="0" smtClean="0"/>
              <a:t>Schindler's List</a:t>
            </a:r>
            <a:r>
              <a:rPr lang="en-US" dirty="0" smtClean="0"/>
              <a:t>s could, for all of that film's accurately reproduced, black and white ‘veracity’. </a:t>
            </a:r>
            <a:endParaRPr lang="en-US" dirty="0"/>
          </a:p>
        </p:txBody>
      </p:sp>
    </p:spTree>
    <p:extLst>
      <p:ext uri="{BB962C8B-B14F-4D97-AF65-F5344CB8AC3E}">
        <p14:creationId xmlns:p14="http://schemas.microsoft.com/office/powerpoint/2010/main" val="1478603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Comparing </a:t>
            </a:r>
            <a:r>
              <a:rPr lang="en-US" dirty="0"/>
              <a:t>Art </a:t>
            </a:r>
            <a:r>
              <a:rPr lang="en-US" dirty="0" err="1"/>
              <a:t>Spiegelman's</a:t>
            </a:r>
            <a:r>
              <a:rPr lang="en-US" dirty="0"/>
              <a:t> </a:t>
            </a:r>
            <a:r>
              <a:rPr lang="en-US" i="1" dirty="0" err="1" smtClean="0"/>
              <a:t>Maus</a:t>
            </a:r>
            <a:r>
              <a:rPr lang="en-US" dirty="0" smtClean="0"/>
              <a:t> to Spielberg’s </a:t>
            </a:r>
            <a:r>
              <a:rPr lang="en-US" i="1" dirty="0" smtClean="0"/>
              <a:t>Schindler's List</a:t>
            </a:r>
            <a:r>
              <a:rPr lang="en-US" dirty="0" smtClean="0"/>
              <a:t>s the author says that the former “gives [her] a </a:t>
            </a:r>
            <a:r>
              <a:rPr lang="en-US" dirty="0"/>
              <a:t>more</a:t>
            </a:r>
            <a:r>
              <a:rPr lang="en-US" dirty="0" smtClean="0"/>
              <a:t> ‘real’ </a:t>
            </a:r>
            <a:r>
              <a:rPr lang="en-US" dirty="0"/>
              <a:t>access to the </a:t>
            </a:r>
            <a:r>
              <a:rPr lang="en-US" dirty="0" smtClean="0"/>
              <a:t>experience of the Holocaust than a hundred </a:t>
            </a:r>
            <a:r>
              <a:rPr lang="en-US" i="1" dirty="0" smtClean="0"/>
              <a:t>Schindler's List</a:t>
            </a:r>
            <a:r>
              <a:rPr lang="en-US" dirty="0" smtClean="0"/>
              <a:t>s could.”</a:t>
            </a:r>
          </a:p>
          <a:p>
            <a:pPr>
              <a:buNone/>
            </a:pPr>
            <a:r>
              <a:rPr lang="en-US" dirty="0">
                <a:hlinkClick r:id="rId2"/>
              </a:rPr>
              <a:t>http://</a:t>
            </a:r>
            <a:r>
              <a:rPr lang="en-US" dirty="0" smtClean="0">
                <a:hlinkClick r:id="rId2"/>
              </a:rPr>
              <a:t>www.youtube.com/watch?v=5w8GjkOs98M</a:t>
            </a:r>
            <a:endParaRPr lang="en-US" dirty="0" smtClean="0"/>
          </a:p>
          <a:p>
            <a:pPr>
              <a:buNone/>
            </a:pPr>
            <a:endParaRPr lang="en-US" dirty="0" smtClean="0"/>
          </a:p>
          <a:p>
            <a:pPr>
              <a:buNone/>
            </a:pPr>
            <a:r>
              <a:rPr lang="en-US" dirty="0" smtClean="0"/>
              <a:t>Also see: </a:t>
            </a:r>
            <a:r>
              <a:rPr lang="en-US" dirty="0" smtClean="0">
                <a:hlinkClick r:id="rId3"/>
              </a:rPr>
              <a:t>http://www.youtube.com/watch?v=soUHcd-dIjE</a:t>
            </a:r>
            <a:endParaRPr lang="en-US" dirty="0" smtClean="0"/>
          </a:p>
          <a:p>
            <a:pPr>
              <a:buNone/>
            </a:pPr>
            <a:r>
              <a:rPr lang="en-US" dirty="0" smtClean="0"/>
              <a:t>(a BBC commentary on how </a:t>
            </a:r>
            <a:r>
              <a:rPr lang="en-US" dirty="0" err="1" smtClean="0"/>
              <a:t>Maus</a:t>
            </a:r>
            <a:r>
              <a:rPr lang="en-US" dirty="0" smtClean="0"/>
              <a:t> represents historical facts)</a:t>
            </a:r>
          </a:p>
          <a:p>
            <a:r>
              <a:rPr lang="en-US" dirty="0" smtClean="0"/>
              <a:t>What does she think about </a:t>
            </a:r>
            <a:r>
              <a:rPr lang="en-US" dirty="0" err="1" smtClean="0"/>
              <a:t>Leni</a:t>
            </a:r>
            <a:r>
              <a:rPr lang="en-US" dirty="0" smtClean="0"/>
              <a:t> Riefenstahl's art?</a:t>
            </a:r>
            <a:endParaRPr lang="en-US" dirty="0"/>
          </a:p>
        </p:txBody>
      </p:sp>
    </p:spTree>
    <p:extLst>
      <p:ext uri="{BB962C8B-B14F-4D97-AF65-F5344CB8AC3E}">
        <p14:creationId xmlns:p14="http://schemas.microsoft.com/office/powerpoint/2010/main" val="20917007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“Riefenstahl's objects become </a:t>
            </a:r>
            <a:r>
              <a:rPr lang="en-US" dirty="0" err="1" smtClean="0"/>
              <a:t>decontextualized</a:t>
            </a:r>
            <a:r>
              <a:rPr lang="en-US" dirty="0" smtClean="0"/>
              <a:t>: it's only a body, it's just a fish. Her images are drained of the time and space in which they were shot; they are just shots. In watching that sequence I understood more clearly "how" she was a fascist filmmaker - beyond the fact that her films were made for the Nazi party, with Nazi funding.”</a:t>
            </a:r>
          </a:p>
          <a:p>
            <a:endParaRPr lang="en-US" dirty="0"/>
          </a:p>
        </p:txBody>
      </p:sp>
    </p:spTree>
    <p:extLst>
      <p:ext uri="{BB962C8B-B14F-4D97-AF65-F5344CB8AC3E}">
        <p14:creationId xmlns:p14="http://schemas.microsoft.com/office/powerpoint/2010/main" val="4035430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Narrative versus Documentary Films</a:t>
            </a:r>
            <a:endParaRPr lang="en-CA" dirty="0"/>
          </a:p>
        </p:txBody>
      </p:sp>
      <p:sp>
        <p:nvSpPr>
          <p:cNvPr id="3" name="Content Placeholder 2"/>
          <p:cNvSpPr>
            <a:spLocks noGrp="1"/>
          </p:cNvSpPr>
          <p:nvPr>
            <p:ph idx="1"/>
          </p:nvPr>
        </p:nvSpPr>
        <p:spPr/>
        <p:txBody>
          <a:bodyPr/>
          <a:lstStyle/>
          <a:p>
            <a:r>
              <a:rPr lang="en-CA" dirty="0" smtClean="0"/>
              <a:t>Narrative films are fictional.</a:t>
            </a:r>
          </a:p>
          <a:p>
            <a:r>
              <a:rPr lang="en-CA" dirty="0" smtClean="0"/>
              <a:t>The behaviour and dialogue are predetermined. </a:t>
            </a:r>
          </a:p>
          <a:p>
            <a:pPr marL="0" indent="0">
              <a:buNone/>
            </a:pPr>
            <a:r>
              <a:rPr lang="en-CA" b="1" dirty="0" smtClean="0"/>
              <a:t>Narrative film </a:t>
            </a:r>
            <a:r>
              <a:rPr lang="en-CA" dirty="0" smtClean="0"/>
              <a:t>begins with a commitment to dramatic storytelling; </a:t>
            </a:r>
            <a:r>
              <a:rPr lang="en-CA" b="1" dirty="0" smtClean="0"/>
              <a:t>documentary film </a:t>
            </a:r>
            <a:r>
              <a:rPr lang="en-CA" dirty="0" smtClean="0"/>
              <a:t>is more concerned with recording reality, educating viewers, or presenting political or social analysis.</a:t>
            </a:r>
          </a:p>
          <a:p>
            <a:pPr marL="0" indent="0">
              <a:buNone/>
            </a:pPr>
            <a:r>
              <a:rPr lang="en-CA" dirty="0" smtClean="0"/>
              <a:t>Documentary film is nonfiction. </a:t>
            </a:r>
            <a:endParaRPr lang="en-CA" dirty="0"/>
          </a:p>
        </p:txBody>
      </p:sp>
    </p:spTree>
    <p:extLst>
      <p:ext uri="{BB962C8B-B14F-4D97-AF65-F5344CB8AC3E}">
        <p14:creationId xmlns:p14="http://schemas.microsoft.com/office/powerpoint/2010/main" val="332466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Triumph of the Will by </a:t>
            </a:r>
            <a:r>
              <a:rPr lang="en-US" dirty="0" err="1" smtClean="0"/>
              <a:t>Leni</a:t>
            </a:r>
            <a:r>
              <a:rPr lang="en-US" dirty="0" smtClean="0"/>
              <a:t> Riefenstahl </a:t>
            </a:r>
            <a:endParaRPr lang="en-US" dirty="0"/>
          </a:p>
        </p:txBody>
      </p:sp>
      <p:sp>
        <p:nvSpPr>
          <p:cNvPr id="3" name="Content Placeholder 2"/>
          <p:cNvSpPr>
            <a:spLocks noGrp="1"/>
          </p:cNvSpPr>
          <p:nvPr>
            <p:ph idx="1"/>
          </p:nvPr>
        </p:nvSpPr>
        <p:spPr/>
        <p:txBody>
          <a:bodyPr>
            <a:normAutofit/>
          </a:bodyPr>
          <a:lstStyle/>
          <a:p>
            <a:pPr>
              <a:buNone/>
            </a:pPr>
            <a:r>
              <a:rPr lang="en-US" dirty="0" smtClean="0">
                <a:hlinkClick r:id="rId2"/>
              </a:rPr>
              <a:t>http://www.youtube.com/watch?v=GHs2coAzLJ8</a:t>
            </a:r>
            <a:endParaRPr lang="en-US" dirty="0" smtClean="0"/>
          </a:p>
          <a:p>
            <a:pPr>
              <a:buNone/>
            </a:pPr>
            <a:endParaRPr lang="en-US" dirty="0" smtClean="0">
              <a:hlinkClick r:id=""/>
            </a:endParaRPr>
          </a:p>
          <a:p>
            <a:pPr>
              <a:buNone/>
            </a:pPr>
            <a:endParaRPr lang="en-US" dirty="0" smtClean="0">
              <a:hlinkClick r:id=""/>
            </a:endParaRPr>
          </a:p>
          <a:p>
            <a:pPr>
              <a:buNone/>
            </a:pPr>
            <a:r>
              <a:rPr lang="en-US" b="1" dirty="0" smtClean="0"/>
              <a:t>	</a:t>
            </a:r>
            <a:endParaRPr lang="en-US" dirty="0" smtClean="0"/>
          </a:p>
          <a:p>
            <a:endParaRPr lang="en-US" dirty="0" smtClean="0"/>
          </a:p>
          <a:p>
            <a:pPr>
              <a:buNone/>
            </a:pPr>
            <a:endParaRPr lang="en-US" dirty="0"/>
          </a:p>
        </p:txBody>
      </p:sp>
    </p:spTree>
    <p:extLst>
      <p:ext uri="{BB962C8B-B14F-4D97-AF65-F5344CB8AC3E}">
        <p14:creationId xmlns:p14="http://schemas.microsoft.com/office/powerpoint/2010/main" val="3821668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Jew </a:t>
            </a:r>
            <a:r>
              <a:rPr lang="en-US" b="1" dirty="0" err="1" smtClean="0"/>
              <a:t>Süss</a:t>
            </a:r>
            <a:r>
              <a:rPr lang="en-US" b="1" dirty="0" smtClean="0"/>
              <a:t>  and the Eternal Jew</a:t>
            </a:r>
            <a:endParaRPr lang="en-US" dirty="0"/>
          </a:p>
        </p:txBody>
      </p:sp>
      <p:sp>
        <p:nvSpPr>
          <p:cNvPr id="3" name="Content Placeholder 2"/>
          <p:cNvSpPr>
            <a:spLocks noGrp="1"/>
          </p:cNvSpPr>
          <p:nvPr>
            <p:ph idx="1"/>
          </p:nvPr>
        </p:nvSpPr>
        <p:spPr/>
        <p:txBody>
          <a:bodyPr>
            <a:normAutofit/>
          </a:bodyPr>
          <a:lstStyle/>
          <a:p>
            <a:pPr>
              <a:buNone/>
            </a:pPr>
            <a:r>
              <a:rPr lang="en-US" b="1" dirty="0" smtClean="0"/>
              <a:t>Jew </a:t>
            </a:r>
            <a:r>
              <a:rPr lang="en-US" b="1" dirty="0" err="1" smtClean="0"/>
              <a:t>Süss</a:t>
            </a:r>
            <a:r>
              <a:rPr lang="en-US" b="1" dirty="0" smtClean="0"/>
              <a:t> (1940) directed by </a:t>
            </a:r>
            <a:r>
              <a:rPr lang="en-US" b="1" dirty="0" err="1" smtClean="0"/>
              <a:t>Veit</a:t>
            </a:r>
            <a:r>
              <a:rPr lang="en-US" b="1" dirty="0" smtClean="0"/>
              <a:t> Harlan, </a:t>
            </a:r>
            <a:r>
              <a:rPr lang="en-US" dirty="0" smtClean="0"/>
              <a:t>made at the request of Joseph Goebbels </a:t>
            </a:r>
          </a:p>
          <a:p>
            <a:r>
              <a:rPr lang="en-US" dirty="0" smtClean="0">
                <a:hlinkClick r:id="rId2"/>
              </a:rPr>
              <a:t>http://www.youtube.com/watch?v=ZIvaBOxHDj0</a:t>
            </a:r>
            <a:endParaRPr lang="en-US" dirty="0" smtClean="0"/>
          </a:p>
          <a:p>
            <a:pPr>
              <a:buNone/>
            </a:pPr>
            <a:r>
              <a:rPr lang="en-US" dirty="0" smtClean="0"/>
              <a:t>	The Eternal Jew (1940) an </a:t>
            </a:r>
            <a:r>
              <a:rPr lang="en-US" dirty="0" err="1" smtClean="0"/>
              <a:t>antisemitic</a:t>
            </a:r>
            <a:r>
              <a:rPr lang="en-US" dirty="0" smtClean="0"/>
              <a:t> Nazi propaganda film directed by Fritz </a:t>
            </a:r>
            <a:r>
              <a:rPr lang="en-US" dirty="0" err="1" smtClean="0"/>
              <a:t>Hippler</a:t>
            </a:r>
            <a:endParaRPr lang="en-US" dirty="0" smtClean="0"/>
          </a:p>
          <a:p>
            <a:r>
              <a:rPr lang="en-US" dirty="0">
                <a:hlinkClick r:id="rId3"/>
              </a:rPr>
              <a:t>https://</a:t>
            </a:r>
            <a:r>
              <a:rPr lang="en-US" dirty="0" smtClean="0">
                <a:hlinkClick r:id="rId3"/>
              </a:rPr>
              <a:t>www.youtube.com/watch?v=U2Iazwru7yE</a:t>
            </a:r>
            <a:endParaRPr lang="en-US" dirty="0" smtClean="0"/>
          </a:p>
          <a:p>
            <a:endParaRPr lang="en-US" dirty="0"/>
          </a:p>
        </p:txBody>
      </p:sp>
    </p:spTree>
    <p:extLst>
      <p:ext uri="{BB962C8B-B14F-4D97-AF65-F5344CB8AC3E}">
        <p14:creationId xmlns:p14="http://schemas.microsoft.com/office/powerpoint/2010/main" val="34543854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and Violence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“Professor Jenkins Goes to Washington”</a:t>
            </a:r>
          </a:p>
          <a:p>
            <a:pPr lvl="0"/>
            <a:r>
              <a:rPr lang="en-US" dirty="0" smtClean="0"/>
              <a:t>In the excerpts from </a:t>
            </a:r>
            <a:r>
              <a:rPr lang="en-US" i="1" dirty="0" smtClean="0"/>
              <a:t>Fans, Bloggers and Gamers. Exploring Participatory Culture</a:t>
            </a:r>
            <a:r>
              <a:rPr lang="en-US" dirty="0" smtClean="0"/>
              <a:t>, Professor Jenkins defends the culture of video games against the accusations by censors, Congressmen, and media scholars who believe that violent content of video games promotes violence. </a:t>
            </a:r>
          </a:p>
          <a:p>
            <a:pPr lvl="0"/>
            <a:r>
              <a:rPr lang="en-US" dirty="0" smtClean="0"/>
              <a:t>List Jenkins’s major arguments. Also, be prepared to present your own opinion about the topic: Do you think that violence in films, on TV, in video games, or in cartoons promotes violence in real life?  </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Arguments</a:t>
            </a:r>
            <a:endParaRPr lang="en-US" dirty="0"/>
          </a:p>
        </p:txBody>
      </p:sp>
      <p:sp>
        <p:nvSpPr>
          <p:cNvPr id="3" name="Content Placeholder 2"/>
          <p:cNvSpPr>
            <a:spLocks noGrp="1"/>
          </p:cNvSpPr>
          <p:nvPr>
            <p:ph idx="1"/>
          </p:nvPr>
        </p:nvSpPr>
        <p:spPr/>
        <p:txBody>
          <a:bodyPr>
            <a:normAutofit fontScale="92500"/>
          </a:bodyPr>
          <a:lstStyle/>
          <a:p>
            <a:r>
              <a:rPr lang="en-US" dirty="0" smtClean="0"/>
              <a:t>According to some critics, the movie </a:t>
            </a:r>
            <a:r>
              <a:rPr lang="en-US" i="1" dirty="0" smtClean="0"/>
              <a:t>The Basketball Diaries</a:t>
            </a:r>
            <a:r>
              <a:rPr lang="en-US" dirty="0" smtClean="0"/>
              <a:t> (Scott </a:t>
            </a:r>
            <a:r>
              <a:rPr lang="en-US" dirty="0" err="1" smtClean="0"/>
              <a:t>Kalvert</a:t>
            </a:r>
            <a:r>
              <a:rPr lang="en-US" dirty="0" smtClean="0"/>
              <a:t> 1995) promotes violence: Jenkins explains how the movie “express[</a:t>
            </a:r>
            <a:r>
              <a:rPr lang="en-US" dirty="0" err="1" smtClean="0"/>
              <a:t>es</a:t>
            </a:r>
            <a:r>
              <a:rPr lang="en-US" dirty="0" smtClean="0"/>
              <a:t>] the rage felt by many students in our schools and not something that the character does, let alone something the film advocates.”</a:t>
            </a:r>
          </a:p>
          <a:p>
            <a:r>
              <a:rPr lang="en-US" dirty="0" smtClean="0"/>
              <a:t>The Shooting Scene</a:t>
            </a:r>
          </a:p>
          <a:p>
            <a:pPr>
              <a:buNone/>
            </a:pPr>
            <a:r>
              <a:rPr lang="en-US" dirty="0" smtClean="0">
                <a:hlinkClick r:id="rId2"/>
              </a:rPr>
              <a:t>http://www.youtube.com/watch?v=1sfAZYmMig4&amp;list=TL7jgCng7tIn_X5RaRl6R21qxv9v-yXmas</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Jenkins’s Arguments</a:t>
            </a:r>
            <a:endParaRPr lang="en-US" dirty="0"/>
          </a:p>
        </p:txBody>
      </p:sp>
      <p:sp>
        <p:nvSpPr>
          <p:cNvPr id="3" name="Content Placeholder 2"/>
          <p:cNvSpPr>
            <a:spLocks noGrp="1"/>
          </p:cNvSpPr>
          <p:nvPr>
            <p:ph idx="1"/>
          </p:nvPr>
        </p:nvSpPr>
        <p:spPr/>
        <p:txBody>
          <a:bodyPr/>
          <a:lstStyle/>
          <a:p>
            <a:r>
              <a:rPr lang="en-US" dirty="0" smtClean="0"/>
              <a:t>The media effects paradigm is reductive in its understanding of consumers' relations to popular culture. It is a simplistic representation of media consumption. </a:t>
            </a:r>
          </a:p>
          <a:p>
            <a:r>
              <a:rPr lang="en-US" dirty="0" smtClean="0"/>
              <a:t>“Listen to your children, don’t fear them.”</a:t>
            </a:r>
          </a:p>
          <a:p>
            <a:r>
              <a:rPr lang="en-US" dirty="0" smtClean="0"/>
              <a:t>“The key issue isn’t what the media are doing to our children but rather what our children are doing with the media.”</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Jenkins’s Arguments</a:t>
            </a:r>
            <a:endParaRPr lang="en-US" dirty="0"/>
          </a:p>
        </p:txBody>
      </p:sp>
      <p:sp>
        <p:nvSpPr>
          <p:cNvPr id="3" name="Content Placeholder 2"/>
          <p:cNvSpPr>
            <a:spLocks noGrp="1"/>
          </p:cNvSpPr>
          <p:nvPr>
            <p:ph idx="1"/>
          </p:nvPr>
        </p:nvSpPr>
        <p:spPr/>
        <p:txBody>
          <a:bodyPr>
            <a:normAutofit lnSpcReduction="10000"/>
          </a:bodyPr>
          <a:lstStyle/>
          <a:p>
            <a:r>
              <a:rPr lang="en-US" dirty="0" smtClean="0"/>
              <a:t>“… abolishing video games doesn’t get us anywhere. These are the symbols of youth alienation and rage – not the causes.”</a:t>
            </a:r>
          </a:p>
          <a:p>
            <a:r>
              <a:rPr lang="en-US" dirty="0" smtClean="0"/>
              <a:t>“I call  games an art, and challenge game designers to live up to their responsibilities as artists and story-tellers.” </a:t>
            </a:r>
          </a:p>
          <a:p>
            <a:r>
              <a:rPr lang="en-US" dirty="0" smtClean="0"/>
              <a:t>Game players “are encouraged  to constantly form and test hypotheses about the game world.”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Jenkins’s Arguments</a:t>
            </a:r>
            <a:endParaRPr lang="en-US" dirty="0"/>
          </a:p>
        </p:txBody>
      </p:sp>
      <p:sp>
        <p:nvSpPr>
          <p:cNvPr id="3" name="Content Placeholder 2"/>
          <p:cNvSpPr>
            <a:spLocks noGrp="1"/>
          </p:cNvSpPr>
          <p:nvPr>
            <p:ph idx="1"/>
          </p:nvPr>
        </p:nvSpPr>
        <p:spPr/>
        <p:txBody>
          <a:bodyPr/>
          <a:lstStyle/>
          <a:p>
            <a:r>
              <a:rPr lang="en-US" dirty="0" smtClean="0"/>
              <a:t>“Projective identity” is the way that role-playing enables players to experience the world from alternative perspectives. </a:t>
            </a:r>
          </a:p>
          <a:p>
            <a:r>
              <a:rPr lang="en-US" dirty="0" smtClean="0"/>
              <a:t>“Playing the game will encourage critical thinking about the roots of racism and reaffirm [the players’]  own commitments to social justice rather than provoking race hatred.”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Jenkins’s Arguments</a:t>
            </a:r>
            <a:endParaRPr lang="en-US" dirty="0"/>
          </a:p>
        </p:txBody>
      </p:sp>
      <p:sp>
        <p:nvSpPr>
          <p:cNvPr id="3" name="Content Placeholder 2"/>
          <p:cNvSpPr>
            <a:spLocks noGrp="1"/>
          </p:cNvSpPr>
          <p:nvPr>
            <p:ph idx="1"/>
          </p:nvPr>
        </p:nvSpPr>
        <p:spPr/>
        <p:txBody>
          <a:bodyPr>
            <a:normAutofit lnSpcReduction="10000"/>
          </a:bodyPr>
          <a:lstStyle/>
          <a:p>
            <a:r>
              <a:rPr lang="en-US" dirty="0" smtClean="0"/>
              <a:t>“Games, like other media, are most powerful when they reinforce our existing beliefs, least effective when they challenge our values.”   </a:t>
            </a:r>
          </a:p>
          <a:p>
            <a:r>
              <a:rPr lang="en-US" dirty="0" smtClean="0"/>
              <a:t>Our culture needs to make “meaningful distinctions between different ways of representing violence.”</a:t>
            </a:r>
          </a:p>
          <a:p>
            <a:r>
              <a:rPr lang="en-US" dirty="0" smtClean="0"/>
              <a:t>We need to expose children “to violent descriptions and images to equip them to cope with the world as we know it.”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Jenkins’s Arguments</a:t>
            </a:r>
            <a:endParaRPr lang="en-US" dirty="0"/>
          </a:p>
        </p:txBody>
      </p:sp>
      <p:sp>
        <p:nvSpPr>
          <p:cNvPr id="3" name="Content Placeholder 2"/>
          <p:cNvSpPr>
            <a:spLocks noGrp="1"/>
          </p:cNvSpPr>
          <p:nvPr>
            <p:ph idx="1"/>
          </p:nvPr>
        </p:nvSpPr>
        <p:spPr/>
        <p:txBody>
          <a:bodyPr/>
          <a:lstStyle/>
          <a:p>
            <a:r>
              <a:rPr lang="en-US" dirty="0" smtClean="0"/>
              <a:t>“Telling stories about violence can, in effect, remove some of its sting and help us comprehend acts that shatter our normal frames of meaning.”</a:t>
            </a:r>
          </a:p>
          <a:p>
            <a:r>
              <a:rPr lang="en-US" dirty="0" smtClean="0"/>
              <a:t>“Games are perhaps the only medium that allows us to experience guilt over the actions of fictional characters.”  (</a:t>
            </a:r>
            <a:r>
              <a:rPr lang="en-US" i="1" dirty="0" smtClean="0"/>
              <a:t>The Sims </a:t>
            </a:r>
            <a:r>
              <a:rPr lang="en-US" dirty="0" smtClean="0"/>
              <a:t>game is an example.)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Argument</a:t>
            </a:r>
            <a:endParaRPr lang="en-US" dirty="0"/>
          </a:p>
        </p:txBody>
      </p:sp>
      <p:sp>
        <p:nvSpPr>
          <p:cNvPr id="3" name="Content Placeholder 2"/>
          <p:cNvSpPr>
            <a:spLocks noGrp="1"/>
          </p:cNvSpPr>
          <p:nvPr>
            <p:ph idx="1"/>
          </p:nvPr>
        </p:nvSpPr>
        <p:spPr/>
        <p:txBody>
          <a:bodyPr/>
          <a:lstStyle/>
          <a:p>
            <a:r>
              <a:rPr lang="en-US" dirty="0" smtClean="0"/>
              <a:t>Grand Theft Auto 3 teaches the players that “every risk [they] take, comes with  a price.”</a:t>
            </a:r>
          </a:p>
          <a:p>
            <a:r>
              <a:rPr lang="en-US" dirty="0" smtClean="0"/>
              <a:t>In the project Tropical America “rather than romanticizing  violence, the kids dealt with the political violence and human sufferings that led their parents to flee from Latin America.”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Documentary Film</a:t>
            </a:r>
            <a:endParaRPr lang="en-CA" dirty="0"/>
          </a:p>
        </p:txBody>
      </p:sp>
      <p:sp>
        <p:nvSpPr>
          <p:cNvPr id="3" name="Content Placeholder 2"/>
          <p:cNvSpPr>
            <a:spLocks noGrp="1"/>
          </p:cNvSpPr>
          <p:nvPr>
            <p:ph idx="1"/>
          </p:nvPr>
        </p:nvSpPr>
        <p:spPr/>
        <p:txBody>
          <a:bodyPr/>
          <a:lstStyle/>
          <a:p>
            <a:r>
              <a:rPr lang="en-CA" dirty="0" smtClean="0"/>
              <a:t>Documentary filmmakers use actual people, places and events as source material but that does not mean they reflect objective truth. </a:t>
            </a:r>
          </a:p>
          <a:p>
            <a:r>
              <a:rPr lang="en-CA" dirty="0" smtClean="0"/>
              <a:t>They shape their material using dramatization and storytelling. </a:t>
            </a:r>
          </a:p>
          <a:p>
            <a:r>
              <a:rPr lang="en-CA" dirty="0" smtClean="0"/>
              <a:t>There is no a purely objective truth. </a:t>
            </a:r>
            <a:endParaRPr lang="en-CA" dirty="0"/>
          </a:p>
        </p:txBody>
      </p:sp>
    </p:spTree>
    <p:extLst>
      <p:ext uri="{BB962C8B-B14F-4D97-AF65-F5344CB8AC3E}">
        <p14:creationId xmlns:p14="http://schemas.microsoft.com/office/powerpoint/2010/main" val="20919939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Hollywood and Politics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book </a:t>
            </a:r>
            <a:r>
              <a:rPr lang="en-US" u="sng" dirty="0" smtClean="0"/>
              <a:t>Camera </a:t>
            </a:r>
            <a:r>
              <a:rPr lang="en-US" u="sng" dirty="0" err="1" smtClean="0"/>
              <a:t>Politica</a:t>
            </a:r>
            <a:r>
              <a:rPr lang="en-US" u="sng" dirty="0" smtClean="0"/>
              <a:t>: Politics and Ideology in Contemporary Hollywood Film </a:t>
            </a:r>
            <a:r>
              <a:rPr lang="en-US" dirty="0" smtClean="0"/>
              <a:t>(1988), Michael Ryan and Douglas </a:t>
            </a:r>
            <a:r>
              <a:rPr lang="en-US" dirty="0" err="1" smtClean="0"/>
              <a:t>Kellner</a:t>
            </a:r>
            <a:r>
              <a:rPr lang="en-US" dirty="0" smtClean="0"/>
              <a:t> argue that “Hollywood film from the 1960s to the present was closely connected with the political movements and struggles of the epoch.  Our narrative maps the rise and decline of 60s radicalism; the failure of liberalism and rise of the New Right in the 1970s; and the triumph and hegemony of the Right in the 1980s…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In our interpretation, many 1960s films </a:t>
            </a:r>
            <a:r>
              <a:rPr lang="en-US" dirty="0" err="1" smtClean="0"/>
              <a:t>transcoded</a:t>
            </a:r>
            <a:r>
              <a:rPr lang="en-US" dirty="0" smtClean="0"/>
              <a:t> the discourses of the anti-war, New Left student movements, as well as the feminist, black power, sexual liberationist, and countercultural movements, producing a new type of socially critical Hollywood film.  Films, on this reading, </a:t>
            </a:r>
            <a:r>
              <a:rPr lang="en-US" dirty="0" err="1" smtClean="0"/>
              <a:t>transcode</a:t>
            </a:r>
            <a:r>
              <a:rPr lang="en-US" dirty="0" smtClean="0"/>
              <a:t>, that is to say, translate, representations, discourses, and myths of everyday life into specifically cinematic terms, as when Easy Rider [1969 Dennis Hopper]  translates and organizes the images, practices, and discourses of the 1960s counterculture into a cinematic text… </a:t>
            </a:r>
          </a:p>
          <a:p>
            <a:pPr>
              <a:buNone/>
            </a:pPr>
            <a:r>
              <a:rPr lang="en-US" dirty="0" smtClean="0">
                <a:hlinkClick r:id="rId2"/>
              </a:rPr>
              <a:t>http://www.imdb.com/video/screenplay/vi2980315417/</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Popular films intervene in the political struggles of the day, as when 1960s films advanced the agenda of the New Left and the counterculture.  Films of the ‘New Hollywood,’ however, such as Bonnie and Clyde, Medium Cool, Easy Rider, etc., were contested by a resurgence of rightwing films during the same era (e.g. Dirty Harry, The French Connection, and any number of John Wayne films), leading us to conclude that Hollywood film, like U.S. society, should be seen as a contested terrain and that films can be interpreted as a struggle of representation over how to construct a social world and everyday life.”   </a:t>
            </a:r>
            <a:r>
              <a:rPr lang="en-US" dirty="0" smtClean="0">
                <a:hlinkClick r:id="rId2"/>
              </a:rPr>
              <a:t>http://gseis.ucla.edu/faculty/kellner/essays/filmpoliticsideology.pdf</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The authors conclude that “reading Hollywood films of the [70’s] politically allowed one to anticipate the coming of Reagan and the New Right to power by demonstrating that conservative yearnings were ever more popular within the culture and that film and popular culture were helping to form an ideological matrix more hospitable to Reagan and conservatives than to embattled liberals.”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534400" cy="2209800"/>
          </a:xfrm>
        </p:spPr>
        <p:txBody>
          <a:bodyPr>
            <a:normAutofit/>
          </a:bodyPr>
          <a:lstStyle/>
          <a:p>
            <a:r>
              <a:rPr lang="en-US" b="1" dirty="0" smtClean="0"/>
              <a:t>The Media and Race</a:t>
            </a:r>
            <a:endParaRPr lang="en-US" dirty="0"/>
          </a:p>
        </p:txBody>
      </p:sp>
      <p:sp>
        <p:nvSpPr>
          <p:cNvPr id="3" name="Content Placeholder 2"/>
          <p:cNvSpPr>
            <a:spLocks noGrp="1"/>
          </p:cNvSpPr>
          <p:nvPr>
            <p:ph idx="1"/>
          </p:nvPr>
        </p:nvSpPr>
        <p:spPr/>
        <p:txBody>
          <a:bodyPr/>
          <a:lstStyle/>
          <a:p>
            <a:endParaRPr lang="en-US" dirty="0" smtClean="0"/>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Image of the Black Middle Class in American Popular Culture </a:t>
            </a:r>
            <a:endParaRPr lang="en-US" dirty="0"/>
          </a:p>
        </p:txBody>
      </p:sp>
      <p:sp>
        <p:nvSpPr>
          <p:cNvPr id="3" name="Content Placeholder 2"/>
          <p:cNvSpPr>
            <a:spLocks noGrp="1"/>
          </p:cNvSpPr>
          <p:nvPr>
            <p:ph idx="1"/>
          </p:nvPr>
        </p:nvSpPr>
        <p:spPr/>
        <p:txBody>
          <a:bodyPr/>
          <a:lstStyle/>
          <a:p>
            <a:r>
              <a:rPr lang="en-US" dirty="0" smtClean="0"/>
              <a:t>“Most </a:t>
            </a:r>
            <a:r>
              <a:rPr lang="en-US" dirty="0"/>
              <a:t>representations of African Americans that get broadcast and/or mainstream distribution in this country are made by white filmmakers and, in most cases, the  white filmmakers and the black subjects are of radically different classes and education levels”</a:t>
            </a:r>
            <a:r>
              <a:rPr lang="en-US" dirty="0" smtClean="0"/>
              <a:t> (Thomas Harris 23).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controversy about </a:t>
            </a:r>
            <a:r>
              <a:rPr lang="en-US" i="1" dirty="0" smtClean="0"/>
              <a:t>The Black List: Volume One</a:t>
            </a:r>
            <a:r>
              <a:rPr lang="en-US" dirty="0" smtClean="0"/>
              <a:t>  by Timothy Greenfield Sanders  and Elvis Mitchell. </a:t>
            </a:r>
            <a:endParaRPr lang="en-US" dirty="0"/>
          </a:p>
        </p:txBody>
      </p:sp>
      <p:sp>
        <p:nvSpPr>
          <p:cNvPr id="3" name="Content Placeholder 2"/>
          <p:cNvSpPr>
            <a:spLocks noGrp="1"/>
          </p:cNvSpPr>
          <p:nvPr>
            <p:ph idx="1"/>
          </p:nvPr>
        </p:nvSpPr>
        <p:spPr/>
        <p:txBody>
          <a:bodyPr>
            <a:normAutofit/>
          </a:bodyPr>
          <a:lstStyle/>
          <a:p>
            <a:pPr>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Black List</a:t>
            </a:r>
            <a:endParaRPr lang="en-US" dirty="0"/>
          </a:p>
        </p:txBody>
      </p:sp>
      <p:sp>
        <p:nvSpPr>
          <p:cNvPr id="3" name="Content Placeholder 2"/>
          <p:cNvSpPr>
            <a:spLocks noGrp="1"/>
          </p:cNvSpPr>
          <p:nvPr>
            <p:ph idx="1"/>
          </p:nvPr>
        </p:nvSpPr>
        <p:spPr/>
        <p:txBody>
          <a:bodyPr>
            <a:normAutofit fontScale="92500"/>
          </a:bodyPr>
          <a:lstStyle/>
          <a:p>
            <a:r>
              <a:rPr lang="en-US" dirty="0" smtClean="0"/>
              <a:t>Controversy arises since the interviewed African-Americans  are considered exceptions, which even more confirms the theory that successful AA are exceptions and failures are the rule. </a:t>
            </a:r>
          </a:p>
          <a:p>
            <a:pPr>
              <a:buNone/>
            </a:pPr>
            <a:r>
              <a:rPr lang="en-US" dirty="0" smtClean="0">
                <a:hlinkClick r:id="rId2"/>
              </a:rPr>
              <a:t>http://www.youtube.com/watch?v=l09aet6NGbw</a:t>
            </a:r>
            <a:endParaRPr lang="en-US" dirty="0" smtClean="0"/>
          </a:p>
          <a:p>
            <a:pPr>
              <a:buNone/>
            </a:pPr>
            <a:r>
              <a:rPr lang="en-US" dirty="0" smtClean="0">
                <a:hlinkClick r:id="rId3"/>
              </a:rPr>
              <a:t>http://www.youtube.com/watch?v=XZ0fRBtAB1w</a:t>
            </a:r>
            <a:endParaRPr lang="en-US" dirty="0" smtClean="0"/>
          </a:p>
          <a:p>
            <a:pPr>
              <a:buNone/>
            </a:pPr>
            <a:r>
              <a:rPr lang="en-US" dirty="0" smtClean="0">
                <a:hlinkClick r:id="rId4"/>
              </a:rPr>
              <a:t>http://www.youtube.com/watch?v=CcHTrnpsw3w</a:t>
            </a:r>
            <a:endParaRPr lang="en-US" dirty="0" smtClean="0"/>
          </a:p>
          <a:p>
            <a:pPr>
              <a:buNone/>
            </a:pP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Notable African-American Directors</a:t>
            </a:r>
            <a:endParaRPr lang="en-US" dirty="0"/>
          </a:p>
        </p:txBody>
      </p:sp>
      <p:sp>
        <p:nvSpPr>
          <p:cNvPr id="3" name="Content Placeholder 2"/>
          <p:cNvSpPr>
            <a:spLocks noGrp="1"/>
          </p:cNvSpPr>
          <p:nvPr>
            <p:ph idx="1"/>
          </p:nvPr>
        </p:nvSpPr>
        <p:spPr/>
        <p:txBody>
          <a:bodyPr>
            <a:normAutofit fontScale="92500"/>
          </a:bodyPr>
          <a:lstStyle/>
          <a:p>
            <a:r>
              <a:rPr lang="en-US" dirty="0" smtClean="0"/>
              <a:t>Spike Lee</a:t>
            </a:r>
          </a:p>
          <a:p>
            <a:pPr>
              <a:buNone/>
            </a:pPr>
            <a:r>
              <a:rPr lang="en-US" dirty="0" smtClean="0"/>
              <a:t>	Do the Right Thing (1989)</a:t>
            </a:r>
          </a:p>
          <a:p>
            <a:pPr>
              <a:buNone/>
            </a:pPr>
            <a:r>
              <a:rPr lang="en-US" dirty="0" smtClean="0">
                <a:hlinkClick r:id="rId2"/>
              </a:rPr>
              <a:t>http://www.youtube.com/watch?v=HbA1YOueC_A&amp;feature=relmfu</a:t>
            </a:r>
            <a:endParaRPr lang="en-US" dirty="0" smtClean="0"/>
          </a:p>
          <a:p>
            <a:r>
              <a:rPr lang="en-US" dirty="0" smtClean="0"/>
              <a:t>Lee Daniels</a:t>
            </a:r>
          </a:p>
          <a:p>
            <a:pPr lvl="1">
              <a:buNone/>
            </a:pPr>
            <a:r>
              <a:rPr lang="en-US" dirty="0" smtClean="0"/>
              <a:t>Precious (2009)</a:t>
            </a:r>
          </a:p>
          <a:p>
            <a:pPr>
              <a:buNone/>
            </a:pPr>
            <a:r>
              <a:rPr lang="en-US" dirty="0" smtClean="0">
                <a:hlinkClick r:id="rId3"/>
              </a:rPr>
              <a:t>http://www.youtube.com/watch?v=rx-3jYJkUWQ</a:t>
            </a: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Get Out</a:t>
            </a:r>
            <a:endParaRPr lang="en-US" dirty="0"/>
          </a:p>
        </p:txBody>
      </p:sp>
      <p:sp>
        <p:nvSpPr>
          <p:cNvPr id="3" name="Content Placeholder 2"/>
          <p:cNvSpPr>
            <a:spLocks noGrp="1"/>
          </p:cNvSpPr>
          <p:nvPr>
            <p:ph idx="1"/>
          </p:nvPr>
        </p:nvSpPr>
        <p:spPr/>
        <p:txBody>
          <a:bodyPr/>
          <a:lstStyle/>
          <a:p>
            <a:r>
              <a:rPr lang="en-US" i="1" dirty="0"/>
              <a:t>Jordan Peele’s </a:t>
            </a:r>
            <a:r>
              <a:rPr lang="en-US" i="1" dirty="0" smtClean="0"/>
              <a:t>Get Out </a:t>
            </a:r>
            <a:r>
              <a:rPr lang="en-US" i="1" dirty="0"/>
              <a:t>is likely the first </a:t>
            </a:r>
            <a:r>
              <a:rPr lang="en-US" i="1" dirty="0" err="1"/>
              <a:t>auterist</a:t>
            </a:r>
            <a:r>
              <a:rPr lang="en-US" i="1" dirty="0"/>
              <a:t> horror picture directed by an African-American man ever financed by a major Hollywood studio</a:t>
            </a:r>
            <a:r>
              <a:rPr lang="en-US" i="1" dirty="0" smtClean="0"/>
              <a:t>.(The New Yorker, March 4, 2017)</a:t>
            </a:r>
            <a:endParaRPr lang="en-US" dirty="0"/>
          </a:p>
        </p:txBody>
      </p:sp>
    </p:spTree>
    <p:extLst>
      <p:ext uri="{BB962C8B-B14F-4D97-AF65-F5344CB8AC3E}">
        <p14:creationId xmlns:p14="http://schemas.microsoft.com/office/powerpoint/2010/main" val="925314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Documentary Film</a:t>
            </a:r>
          </a:p>
        </p:txBody>
      </p:sp>
      <p:sp>
        <p:nvSpPr>
          <p:cNvPr id="3" name="Content Placeholder 2"/>
          <p:cNvSpPr>
            <a:spLocks noGrp="1"/>
          </p:cNvSpPr>
          <p:nvPr>
            <p:ph idx="1"/>
          </p:nvPr>
        </p:nvSpPr>
        <p:spPr/>
        <p:txBody>
          <a:bodyPr/>
          <a:lstStyle/>
          <a:p>
            <a:pPr marL="0" indent="0">
              <a:buNone/>
            </a:pPr>
            <a:r>
              <a:rPr lang="en-CA" dirty="0" smtClean="0"/>
              <a:t>“John Grierson coined the term documentary in 1926 to delineate cinema that observed life” (</a:t>
            </a:r>
            <a:r>
              <a:rPr lang="en-CA" dirty="0" err="1" smtClean="0"/>
              <a:t>Barsam&amp;Monahan</a:t>
            </a:r>
            <a:r>
              <a:rPr lang="en-CA" dirty="0" smtClean="0"/>
              <a:t> 69).</a:t>
            </a:r>
          </a:p>
          <a:p>
            <a:pPr marL="0" indent="0">
              <a:buNone/>
            </a:pPr>
            <a:r>
              <a:rPr lang="en-CA" dirty="0" smtClean="0"/>
              <a:t>He described the process as the “creative treatment of actuality” (69).</a:t>
            </a:r>
          </a:p>
          <a:p>
            <a:pPr marL="0" indent="0">
              <a:buNone/>
            </a:pPr>
            <a:r>
              <a:rPr lang="en-CA" i="1" dirty="0" err="1" smtClean="0"/>
              <a:t>Nanook</a:t>
            </a:r>
            <a:r>
              <a:rPr lang="en-CA" i="1" dirty="0" smtClean="0"/>
              <a:t> of the North</a:t>
            </a:r>
            <a:r>
              <a:rPr lang="en-CA" dirty="0" smtClean="0"/>
              <a:t> (Robert J. Flaherty, 1922)</a:t>
            </a:r>
          </a:p>
          <a:p>
            <a:pPr marL="0" indent="0">
              <a:buNone/>
            </a:pPr>
            <a:r>
              <a:rPr lang="en-CA" dirty="0">
                <a:hlinkClick r:id="rId2"/>
              </a:rPr>
              <a:t>https://</a:t>
            </a:r>
            <a:r>
              <a:rPr lang="en-CA" dirty="0" smtClean="0">
                <a:hlinkClick r:id="rId2"/>
              </a:rPr>
              <a:t>www.youtube.com/watch?v=m4kOIzMqso0</a:t>
            </a:r>
            <a:endParaRPr lang="en-CA" dirty="0" smtClean="0"/>
          </a:p>
          <a:p>
            <a:pPr marL="0" indent="0">
              <a:buNone/>
            </a:pPr>
            <a:endParaRPr lang="en-CA" dirty="0"/>
          </a:p>
        </p:txBody>
      </p:sp>
    </p:spTree>
    <p:extLst>
      <p:ext uri="{BB962C8B-B14F-4D97-AF65-F5344CB8AC3E}">
        <p14:creationId xmlns:p14="http://schemas.microsoft.com/office/powerpoint/2010/main" val="28274334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Get Out</a:t>
            </a:r>
            <a:endParaRPr lang="en-US" i="1" dirty="0"/>
          </a:p>
        </p:txBody>
      </p:sp>
      <p:sp>
        <p:nvSpPr>
          <p:cNvPr id="3" name="Content Placeholder 2"/>
          <p:cNvSpPr>
            <a:spLocks noGrp="1"/>
          </p:cNvSpPr>
          <p:nvPr>
            <p:ph idx="1"/>
          </p:nvPr>
        </p:nvSpPr>
        <p:spPr/>
        <p:txBody>
          <a:bodyPr/>
          <a:lstStyle/>
          <a:p>
            <a:r>
              <a:rPr lang="en-US" dirty="0" smtClean="0"/>
              <a:t>“The </a:t>
            </a:r>
            <a:r>
              <a:rPr lang="en-US" dirty="0"/>
              <a:t>film, which shot to No. 1 at the box office, brazenly inhabits the anxieties that surround miscegenation in our still racially stratified country. The movie’s sharp scares, gallows humor, and insidious intelligence are informed by the sensibility, and insistent paranoia, that lurks within the hearts of blacks who must navigate white spaces</a:t>
            </a:r>
            <a:r>
              <a:rPr lang="en-US" dirty="0" smtClean="0"/>
              <a:t>.”</a:t>
            </a:r>
            <a:r>
              <a:rPr lang="en-US" dirty="0"/>
              <a:t> </a:t>
            </a:r>
          </a:p>
        </p:txBody>
      </p:sp>
    </p:spTree>
    <p:extLst>
      <p:ext uri="{BB962C8B-B14F-4D97-AF65-F5344CB8AC3E}">
        <p14:creationId xmlns:p14="http://schemas.microsoft.com/office/powerpoint/2010/main" val="37548464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Get Out</a:t>
            </a:r>
            <a:endParaRPr lang="en-US" i="1" dirty="0"/>
          </a:p>
        </p:txBody>
      </p:sp>
      <p:sp>
        <p:nvSpPr>
          <p:cNvPr id="3" name="Content Placeholder 2"/>
          <p:cNvSpPr>
            <a:spLocks noGrp="1"/>
          </p:cNvSpPr>
          <p:nvPr>
            <p:ph idx="1"/>
          </p:nvPr>
        </p:nvSpPr>
        <p:spPr/>
        <p:txBody>
          <a:bodyPr/>
          <a:lstStyle/>
          <a:p>
            <a:r>
              <a:rPr lang="en-US" dirty="0" smtClean="0"/>
              <a:t>“The </a:t>
            </a:r>
            <a:r>
              <a:rPr lang="en-US" dirty="0"/>
              <a:t>film critiques the insidious racism that lurks just beneath a veneer of white liberal do-</a:t>
            </a:r>
            <a:r>
              <a:rPr lang="en-US" dirty="0" err="1"/>
              <a:t>gooderism</a:t>
            </a:r>
            <a:r>
              <a:rPr lang="en-US" dirty="0"/>
              <a:t> by telling the story of a young black photographer named Chris (Daniel </a:t>
            </a:r>
            <a:r>
              <a:rPr lang="en-US" dirty="0" err="1"/>
              <a:t>Kaluuya</a:t>
            </a:r>
            <a:r>
              <a:rPr lang="en-US" dirty="0"/>
              <a:t>), who anxiously visits the suburban family home of his Caucasian girlfriend, Rose (Allison Williams</a:t>
            </a:r>
            <a:r>
              <a:rPr lang="en-US" dirty="0" smtClean="0"/>
              <a:t>).”</a:t>
            </a:r>
            <a:endParaRPr lang="en-US" dirty="0"/>
          </a:p>
        </p:txBody>
      </p:sp>
    </p:spTree>
    <p:extLst>
      <p:ext uri="{BB962C8B-B14F-4D97-AF65-F5344CB8AC3E}">
        <p14:creationId xmlns:p14="http://schemas.microsoft.com/office/powerpoint/2010/main" val="27738415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G</a:t>
            </a:r>
            <a:r>
              <a:rPr lang="en-US" i="1" dirty="0" smtClean="0"/>
              <a:t>et Out</a:t>
            </a:r>
            <a:endParaRPr lang="en-US" i="1"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Dir. Jordan Peele (2017) </a:t>
            </a:r>
          </a:p>
          <a:p>
            <a:r>
              <a:rPr lang="en-US" dirty="0" smtClean="0"/>
              <a:t>“</a:t>
            </a:r>
            <a:r>
              <a:rPr lang="en-US" dirty="0"/>
              <a:t>I think the issue here is that the movie subverts the idea of all genres,” he said on </a:t>
            </a:r>
            <a:r>
              <a:rPr lang="en-US" dirty="0" smtClean="0"/>
              <a:t>Wednesday. </a:t>
            </a:r>
            <a:r>
              <a:rPr lang="en-US" dirty="0"/>
              <a:t>“Call it what you want, but the movie is an expression of my truth, my experience, the experiences of a lot of black people and minorities. Anyone who feels like the other. Any conversation that limits what it can be is putting it in a </a:t>
            </a:r>
            <a:r>
              <a:rPr lang="en-US" dirty="0" smtClean="0"/>
              <a:t>box”</a:t>
            </a:r>
            <a:r>
              <a:rPr lang="en-US" dirty="0"/>
              <a:t> </a:t>
            </a:r>
            <a:r>
              <a:rPr lang="en-US" dirty="0" smtClean="0"/>
              <a:t>(</a:t>
            </a:r>
            <a:r>
              <a:rPr lang="en-US" dirty="0" err="1"/>
              <a:t>q</a:t>
            </a:r>
            <a:r>
              <a:rPr lang="en-US" dirty="0" err="1" smtClean="0"/>
              <a:t>td</a:t>
            </a:r>
            <a:r>
              <a:rPr lang="en-US" dirty="0" smtClean="0"/>
              <a:t>. in </a:t>
            </a:r>
            <a:r>
              <a:rPr lang="en-US" i="1" dirty="0" smtClean="0"/>
              <a:t>The Guardian UK</a:t>
            </a:r>
            <a:r>
              <a:rPr lang="en-US" dirty="0" smtClean="0"/>
              <a:t>).</a:t>
            </a:r>
          </a:p>
          <a:p>
            <a:r>
              <a:rPr lang="en-US" dirty="0" smtClean="0"/>
              <a:t>Appearing </a:t>
            </a:r>
            <a:r>
              <a:rPr lang="en-US" dirty="0"/>
              <a:t>on the Stephen Colbert show later that </a:t>
            </a:r>
            <a:r>
              <a:rPr lang="en-US" dirty="0" smtClean="0"/>
              <a:t>day</a:t>
            </a:r>
            <a:r>
              <a:rPr lang="en-US" dirty="0"/>
              <a:t>,</a:t>
            </a:r>
            <a:r>
              <a:rPr lang="en-US" dirty="0" smtClean="0"/>
              <a:t> </a:t>
            </a:r>
            <a:r>
              <a:rPr lang="en-US" dirty="0"/>
              <a:t>he drily joked that Get Out was actually a </a:t>
            </a:r>
            <a:r>
              <a:rPr lang="en-US" dirty="0" smtClean="0"/>
              <a:t>documentary (The Guardian </a:t>
            </a:r>
            <a:r>
              <a:rPr lang="en-US" dirty="0"/>
              <a:t>f</a:t>
            </a:r>
            <a:r>
              <a:rPr lang="en-US" dirty="0" smtClean="0"/>
              <a:t>ilm review 17. Nov. 2017).</a:t>
            </a:r>
            <a:endParaRPr lang="en-US" dirty="0"/>
          </a:p>
        </p:txBody>
      </p:sp>
    </p:spTree>
    <p:extLst>
      <p:ext uri="{BB962C8B-B14F-4D97-AF65-F5344CB8AC3E}">
        <p14:creationId xmlns:p14="http://schemas.microsoft.com/office/powerpoint/2010/main" val="3356088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Film and Gender</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“Gender and Family Values …” by Carol R. Smith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Feminist </a:t>
            </a:r>
            <a:r>
              <a:rPr lang="en-US" dirty="0"/>
              <a:t>critiques of the naturalness of heterosexual marriage and gender </a:t>
            </a:r>
            <a:r>
              <a:rPr lang="en-US" dirty="0" smtClean="0"/>
              <a:t>relations;</a:t>
            </a:r>
          </a:p>
          <a:p>
            <a:r>
              <a:rPr lang="en-US" dirty="0" smtClean="0"/>
              <a:t>Movies such as </a:t>
            </a:r>
            <a:r>
              <a:rPr lang="en-US" i="1" dirty="0" smtClean="0"/>
              <a:t>Pretty </a:t>
            </a:r>
            <a:r>
              <a:rPr lang="en-US" i="1" dirty="0"/>
              <a:t>Woman </a:t>
            </a:r>
            <a:r>
              <a:rPr lang="en-US" dirty="0"/>
              <a:t>and</a:t>
            </a:r>
            <a:r>
              <a:rPr lang="en-US" i="1" dirty="0"/>
              <a:t> Thelma and </a:t>
            </a:r>
            <a:r>
              <a:rPr lang="en-US" i="1" dirty="0" smtClean="0"/>
              <a:t>Louise </a:t>
            </a:r>
            <a:r>
              <a:rPr lang="en-US" dirty="0" smtClean="0"/>
              <a:t>offer </a:t>
            </a:r>
            <a:r>
              <a:rPr lang="en-US" dirty="0"/>
              <a:t>“radical reinterpretations of the romance/marriage narrative that marked a shift away from an unquestioning acceptance of the social and economic policy of Reagan/Bush” </a:t>
            </a:r>
            <a:r>
              <a:rPr lang="en-US" dirty="0" smtClean="0"/>
              <a:t>(Hillary Clinton quot. in Smith </a:t>
            </a:r>
            <a:r>
              <a:rPr lang="en-US" dirty="0"/>
              <a:t>78).</a:t>
            </a:r>
            <a:r>
              <a:rPr lang="en-US" dirty="0" smtClean="0"/>
              <a:t> </a:t>
            </a:r>
          </a:p>
          <a:p>
            <a:r>
              <a:rPr lang="en-US" dirty="0" smtClean="0">
                <a:hlinkClick r:id="rId2"/>
              </a:rPr>
              <a:t>http://www.youtube.com/watch?v=4z88U915uq8</a:t>
            </a:r>
            <a:endParaRPr lang="en-US" dirty="0" smtClean="0"/>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a:bodyPr>
          <a:lstStyle/>
          <a:p>
            <a:pPr lvl="0"/>
            <a:r>
              <a:rPr lang="en-US" dirty="0" smtClean="0"/>
              <a:t>Smith argues that some films made in the Clinton presidency era represent direct analogues </a:t>
            </a:r>
            <a:r>
              <a:rPr lang="en-US" dirty="0"/>
              <a:t>of</a:t>
            </a:r>
            <a:r>
              <a:rPr lang="en-US" dirty="0" smtClean="0"/>
              <a:t> “Clinton’s </a:t>
            </a:r>
            <a:r>
              <a:rPr lang="en-US" dirty="0"/>
              <a:t>compromise policy on gays in the </a:t>
            </a:r>
            <a:r>
              <a:rPr lang="en-US" dirty="0" smtClean="0"/>
              <a:t>military,  </a:t>
            </a:r>
            <a:r>
              <a:rPr lang="en-US" dirty="0"/>
              <a:t>expanding the logic of ‘Don’t ask, don’t </a:t>
            </a:r>
            <a:r>
              <a:rPr lang="en-US" dirty="0" smtClean="0"/>
              <a:t>tell’ </a:t>
            </a:r>
            <a:r>
              <a:rPr lang="en-US" dirty="0"/>
              <a:t>into an inclusive version of American society, but one which remains fundamentally and problematically formed in the shape of white, male, heterosexual privilege” (79-80</a:t>
            </a:r>
            <a:r>
              <a:rPr lang="en-US" smtClean="0"/>
              <a:t>) </a:t>
            </a:r>
          </a:p>
          <a:p>
            <a:pPr lvl="0"/>
            <a:endParaRPr lang="en-US" smtClean="0"/>
          </a:p>
          <a:p>
            <a:pPr lvl="0"/>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normAutofit/>
          </a:bodyPr>
          <a:lstStyle/>
          <a:p>
            <a:r>
              <a:rPr lang="en-US" dirty="0"/>
              <a:t>How does The Birdcage (Mike Nichols 1996</a:t>
            </a:r>
            <a:r>
              <a:rPr lang="en-US"/>
              <a:t>) </a:t>
            </a:r>
            <a:r>
              <a:rPr lang="en-US" smtClean="0"/>
              <a:t>reinforce </a:t>
            </a:r>
            <a:r>
              <a:rPr lang="en-US" dirty="0"/>
              <a:t>the compromises of </a:t>
            </a:r>
            <a:r>
              <a:rPr lang="en-US" dirty="0" smtClean="0"/>
              <a:t>Clinton’s  </a:t>
            </a:r>
            <a:r>
              <a:rPr lang="en-US" dirty="0"/>
              <a:t>policies?</a:t>
            </a:r>
            <a:r>
              <a:rPr lang="en-US" dirty="0" smtClean="0"/>
              <a:t> </a:t>
            </a:r>
          </a:p>
          <a:p>
            <a:r>
              <a:rPr lang="en-US" dirty="0" smtClean="0">
                <a:hlinkClick r:id="rId2"/>
              </a:rPr>
              <a:t>http://www.youtube.com/watch?v=0FzlFVZqyMo</a:t>
            </a:r>
            <a:endParaRPr lang="en-US" dirty="0" smtClean="0"/>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p>
          <a:p>
            <a:r>
              <a:rPr lang="en-US" dirty="0" smtClean="0"/>
              <a:t>“The Birdcage offers a critique but no radical dismantling of the link between the family, marriage and identity” (84). The film offers inclusion of “alternative identities – gender and sexuality – but only in the traditional frame – gay relationship is acceptable only it if “mirrors monogamous and economically successful heterosexuality”  while  “the ethnic limit remains conservative.”  </a:t>
            </a:r>
          </a:p>
          <a:p>
            <a:pPr>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p:txBody>
          <a:bodyPr/>
          <a:lstStyle/>
          <a:p>
            <a:r>
              <a:rPr lang="en-US" dirty="0" smtClean="0"/>
              <a:t>According to Smith, how does the film </a:t>
            </a:r>
            <a:r>
              <a:rPr lang="en-US" i="1" dirty="0" smtClean="0"/>
              <a:t>My Best Friend’s Wedding </a:t>
            </a:r>
            <a:r>
              <a:rPr lang="en-US" dirty="0" smtClean="0"/>
              <a:t>(</a:t>
            </a:r>
            <a:r>
              <a:rPr lang="en-US" dirty="0"/>
              <a:t>P.J. Hogan </a:t>
            </a:r>
            <a:r>
              <a:rPr lang="en-US" dirty="0" smtClean="0"/>
              <a:t>1997) reinforce the traditional narrative where marriage and patriarchal relations “subordinate women’s interest to men’s power”? </a:t>
            </a:r>
          </a:p>
          <a:p>
            <a:r>
              <a:rPr lang="en-US" dirty="0" smtClean="0">
                <a:hlinkClick r:id="rId2"/>
              </a:rPr>
              <a:t>http://www.youtube.com/watch?v=c74BSImG4xM</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Kimmy</a:t>
            </a:r>
            <a:r>
              <a:rPr lang="en-US" dirty="0"/>
              <a:t>  (Diaz) gives up college to follow her fiancé as opposed to Roberts who is a typical feminist. Michael chooses the 1950s femininity over 1990’s career woman. Also, “the film encourages a questioning of Robert’s motives, even her sanity, and reaffirms the natural order of the romance and marriage of </a:t>
            </a:r>
            <a:r>
              <a:rPr lang="en-US" dirty="0" err="1"/>
              <a:t>Kimmy</a:t>
            </a:r>
            <a:r>
              <a:rPr lang="en-US" dirty="0"/>
              <a:t> and Michael” (86). </a:t>
            </a:r>
          </a:p>
          <a:p>
            <a:r>
              <a:rPr lang="en-US" dirty="0"/>
              <a:t>The film shows “the unmarriageable femininity” as</a:t>
            </a:r>
            <a:r>
              <a:rPr lang="en-US" dirty="0" smtClean="0"/>
              <a:t> problematic. </a:t>
            </a:r>
            <a:r>
              <a:rPr lang="en-US" dirty="0"/>
              <a:t>The film depicts “the almost uniformly white </a:t>
            </a:r>
            <a:r>
              <a:rPr lang="en-US" dirty="0" smtClean="0"/>
              <a:t>world.</a:t>
            </a:r>
            <a:r>
              <a:rPr lang="en-US" dirty="0"/>
              <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Types of Documentaries</a:t>
            </a:r>
            <a:endParaRPr lang="en-CA" dirty="0"/>
          </a:p>
        </p:txBody>
      </p:sp>
      <p:sp>
        <p:nvSpPr>
          <p:cNvPr id="3" name="Content Placeholder 2"/>
          <p:cNvSpPr>
            <a:spLocks noGrp="1"/>
          </p:cNvSpPr>
          <p:nvPr>
            <p:ph idx="1"/>
          </p:nvPr>
        </p:nvSpPr>
        <p:spPr/>
        <p:txBody>
          <a:bodyPr>
            <a:normAutofit fontScale="77500" lnSpcReduction="20000"/>
          </a:bodyPr>
          <a:lstStyle/>
          <a:p>
            <a:r>
              <a:rPr lang="en-CA" dirty="0" smtClean="0"/>
              <a:t>Factual – the goal is to entertain or instruct without unduly influencing the audience (</a:t>
            </a:r>
            <a:r>
              <a:rPr lang="en-CA" dirty="0" err="1" smtClean="0"/>
              <a:t>Nanook</a:t>
            </a:r>
            <a:r>
              <a:rPr lang="en-CA" dirty="0" smtClean="0"/>
              <a:t>). </a:t>
            </a:r>
          </a:p>
          <a:p>
            <a:r>
              <a:rPr lang="en-CA" dirty="0" smtClean="0"/>
              <a:t>Instructional – the goal is to educate viewers about common interest, rather than to persuade them (cooking, yoga or golf). </a:t>
            </a:r>
          </a:p>
          <a:p>
            <a:r>
              <a:rPr lang="en-CA" dirty="0" smtClean="0"/>
              <a:t>Persuasive – the goal originally was  to address social injustice, but today any film concerned with presenting a particular perspective on social issues belongs to this category (</a:t>
            </a:r>
            <a:r>
              <a:rPr lang="en-CA" i="1" dirty="0"/>
              <a:t>Sicko</a:t>
            </a:r>
            <a:r>
              <a:rPr lang="en-CA" dirty="0"/>
              <a:t>, </a:t>
            </a:r>
            <a:r>
              <a:rPr lang="en-CA" dirty="0" smtClean="0"/>
              <a:t>Michael Moore 2017).  </a:t>
            </a:r>
          </a:p>
          <a:p>
            <a:r>
              <a:rPr lang="en-CA" dirty="0" smtClean="0"/>
              <a:t>Propaganda – systematically disseminate deceptive or distorted messages, and often are produced by governments (</a:t>
            </a:r>
            <a:r>
              <a:rPr lang="en-CA" i="1" dirty="0" smtClean="0"/>
              <a:t>Triumph of the Will, </a:t>
            </a:r>
            <a:r>
              <a:rPr lang="en-CA" dirty="0" err="1" smtClean="0"/>
              <a:t>Leni</a:t>
            </a:r>
            <a:r>
              <a:rPr lang="en-CA" dirty="0" smtClean="0"/>
              <a:t> Riefenstahl 1935).</a:t>
            </a:r>
            <a:endParaRPr lang="en-CA" dirty="0"/>
          </a:p>
        </p:txBody>
      </p:sp>
    </p:spTree>
    <p:extLst>
      <p:ext uri="{BB962C8B-B14F-4D97-AF65-F5344CB8AC3E}">
        <p14:creationId xmlns:p14="http://schemas.microsoft.com/office/powerpoint/2010/main" val="31591357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and Out</a:t>
            </a:r>
            <a:endParaRPr lang="en-US" i="1" dirty="0"/>
          </a:p>
        </p:txBody>
      </p:sp>
      <p:sp>
        <p:nvSpPr>
          <p:cNvPr id="3" name="Content Placeholder 2"/>
          <p:cNvSpPr>
            <a:spLocks noGrp="1"/>
          </p:cNvSpPr>
          <p:nvPr>
            <p:ph idx="1"/>
          </p:nvPr>
        </p:nvSpPr>
        <p:spPr/>
        <p:txBody>
          <a:bodyPr>
            <a:normAutofit fontScale="92500" lnSpcReduction="10000"/>
          </a:bodyPr>
          <a:lstStyle/>
          <a:p>
            <a:r>
              <a:rPr lang="en-US" i="1" dirty="0" smtClean="0"/>
              <a:t>In and Out </a:t>
            </a:r>
            <a:r>
              <a:rPr lang="en-US" dirty="0" smtClean="0"/>
              <a:t>(Frank Oz 1997) reflects Clinton’s compromising politics  known as ‘Don’t ask don’t tell’.</a:t>
            </a:r>
          </a:p>
          <a:p>
            <a:r>
              <a:rPr lang="en-US" dirty="0" smtClean="0"/>
              <a:t>“A potentially disruptive sexuality is domesticated, to the extent to which it can fit within or … mimic the  institutions and manners of heterosexuality” (88). </a:t>
            </a:r>
          </a:p>
          <a:p>
            <a:r>
              <a:rPr lang="en-US" dirty="0" smtClean="0">
                <a:hlinkClick r:id="rId2"/>
              </a:rPr>
              <a:t>http://www.youtube.com/watch?v=3tiTWGVwHp8</a:t>
            </a: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Provide two examples of films and discuss the subject of race and gender.</a:t>
            </a:r>
          </a:p>
          <a:p>
            <a:pPr marL="0" indent="0">
              <a:buNone/>
            </a:pPr>
            <a:r>
              <a:rPr lang="en-US" dirty="0" smtClean="0"/>
              <a:t> </a:t>
            </a:r>
            <a:endParaRPr lang="en-US" dirty="0"/>
          </a:p>
        </p:txBody>
      </p:sp>
    </p:spTree>
    <p:extLst>
      <p:ext uri="{BB962C8B-B14F-4D97-AF65-F5344CB8AC3E}">
        <p14:creationId xmlns:p14="http://schemas.microsoft.com/office/powerpoint/2010/main" val="30789202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Film, Politics, and Psychoanalysis</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1589471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 Pervert’s Guide to Family” </a:t>
            </a:r>
            <a:endParaRPr lang="en-US" i="1" dirty="0"/>
          </a:p>
        </p:txBody>
      </p:sp>
      <p:sp>
        <p:nvSpPr>
          <p:cNvPr id="3" name="Content Placeholder 2"/>
          <p:cNvSpPr>
            <a:spLocks noGrp="1"/>
          </p:cNvSpPr>
          <p:nvPr>
            <p:ph idx="1"/>
          </p:nvPr>
        </p:nvSpPr>
        <p:spPr/>
        <p:txBody>
          <a:bodyPr>
            <a:normAutofit fontScale="85000" lnSpcReduction="20000"/>
          </a:bodyPr>
          <a:lstStyle/>
          <a:p>
            <a:pPr marL="0" lvl="0" indent="0">
              <a:buNone/>
            </a:pPr>
            <a:r>
              <a:rPr lang="en-CA" dirty="0" err="1" smtClean="0"/>
              <a:t>Zizek</a:t>
            </a:r>
            <a:r>
              <a:rPr lang="en-CA" dirty="0" smtClean="0"/>
              <a:t> defines </a:t>
            </a:r>
            <a:r>
              <a:rPr lang="en-CA" dirty="0"/>
              <a:t>the term “pervert” in psychoanalytic </a:t>
            </a:r>
            <a:r>
              <a:rPr lang="en-CA" dirty="0" smtClean="0"/>
              <a:t>cinema-criticism.</a:t>
            </a:r>
          </a:p>
          <a:p>
            <a:pPr marL="0" lvl="0" indent="0">
              <a:buNone/>
            </a:pPr>
            <a:r>
              <a:rPr lang="en-CA" dirty="0">
                <a:hlinkClick r:id="rId2"/>
              </a:rPr>
              <a:t>http://</a:t>
            </a:r>
            <a:r>
              <a:rPr lang="en-CA" dirty="0" smtClean="0">
                <a:hlinkClick r:id="rId2"/>
              </a:rPr>
              <a:t>www.lacan.com/zizfamily.htm</a:t>
            </a:r>
            <a:endParaRPr lang="en-CA" dirty="0" smtClean="0"/>
          </a:p>
          <a:p>
            <a:pPr marL="0" lvl="0" indent="0">
              <a:buNone/>
            </a:pPr>
            <a:endParaRPr lang="en-CA" dirty="0" smtClean="0"/>
          </a:p>
          <a:p>
            <a:r>
              <a:rPr lang="en-CA" dirty="0"/>
              <a:t>“The ‘pervert’ from the title is thus not a narrow clinical category; it rather refers to perverting - turning around - our spontaneous perceptions. …The first psychoanalytic rule of how to read catastrophe movies: we should avoid the lure of the ‘big event’ and re-focus on the ‘small event’ (familial relations), reading the spectacular catastrophe as an indication of the family trouble.”</a:t>
            </a:r>
            <a:endParaRPr lang="en-US" dirty="0"/>
          </a:p>
          <a:p>
            <a:pPr>
              <a:buNone/>
            </a:pPr>
            <a:endParaRPr lang="en-US" dirty="0"/>
          </a:p>
        </p:txBody>
      </p:sp>
    </p:spTree>
    <p:extLst>
      <p:ext uri="{BB962C8B-B14F-4D97-AF65-F5344CB8AC3E}">
        <p14:creationId xmlns:p14="http://schemas.microsoft.com/office/powerpoint/2010/main" val="38276430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 Pervert’s Guide to Family”</a:t>
            </a:r>
          </a:p>
        </p:txBody>
      </p:sp>
      <p:sp>
        <p:nvSpPr>
          <p:cNvPr id="3" name="Content Placeholder 2"/>
          <p:cNvSpPr>
            <a:spLocks noGrp="1"/>
          </p:cNvSpPr>
          <p:nvPr>
            <p:ph idx="1"/>
          </p:nvPr>
        </p:nvSpPr>
        <p:spPr/>
        <p:txBody>
          <a:bodyPr>
            <a:normAutofit fontScale="77500" lnSpcReduction="20000"/>
          </a:bodyPr>
          <a:lstStyle/>
          <a:p>
            <a:pPr marL="0" indent="0">
              <a:buNone/>
            </a:pPr>
            <a:endParaRPr lang="en-CA" i="1" dirty="0" smtClean="0"/>
          </a:p>
          <a:p>
            <a:pPr marL="0" indent="0">
              <a:buNone/>
            </a:pPr>
            <a:r>
              <a:rPr lang="en-CA" dirty="0"/>
              <a:t>In </a:t>
            </a:r>
            <a:r>
              <a:rPr lang="en-CA" dirty="0" err="1"/>
              <a:t>Zizek’s</a:t>
            </a:r>
            <a:r>
              <a:rPr lang="en-CA" dirty="0"/>
              <a:t> analysis we can read </a:t>
            </a:r>
            <a:r>
              <a:rPr lang="en-CA" i="1" dirty="0" err="1"/>
              <a:t>Schinderl’s</a:t>
            </a:r>
            <a:r>
              <a:rPr lang="en-CA" i="1" dirty="0"/>
              <a:t> List </a:t>
            </a:r>
            <a:r>
              <a:rPr lang="en-CA" dirty="0"/>
              <a:t>through  the psychoanalytic approach of the recovery of the father’s authority. </a:t>
            </a:r>
            <a:endParaRPr lang="en-US" dirty="0"/>
          </a:p>
          <a:p>
            <a:r>
              <a:rPr lang="en-CA" i="1" dirty="0" smtClean="0"/>
              <a:t>“Schindler's </a:t>
            </a:r>
            <a:r>
              <a:rPr lang="en-CA" i="1" dirty="0"/>
              <a:t>List</a:t>
            </a:r>
            <a:r>
              <a:rPr lang="en-CA" dirty="0"/>
              <a:t> is, at the most basic level, a remake of </a:t>
            </a:r>
            <a:r>
              <a:rPr lang="en-CA" i="1" dirty="0"/>
              <a:t>Jurassic Park</a:t>
            </a:r>
            <a:r>
              <a:rPr lang="en-CA" dirty="0"/>
              <a:t> (and, if anything, worse than the original), with the Nazis as the dinosaur monsters, Schindler as (at the film's beginning) the cynical-profiteering and opportunistic parental figure, and the ghetto Jews as threatened children (their </a:t>
            </a:r>
            <a:r>
              <a:rPr lang="en-CA" dirty="0" err="1"/>
              <a:t>infantilization</a:t>
            </a:r>
            <a:r>
              <a:rPr lang="en-CA" dirty="0"/>
              <a:t> in the film is eye-striking) - the story the film tells is about Schindler's gradual rediscovery of his paternal duty towards the Jews, and his transformation into a caring and responsible father</a:t>
            </a:r>
            <a:r>
              <a:rPr lang="en-CA" dirty="0" smtClean="0"/>
              <a:t>.”</a:t>
            </a:r>
            <a:endParaRPr lang="en-US" dirty="0"/>
          </a:p>
          <a:p>
            <a:pPr lvl="0"/>
            <a:endParaRPr lang="en-US" dirty="0"/>
          </a:p>
        </p:txBody>
      </p:sp>
    </p:spTree>
    <p:extLst>
      <p:ext uri="{BB962C8B-B14F-4D97-AF65-F5344CB8AC3E}">
        <p14:creationId xmlns:p14="http://schemas.microsoft.com/office/powerpoint/2010/main" val="38499331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 Pervert’s Guide to Family”</a:t>
            </a:r>
          </a:p>
        </p:txBody>
      </p:sp>
      <p:sp>
        <p:nvSpPr>
          <p:cNvPr id="3" name="Content Placeholder 2"/>
          <p:cNvSpPr>
            <a:spLocks noGrp="1"/>
          </p:cNvSpPr>
          <p:nvPr>
            <p:ph idx="1"/>
          </p:nvPr>
        </p:nvSpPr>
        <p:spPr/>
        <p:txBody>
          <a:bodyPr>
            <a:normAutofit fontScale="70000" lnSpcReduction="20000"/>
          </a:bodyPr>
          <a:lstStyle/>
          <a:p>
            <a:pPr marL="0" indent="0">
              <a:buNone/>
            </a:pPr>
            <a:endParaRPr lang="en-CA" dirty="0" smtClean="0"/>
          </a:p>
          <a:p>
            <a:pPr marL="0" indent="0">
              <a:buNone/>
            </a:pPr>
            <a:r>
              <a:rPr lang="en-CA" dirty="0" err="1"/>
              <a:t>Zizek</a:t>
            </a:r>
            <a:r>
              <a:rPr lang="en-CA" dirty="0"/>
              <a:t> claims that Cameron’s </a:t>
            </a:r>
            <a:r>
              <a:rPr lang="en-CA" i="1" dirty="0"/>
              <a:t>Titanic</a:t>
            </a:r>
            <a:r>
              <a:rPr lang="en-CA" dirty="0"/>
              <a:t> is an example of superficial Hollywood Marxism.</a:t>
            </a:r>
            <a:endParaRPr lang="en-US" dirty="0"/>
          </a:p>
          <a:p>
            <a:r>
              <a:rPr lang="en-CA" dirty="0" smtClean="0"/>
              <a:t>“….</a:t>
            </a:r>
            <a:r>
              <a:rPr lang="en-CA" dirty="0"/>
              <a:t>Cameron's superficial Hollywood-Marxism (his all too obvious privileging of the lower classes and </a:t>
            </a:r>
            <a:r>
              <a:rPr lang="en-CA" dirty="0" err="1"/>
              <a:t>caricatural</a:t>
            </a:r>
            <a:r>
              <a:rPr lang="en-CA" dirty="0"/>
              <a:t> depiction of the cruel egotism and opportunism of the rich) should not deceive us: beneath this sympathy for the poor, there is another narrative, the profoundly reactionary myth, first fully deployed by Kipling's </a:t>
            </a:r>
            <a:r>
              <a:rPr lang="en-CA" i="1" dirty="0"/>
              <a:t>Captain Courageous</a:t>
            </a:r>
            <a:r>
              <a:rPr lang="en-CA" dirty="0"/>
              <a:t>, of a young rich person in crisis who gets his (or her) vitality restored by a brief intimate contact with the full-blooded life of the poor. What lurks behind the compassion for the poor is their </a:t>
            </a:r>
            <a:r>
              <a:rPr lang="en-CA" dirty="0" err="1"/>
              <a:t>vampiric</a:t>
            </a:r>
            <a:r>
              <a:rPr lang="en-CA" dirty="0"/>
              <a:t> exploitation.”</a:t>
            </a:r>
            <a:endParaRPr lang="en-US" dirty="0"/>
          </a:p>
          <a:p>
            <a:pPr marL="0" indent="0">
              <a:buNone/>
            </a:pPr>
            <a:r>
              <a:rPr lang="en-CA" dirty="0"/>
              <a:t> </a:t>
            </a:r>
            <a:endParaRPr lang="en-US" dirty="0"/>
          </a:p>
          <a:p>
            <a:pPr marL="0" indent="0">
              <a:buNone/>
            </a:pPr>
            <a:r>
              <a:rPr lang="en-CA" dirty="0"/>
              <a:t> </a:t>
            </a:r>
            <a:endParaRPr lang="en-US" dirty="0"/>
          </a:p>
          <a:p>
            <a:endParaRPr lang="en-CA" dirty="0"/>
          </a:p>
        </p:txBody>
      </p:sp>
    </p:spTree>
    <p:extLst>
      <p:ext uri="{BB962C8B-B14F-4D97-AF65-F5344CB8AC3E}">
        <p14:creationId xmlns:p14="http://schemas.microsoft.com/office/powerpoint/2010/main" val="25945312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 Pervert’s Guide to Family”</a:t>
            </a:r>
          </a:p>
        </p:txBody>
      </p:sp>
      <p:sp>
        <p:nvSpPr>
          <p:cNvPr id="3" name="Content Placeholder 2"/>
          <p:cNvSpPr>
            <a:spLocks noGrp="1"/>
          </p:cNvSpPr>
          <p:nvPr>
            <p:ph idx="1"/>
          </p:nvPr>
        </p:nvSpPr>
        <p:spPr/>
        <p:txBody>
          <a:bodyPr>
            <a:normAutofit fontScale="47500" lnSpcReduction="20000"/>
          </a:bodyPr>
          <a:lstStyle/>
          <a:p>
            <a:pPr marL="0" indent="0">
              <a:buNone/>
            </a:pPr>
            <a:r>
              <a:rPr lang="en-CA" dirty="0" err="1"/>
              <a:t>Zizek</a:t>
            </a:r>
            <a:r>
              <a:rPr lang="en-CA" dirty="0"/>
              <a:t> claims that </a:t>
            </a:r>
            <a:r>
              <a:rPr lang="en-CA" i="1" dirty="0"/>
              <a:t>United 93 </a:t>
            </a:r>
            <a:r>
              <a:rPr lang="en-CA" dirty="0"/>
              <a:t>and </a:t>
            </a:r>
            <a:r>
              <a:rPr lang="en-CA" i="1" dirty="0"/>
              <a:t>WTC</a:t>
            </a:r>
            <a:r>
              <a:rPr lang="en-CA" dirty="0"/>
              <a:t> prevent the viewer from asking important questions.</a:t>
            </a:r>
          </a:p>
          <a:p>
            <a:r>
              <a:rPr lang="en-CA" dirty="0" smtClean="0"/>
              <a:t>“…</a:t>
            </a:r>
            <a:r>
              <a:rPr lang="en-CA" dirty="0"/>
              <a:t>both </a:t>
            </a:r>
            <a:r>
              <a:rPr lang="en-CA" dirty="0" smtClean="0"/>
              <a:t>[United </a:t>
            </a:r>
            <a:r>
              <a:rPr lang="en-CA" dirty="0"/>
              <a:t>93 and </a:t>
            </a:r>
            <a:r>
              <a:rPr lang="en-CA" dirty="0" smtClean="0"/>
              <a:t>WTC] </a:t>
            </a:r>
            <a:r>
              <a:rPr lang="en-CA" dirty="0"/>
              <a:t>restrain not only from taking a political stance about the events, but even from depicting their larger political context. Neither the passenger on United 93 flight nor the policemen in </a:t>
            </a:r>
            <a:r>
              <a:rPr lang="en-CA" i="1" dirty="0"/>
              <a:t>WTC</a:t>
            </a:r>
            <a:r>
              <a:rPr lang="en-CA" dirty="0"/>
              <a:t> have a grasp on the full picture - all of a sudden, they find themselves thrown into a terrifying situation and have to make the best out of it. This lack of "cognitive mapping" is crucial: both films depict ordinary people affected by the sudden brutal intrusion of History as the absent Cause, the invisible Real that hurts. All we see are the disastrous effects, with their cause so abstract that, in the case of </a:t>
            </a:r>
            <a:r>
              <a:rPr lang="en-CA" i="1" dirty="0"/>
              <a:t>WTC</a:t>
            </a:r>
            <a:r>
              <a:rPr lang="en-CA" dirty="0"/>
              <a:t>, one can easily imagine exactly the same film in which the Twin Towers would have collapsed due to a strong earthquake. Or, even more problematically, we can imagine the same film taking place in a big German city in 1944, after the devastating Allied bombing ...… two films' ideological-political message resides in their very abstention from delivering a political message: this abstention is sustained by an implicit TRUST into one's government - "when the enemy attacks, one just has to do one's duty..." In it because of this implicit trust that </a:t>
            </a:r>
            <a:r>
              <a:rPr lang="en-CA" i="1" dirty="0"/>
              <a:t>United 93</a:t>
            </a:r>
            <a:r>
              <a:rPr lang="en-CA" dirty="0"/>
              <a:t> and </a:t>
            </a:r>
            <a:r>
              <a:rPr lang="en-CA" i="1" dirty="0"/>
              <a:t>WTC</a:t>
            </a:r>
            <a:r>
              <a:rPr lang="en-CA" dirty="0"/>
              <a:t> differ radically from the pacifist films like Stanley Kubrick's </a:t>
            </a:r>
            <a:r>
              <a:rPr lang="en-CA" i="1" dirty="0"/>
              <a:t>Paths of Glory</a:t>
            </a:r>
            <a:r>
              <a:rPr lang="en-CA" dirty="0"/>
              <a:t>, which also depict ordinary people (soldiers) exposed to suffering and death - here, their suffering is clearly presented as a meaningless sacrifice for an obscure and manipulated Cause.” </a:t>
            </a:r>
            <a:endParaRPr lang="en-US" dirty="0"/>
          </a:p>
          <a:p>
            <a:endParaRPr lang="en-US" dirty="0"/>
          </a:p>
        </p:txBody>
      </p:sp>
    </p:spTree>
    <p:extLst>
      <p:ext uri="{BB962C8B-B14F-4D97-AF65-F5344CB8AC3E}">
        <p14:creationId xmlns:p14="http://schemas.microsoft.com/office/powerpoint/2010/main" val="37032886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 Pervert’s Guide to Family”</a:t>
            </a:r>
          </a:p>
        </p:txBody>
      </p:sp>
      <p:sp>
        <p:nvSpPr>
          <p:cNvPr id="3" name="Content Placeholder 2"/>
          <p:cNvSpPr>
            <a:spLocks noGrp="1"/>
          </p:cNvSpPr>
          <p:nvPr>
            <p:ph idx="1"/>
          </p:nvPr>
        </p:nvSpPr>
        <p:spPr/>
        <p:txBody>
          <a:bodyPr>
            <a:normAutofit fontScale="92500" lnSpcReduction="20000"/>
          </a:bodyPr>
          <a:lstStyle/>
          <a:p>
            <a:pPr marL="0" indent="0">
              <a:buNone/>
            </a:pPr>
            <a:r>
              <a:rPr lang="en-CA" dirty="0"/>
              <a:t>”…terrible events like the Twin Towers destruction bring out in people the worst AND the best - courage, solidarity, sacrifice for community. People are shown to be able to do things they would never imagine of being able. It is as if our societies need a major catastrophe in order to resuscitate the spirit of communal solidarity. This is why, again, </a:t>
            </a:r>
            <a:r>
              <a:rPr lang="en-CA" i="1" dirty="0"/>
              <a:t>United 93</a:t>
            </a:r>
            <a:r>
              <a:rPr lang="en-CA" dirty="0"/>
              <a:t> and </a:t>
            </a:r>
            <a:r>
              <a:rPr lang="en-CA" i="1" dirty="0"/>
              <a:t>WTC</a:t>
            </a:r>
            <a:r>
              <a:rPr lang="en-CA" dirty="0"/>
              <a:t> are not really about the War on Terror, but about the lack of solidarity and courage in our permissive late-capitalist societies...</a:t>
            </a:r>
            <a:br>
              <a:rPr lang="en-CA" dirty="0"/>
            </a:br>
            <a:r>
              <a:rPr lang="en-CA" dirty="0" smtClean="0"/>
              <a:t>...</a:t>
            </a:r>
            <a:r>
              <a:rPr lang="en-CA" dirty="0"/>
              <a:t>and about the redemptive power of family love.”</a:t>
            </a:r>
            <a:endParaRPr lang="en-US" dirty="0"/>
          </a:p>
          <a:p>
            <a:pPr marL="0" indent="0">
              <a:buNone/>
            </a:pPr>
            <a:endParaRPr lang="en-US" dirty="0"/>
          </a:p>
        </p:txBody>
      </p:sp>
    </p:spTree>
    <p:extLst>
      <p:ext uri="{BB962C8B-B14F-4D97-AF65-F5344CB8AC3E}">
        <p14:creationId xmlns:p14="http://schemas.microsoft.com/office/powerpoint/2010/main" val="24261756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Waltz with </a:t>
            </a:r>
            <a:r>
              <a:rPr lang="en-US" dirty="0" err="1" smtClean="0"/>
              <a:t>Bashir</a:t>
            </a:r>
            <a:r>
              <a:rPr lang="en-US" dirty="0" smtClean="0"/>
              <a:t> </a:t>
            </a:r>
            <a:endParaRPr lang="en-US" dirty="0"/>
          </a:p>
        </p:txBody>
      </p:sp>
      <p:sp>
        <p:nvSpPr>
          <p:cNvPr id="3" name="Content Placeholder 2"/>
          <p:cNvSpPr>
            <a:spLocks noGrp="1"/>
          </p:cNvSpPr>
          <p:nvPr>
            <p:ph idx="1"/>
          </p:nvPr>
        </p:nvSpPr>
        <p:spPr/>
        <p:txBody>
          <a:bodyPr/>
          <a:lstStyle/>
          <a:p>
            <a:r>
              <a:rPr lang="en-US" dirty="0" smtClean="0">
                <a:hlinkClick r:id="rId2"/>
              </a:rPr>
              <a:t>http://www.youtube.com/watch?v=ylzO9vbEpPg</a:t>
            </a:r>
            <a:endParaRPr lang="en-US" dirty="0" smtClean="0"/>
          </a:p>
          <a:p>
            <a:r>
              <a:rPr lang="en-US" dirty="0" smtClean="0">
                <a:hlinkClick r:id="rId3"/>
              </a:rPr>
              <a:t>The song “Good Morning Lebanon”</a:t>
            </a:r>
          </a:p>
          <a:p>
            <a:pPr marL="0" indent="0">
              <a:buNone/>
            </a:pPr>
            <a:r>
              <a:rPr lang="en-US" dirty="0" smtClean="0">
                <a:hlinkClick r:id="rId3"/>
              </a:rPr>
              <a:t>http://www.youtube.com/watch?v=Jxv1Zs0gMMk</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
            </a:r>
            <a:r>
              <a:rPr lang="en-CA" dirty="0" smtClean="0"/>
              <a:t>ocumentaries</a:t>
            </a:r>
            <a:endParaRPr lang="en-CA" dirty="0"/>
          </a:p>
        </p:txBody>
      </p:sp>
      <p:sp>
        <p:nvSpPr>
          <p:cNvPr id="3" name="Content Placeholder 2"/>
          <p:cNvSpPr>
            <a:spLocks noGrp="1"/>
          </p:cNvSpPr>
          <p:nvPr>
            <p:ph idx="1"/>
          </p:nvPr>
        </p:nvSpPr>
        <p:spPr/>
        <p:txBody>
          <a:bodyPr>
            <a:normAutofit fontScale="77500" lnSpcReduction="20000"/>
          </a:bodyPr>
          <a:lstStyle/>
          <a:p>
            <a:pPr marL="0" indent="0">
              <a:buNone/>
            </a:pPr>
            <a:r>
              <a:rPr lang="en-CA" dirty="0" smtClean="0"/>
              <a:t>Most DF have the following basic elements:</a:t>
            </a:r>
          </a:p>
          <a:p>
            <a:r>
              <a:rPr lang="en-CA" dirty="0" smtClean="0"/>
              <a:t>“Footage that documents subjects (the people the documentary is about) in action and events as they unfold”. </a:t>
            </a:r>
          </a:p>
          <a:p>
            <a:r>
              <a:rPr lang="en-CA" b="1" dirty="0" smtClean="0"/>
              <a:t>“Archival material </a:t>
            </a:r>
            <a:r>
              <a:rPr lang="en-CA" dirty="0" smtClean="0"/>
              <a:t>is pre-existing images and/or sound that is incorporated into the do</a:t>
            </a:r>
            <a:r>
              <a:rPr lang="en-CA" dirty="0"/>
              <a:t>cumentary “(71). </a:t>
            </a:r>
          </a:p>
          <a:p>
            <a:endParaRPr lang="en-CA" dirty="0" smtClean="0"/>
          </a:p>
          <a:p>
            <a:pPr marL="0" indent="0">
              <a:buNone/>
            </a:pPr>
            <a:r>
              <a:rPr lang="en-CA" i="1" dirty="0" smtClean="0"/>
              <a:t>Let the Fire Burn </a:t>
            </a:r>
            <a:r>
              <a:rPr lang="en-CA" dirty="0" smtClean="0"/>
              <a:t>(Jason </a:t>
            </a:r>
            <a:r>
              <a:rPr lang="en-CA" dirty="0" err="1" smtClean="0"/>
              <a:t>Osder</a:t>
            </a:r>
            <a:r>
              <a:rPr lang="en-CA" dirty="0" smtClean="0"/>
              <a:t>, 2013) is constructed entirely from the archived material (a mix from newscasts, press conferences, community hearings and  a 1070s documentary) – about a 1985 police raid on an inner-city Philadelphia compound  when 13 members of the black separatist </a:t>
            </a:r>
            <a:r>
              <a:rPr lang="en-CA" dirty="0" err="1" smtClean="0"/>
              <a:t>groop</a:t>
            </a:r>
            <a:r>
              <a:rPr lang="en-CA" dirty="0" smtClean="0"/>
              <a:t> MOVE were killed.  </a:t>
            </a:r>
            <a:endParaRPr lang="en-CA" dirty="0"/>
          </a:p>
        </p:txBody>
      </p:sp>
    </p:spTree>
    <p:extLst>
      <p:ext uri="{BB962C8B-B14F-4D97-AF65-F5344CB8AC3E}">
        <p14:creationId xmlns:p14="http://schemas.microsoft.com/office/powerpoint/2010/main" val="1474450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Reenactments</a:t>
            </a:r>
            <a:endParaRPr lang="en-CA" dirty="0"/>
          </a:p>
        </p:txBody>
      </p:sp>
      <p:sp>
        <p:nvSpPr>
          <p:cNvPr id="3" name="Content Placeholder 2"/>
          <p:cNvSpPr>
            <a:spLocks noGrp="1"/>
          </p:cNvSpPr>
          <p:nvPr>
            <p:ph idx="1"/>
          </p:nvPr>
        </p:nvSpPr>
        <p:spPr/>
        <p:txBody>
          <a:bodyPr/>
          <a:lstStyle/>
          <a:p>
            <a:r>
              <a:rPr lang="en-CA" dirty="0" smtClean="0"/>
              <a:t>Staging or recreation of events occurring in the past </a:t>
            </a:r>
            <a:endParaRPr lang="en-CA" dirty="0"/>
          </a:p>
        </p:txBody>
      </p:sp>
    </p:spTree>
    <p:extLst>
      <p:ext uri="{BB962C8B-B14F-4D97-AF65-F5344CB8AC3E}">
        <p14:creationId xmlns:p14="http://schemas.microsoft.com/office/powerpoint/2010/main" val="2487056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Types</a:t>
            </a:r>
            <a:endParaRPr lang="en-CA" dirty="0"/>
          </a:p>
        </p:txBody>
      </p:sp>
      <p:sp>
        <p:nvSpPr>
          <p:cNvPr id="3" name="Content Placeholder 2"/>
          <p:cNvSpPr>
            <a:spLocks noGrp="1"/>
          </p:cNvSpPr>
          <p:nvPr>
            <p:ph idx="1"/>
          </p:nvPr>
        </p:nvSpPr>
        <p:spPr/>
        <p:txBody>
          <a:bodyPr>
            <a:normAutofit fontScale="92500" lnSpcReduction="20000"/>
          </a:bodyPr>
          <a:lstStyle/>
          <a:p>
            <a:r>
              <a:rPr lang="en-CA" b="1" dirty="0" smtClean="0"/>
              <a:t>Expository </a:t>
            </a:r>
            <a:r>
              <a:rPr lang="en-CA" dirty="0" smtClean="0"/>
              <a:t>DF explain things to the viewer (</a:t>
            </a:r>
            <a:r>
              <a:rPr lang="en-CA" i="1" dirty="0" smtClean="0"/>
              <a:t>The Civil War</a:t>
            </a:r>
            <a:r>
              <a:rPr lang="en-CA" dirty="0" smtClean="0"/>
              <a:t>, Ken Burns 1990)</a:t>
            </a:r>
          </a:p>
          <a:p>
            <a:r>
              <a:rPr lang="en-CA" b="1" dirty="0" smtClean="0"/>
              <a:t>Observational</a:t>
            </a:r>
            <a:r>
              <a:rPr lang="en-CA" dirty="0" smtClean="0"/>
              <a:t> – immerse the viewer in the enfolding events </a:t>
            </a:r>
          </a:p>
          <a:p>
            <a:r>
              <a:rPr lang="en-CA" b="1" dirty="0" smtClean="0"/>
              <a:t>Participatory</a:t>
            </a:r>
            <a:r>
              <a:rPr lang="en-CA" dirty="0" smtClean="0"/>
              <a:t> – the filmmaker is part of the film interacting with the subjects and situations they are recording (Moore’s films)</a:t>
            </a:r>
          </a:p>
          <a:p>
            <a:r>
              <a:rPr lang="en-CA" b="1" dirty="0" smtClean="0"/>
              <a:t>Performative</a:t>
            </a:r>
            <a:r>
              <a:rPr lang="en-CA" dirty="0" smtClean="0"/>
              <a:t> – “The filmmaker’s personal experience is central to the way the viewer engages and understands the subject matter” (73).</a:t>
            </a:r>
            <a:endParaRPr lang="en-CA" dirty="0"/>
          </a:p>
        </p:txBody>
      </p:sp>
    </p:spTree>
    <p:extLst>
      <p:ext uri="{BB962C8B-B14F-4D97-AF65-F5344CB8AC3E}">
        <p14:creationId xmlns:p14="http://schemas.microsoft.com/office/powerpoint/2010/main" val="3559471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Reflexive DF</a:t>
            </a:r>
            <a:endParaRPr lang="en-CA" dirty="0"/>
          </a:p>
        </p:txBody>
      </p:sp>
      <p:sp>
        <p:nvSpPr>
          <p:cNvPr id="3" name="Content Placeholder 2"/>
          <p:cNvSpPr>
            <a:spLocks noGrp="1"/>
          </p:cNvSpPr>
          <p:nvPr>
            <p:ph idx="1"/>
          </p:nvPr>
        </p:nvSpPr>
        <p:spPr/>
        <p:txBody>
          <a:bodyPr/>
          <a:lstStyle/>
          <a:p>
            <a:r>
              <a:rPr lang="en-CA" dirty="0" smtClean="0"/>
              <a:t>They “explore - and sometimes critique – the documentary form itself” (</a:t>
            </a:r>
            <a:r>
              <a:rPr lang="en-CA" i="1" dirty="0" smtClean="0"/>
              <a:t>The Act of Killing</a:t>
            </a:r>
            <a:r>
              <a:rPr lang="en-CA" dirty="0" smtClean="0"/>
              <a:t>, Joshua Oppenheimer, </a:t>
            </a:r>
            <a:r>
              <a:rPr lang="en-CA" dirty="0" err="1" smtClean="0"/>
              <a:t>Anonymus</a:t>
            </a:r>
            <a:r>
              <a:rPr lang="en-CA" dirty="0" smtClean="0"/>
              <a:t>, and Christine </a:t>
            </a:r>
            <a:r>
              <a:rPr lang="en-CA" dirty="0" err="1" smtClean="0"/>
              <a:t>Cynn</a:t>
            </a:r>
            <a:r>
              <a:rPr lang="en-CA" dirty="0" smtClean="0"/>
              <a:t> 2012).</a:t>
            </a:r>
          </a:p>
          <a:p>
            <a:r>
              <a:rPr lang="en-CA" dirty="0" smtClean="0">
                <a:hlinkClick r:id="rId2"/>
              </a:rPr>
              <a:t>https</a:t>
            </a:r>
            <a:r>
              <a:rPr lang="en-CA" dirty="0">
                <a:hlinkClick r:id="rId2"/>
              </a:rPr>
              <a:t>://</a:t>
            </a:r>
            <a:r>
              <a:rPr lang="en-CA" dirty="0" smtClean="0">
                <a:hlinkClick r:id="rId2"/>
              </a:rPr>
              <a:t>www.youtube.com/watch?v=tQhIRBxbchU</a:t>
            </a:r>
            <a:endParaRPr lang="en-CA" dirty="0" smtClean="0"/>
          </a:p>
          <a:p>
            <a:endParaRPr lang="en-CA" dirty="0"/>
          </a:p>
        </p:txBody>
      </p:sp>
    </p:spTree>
    <p:extLst>
      <p:ext uri="{BB962C8B-B14F-4D97-AF65-F5344CB8AC3E}">
        <p14:creationId xmlns:p14="http://schemas.microsoft.com/office/powerpoint/2010/main" val="3395948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2512</TotalTime>
  <Words>3065</Words>
  <Application>Microsoft Office PowerPoint</Application>
  <PresentationFormat>On-screen Show (4:3)</PresentationFormat>
  <Paragraphs>201</Paragraphs>
  <Slides>58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Calibri</vt:lpstr>
      <vt:lpstr>Office Theme</vt:lpstr>
      <vt:lpstr>LIBS 7014</vt:lpstr>
      <vt:lpstr>Narrative versus Documentary Films</vt:lpstr>
      <vt:lpstr>Documentary Film</vt:lpstr>
      <vt:lpstr>Documentary Film</vt:lpstr>
      <vt:lpstr>Types of Documentaries</vt:lpstr>
      <vt:lpstr>Documentaries</vt:lpstr>
      <vt:lpstr>Reenactments</vt:lpstr>
      <vt:lpstr>Types</vt:lpstr>
      <vt:lpstr>Reflexive DF</vt:lpstr>
      <vt:lpstr>HOW REAL IS THE REALITY IN DOCUMENTARY FILM?</vt:lpstr>
      <vt:lpstr> Shapiro finds the label “documentary problematic. </vt:lpstr>
      <vt:lpstr>Cont.</vt:lpstr>
      <vt:lpstr>Cont.</vt:lpstr>
      <vt:lpstr>Cont.</vt:lpstr>
      <vt:lpstr>Cont.</vt:lpstr>
      <vt:lpstr>Cont. </vt:lpstr>
      <vt:lpstr>Cont.</vt:lpstr>
      <vt:lpstr>Cont.</vt:lpstr>
      <vt:lpstr>Cont.</vt:lpstr>
      <vt:lpstr>Triumph of the Will by Leni Riefenstahl </vt:lpstr>
      <vt:lpstr>Jew Süss  and the Eternal Jew</vt:lpstr>
      <vt:lpstr>Media and Violence</vt:lpstr>
      <vt:lpstr>Jenkins’ Arguments</vt:lpstr>
      <vt:lpstr>Jenkins’s Arguments</vt:lpstr>
      <vt:lpstr>Jenkins’s Arguments</vt:lpstr>
      <vt:lpstr>Jenkins’s Arguments</vt:lpstr>
      <vt:lpstr>Jenkins’s Arguments</vt:lpstr>
      <vt:lpstr>Jenkins’s Arguments</vt:lpstr>
      <vt:lpstr>Jenkins’ Argument</vt:lpstr>
      <vt:lpstr>Hollywood and Politics </vt:lpstr>
      <vt:lpstr>Cont.</vt:lpstr>
      <vt:lpstr>Cont.</vt:lpstr>
      <vt:lpstr>Cont.</vt:lpstr>
      <vt:lpstr>The Media and Race</vt:lpstr>
      <vt:lpstr>The Image of the Black Middle Class in American Popular Culture </vt:lpstr>
      <vt:lpstr>The controversy about The Black List: Volume One  by Timothy Greenfield Sanders  and Elvis Mitchell. </vt:lpstr>
      <vt:lpstr>The Black List</vt:lpstr>
      <vt:lpstr>Notable African-American Directors</vt:lpstr>
      <vt:lpstr>Get Out</vt:lpstr>
      <vt:lpstr>Get Out</vt:lpstr>
      <vt:lpstr>Get Out</vt:lpstr>
      <vt:lpstr>Get Out</vt:lpstr>
      <vt:lpstr>Film and Gender</vt:lpstr>
      <vt:lpstr>“Gender and Family Values …” by Carol R. Smith</vt:lpstr>
      <vt:lpstr>Cont. </vt:lpstr>
      <vt:lpstr>Question 4</vt:lpstr>
      <vt:lpstr>Question 4?</vt:lpstr>
      <vt:lpstr>Question 5</vt:lpstr>
      <vt:lpstr>Question 5</vt:lpstr>
      <vt:lpstr>In and Out</vt:lpstr>
      <vt:lpstr>Discussion</vt:lpstr>
      <vt:lpstr>Film, Politics, and Psychoanalysis</vt:lpstr>
      <vt:lpstr>“A Pervert’s Guide to Family” </vt:lpstr>
      <vt:lpstr>“A Pervert’s Guide to Family”</vt:lpstr>
      <vt:lpstr>“A Pervert’s Guide to Family”</vt:lpstr>
      <vt:lpstr>“A Pervert’s Guide to Family”</vt:lpstr>
      <vt:lpstr>A Pervert’s Guide to Family”</vt:lpstr>
      <vt:lpstr>Waltz with Bashir </vt:lpstr>
    </vt:vector>
  </TitlesOfParts>
  <Company>bcit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LIBS 7021</dc:title>
  <dc:creator>sanja garic</dc:creator>
  <cp:lastModifiedBy>Sanja Garic-Komnenic</cp:lastModifiedBy>
  <cp:revision>168</cp:revision>
  <dcterms:created xsi:type="dcterms:W3CDTF">2014-02-13T16:35:41Z</dcterms:created>
  <dcterms:modified xsi:type="dcterms:W3CDTF">2019-02-09T00:14:30Z</dcterms:modified>
</cp:coreProperties>
</file>