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323" r:id="rId4"/>
    <p:sldId id="328" r:id="rId5"/>
    <p:sldId id="330" r:id="rId6"/>
    <p:sldId id="329" r:id="rId7"/>
    <p:sldId id="325" r:id="rId8"/>
    <p:sldId id="326" r:id="rId9"/>
    <p:sldId id="327" r:id="rId10"/>
    <p:sldId id="324" r:id="rId11"/>
    <p:sldId id="261" r:id="rId12"/>
    <p:sldId id="311" r:id="rId13"/>
    <p:sldId id="310" r:id="rId14"/>
    <p:sldId id="259" r:id="rId15"/>
    <p:sldId id="260" r:id="rId16"/>
    <p:sldId id="262" r:id="rId17"/>
    <p:sldId id="263" r:id="rId18"/>
    <p:sldId id="264" r:id="rId19"/>
    <p:sldId id="265" r:id="rId20"/>
    <p:sldId id="266" r:id="rId21"/>
    <p:sldId id="267" r:id="rId22"/>
    <p:sldId id="268" r:id="rId23"/>
    <p:sldId id="269" r:id="rId24"/>
    <p:sldId id="304" r:id="rId25"/>
    <p:sldId id="270" r:id="rId26"/>
    <p:sldId id="271" r:id="rId27"/>
    <p:sldId id="272" r:id="rId28"/>
    <p:sldId id="273" r:id="rId29"/>
    <p:sldId id="274" r:id="rId30"/>
    <p:sldId id="275" r:id="rId31"/>
    <p:sldId id="276" r:id="rId32"/>
    <p:sldId id="277" r:id="rId33"/>
    <p:sldId id="278" r:id="rId34"/>
    <p:sldId id="288" r:id="rId35"/>
    <p:sldId id="279" r:id="rId36"/>
    <p:sldId id="280" r:id="rId37"/>
    <p:sldId id="282" r:id="rId38"/>
    <p:sldId id="283" r:id="rId39"/>
    <p:sldId id="305" r:id="rId40"/>
    <p:sldId id="306" r:id="rId41"/>
    <p:sldId id="308" r:id="rId42"/>
    <p:sldId id="307" r:id="rId43"/>
    <p:sldId id="312" r:id="rId44"/>
    <p:sldId id="313" r:id="rId45"/>
    <p:sldId id="314" r:id="rId46"/>
    <p:sldId id="315" r:id="rId47"/>
    <p:sldId id="316" r:id="rId48"/>
    <p:sldId id="321" r:id="rId49"/>
    <p:sldId id="322" r:id="rId50"/>
    <p:sldId id="317" r:id="rId51"/>
    <p:sldId id="318" r:id="rId52"/>
    <p:sldId id="320" r:id="rId53"/>
    <p:sldId id="319" r:id="rId54"/>
    <p:sldId id="284" r:id="rId55"/>
    <p:sldId id="30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C987A28-CCB9-6746-8E22-0A6FA9493C5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C987A28-CCB9-6746-8E22-0A6FA9493C5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C987A28-CCB9-6746-8E22-0A6FA9493C5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C987A28-CCB9-6746-8E22-0A6FA9493C59}"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C987A28-CCB9-6746-8E22-0A6FA9493C59}"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87A28-CCB9-6746-8E22-0A6FA9493C59}"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C987A28-CCB9-6746-8E22-0A6FA9493C5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C987A28-CCB9-6746-8E22-0A6FA9493C5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D667-E4AB-B147-883A-CDD7E6BD61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7A28-CCB9-6746-8E22-0A6FA9493C59}" type="datetimeFigureOut">
              <a:rPr lang="en-US" smtClean="0"/>
              <a:pPr/>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AD667-E4AB-B147-883A-CDD7E6BD61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outube.com/watch?v=Vg3xUA2wvr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watch?v=h7NABoP49g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ZmInkxbvlCs" TargetMode="External"/><Relationship Id="rId2" Type="http://schemas.openxmlformats.org/officeDocument/2006/relationships/hyperlink" Target="http://www.youtube.com/watch?v=9V7zbWNznb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OqSg7WO4tT4" TargetMode="External"/><Relationship Id="rId2" Type="http://schemas.openxmlformats.org/officeDocument/2006/relationships/hyperlink" Target="http://www.youtube.com/watch?v=pPi8EQzJ2B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uschwitz.dk/redgirl.htm" TargetMode="External"/><Relationship Id="rId2" Type="http://schemas.openxmlformats.org/officeDocument/2006/relationships/hyperlink" Target="http://www.youtube.com/watch?v=j1VL-y9JHu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heguardian.com/film/2019/feb/01/rewriting-the-past-do-historical-movies-have-to-be-accura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youtube.com/watch?v=IvTT29cavK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oa6RZgUMRz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A22oy8dFjqc" TargetMode="External"/><Relationship Id="rId2" Type="http://schemas.openxmlformats.org/officeDocument/2006/relationships/hyperlink" Target="https://www.youtube.com/watch?v=mP0VHJYFOAU" TargetMode="External"/><Relationship Id="rId1" Type="http://schemas.openxmlformats.org/officeDocument/2006/relationships/slideLayout" Target="../slideLayouts/slideLayout2.xml"/><Relationship Id="rId4" Type="http://schemas.openxmlformats.org/officeDocument/2006/relationships/hyperlink" Target="https://www.youtube.com/watch?v=n_kHPk0ED6I"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youtube.com/watch?v=s37yJ_nB7Nc" TargetMode="External"/><Relationship Id="rId2" Type="http://schemas.openxmlformats.org/officeDocument/2006/relationships/hyperlink" Target="http://www.stfrancis.edu/content/historyinthemovies/davincicode.ht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youtube.com/watch?v=-GwUKrBgR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LIBS 7014</a:t>
            </a:r>
            <a:endParaRPr lang="en-US" dirty="0"/>
          </a:p>
        </p:txBody>
      </p:sp>
      <p:sp>
        <p:nvSpPr>
          <p:cNvPr id="3" name="Subtitle 2"/>
          <p:cNvSpPr>
            <a:spLocks noGrp="1"/>
          </p:cNvSpPr>
          <p:nvPr>
            <p:ph type="subTitle" idx="1"/>
          </p:nvPr>
        </p:nvSpPr>
        <p:spPr/>
        <p:txBody>
          <a:bodyPr/>
          <a:lstStyle/>
          <a:p>
            <a:r>
              <a:rPr lang="en-US" dirty="0" smtClean="0"/>
              <a:t>Week Eight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
            </a:r>
            <a:br>
              <a:rPr lang="en-CA" b="1" dirty="0" smtClean="0"/>
            </a:br>
            <a:r>
              <a:rPr lang="en-CA" b="1" dirty="0" smtClean="0"/>
              <a:t>Rewriting </a:t>
            </a:r>
            <a:r>
              <a:rPr lang="en-CA" b="1" dirty="0"/>
              <a:t>the past: do historical movies have to be accurate? </a:t>
            </a:r>
            <a:br>
              <a:rPr lang="en-CA" b="1" dirty="0"/>
            </a:br>
            <a:endParaRPr lang="en-CA" dirty="0"/>
          </a:p>
        </p:txBody>
      </p:sp>
      <p:sp>
        <p:nvSpPr>
          <p:cNvPr id="3" name="Content Placeholder 2"/>
          <p:cNvSpPr>
            <a:spLocks noGrp="1"/>
          </p:cNvSpPr>
          <p:nvPr>
            <p:ph idx="1"/>
          </p:nvPr>
        </p:nvSpPr>
        <p:spPr/>
        <p:txBody>
          <a:bodyPr/>
          <a:lstStyle/>
          <a:p>
            <a:pPr marL="0" indent="0">
              <a:buNone/>
            </a:pPr>
            <a:r>
              <a:rPr lang="en-CA" dirty="0" smtClean="0"/>
              <a:t>“… historical </a:t>
            </a:r>
            <a:r>
              <a:rPr lang="en-CA" dirty="0"/>
              <a:t>films can be seen not as a threat to history but an opportunity to engage audiences. Even the most inaccurate film can prompt questions, spark debate, sharpen our ability to assess and analyse. Those skills are essential not only to understand history, but to understand the world we live in today</a:t>
            </a:r>
            <a:r>
              <a:rPr lang="en-CA" dirty="0" smtClean="0"/>
              <a:t>.”</a:t>
            </a:r>
            <a:endParaRPr lang="en-CA" dirty="0"/>
          </a:p>
        </p:txBody>
      </p:sp>
    </p:spTree>
    <p:extLst>
      <p:ext uri="{BB962C8B-B14F-4D97-AF65-F5344CB8AC3E}">
        <p14:creationId xmlns:p14="http://schemas.microsoft.com/office/powerpoint/2010/main" val="4247550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 as a </a:t>
            </a:r>
            <a:r>
              <a:rPr lang="en-US" dirty="0"/>
              <a:t>C</a:t>
            </a:r>
            <a:r>
              <a:rPr lang="en-US" dirty="0" smtClean="0"/>
              <a:t>ultural </a:t>
            </a:r>
            <a:r>
              <a:rPr lang="en-US" dirty="0"/>
              <a:t>F</a:t>
            </a:r>
            <a:r>
              <a:rPr lang="en-US" dirty="0" smtClean="0"/>
              <a:t>orce</a:t>
            </a:r>
            <a:endParaRPr lang="en-US" dirty="0"/>
          </a:p>
        </p:txBody>
      </p:sp>
      <p:sp>
        <p:nvSpPr>
          <p:cNvPr id="3" name="Content Placeholder 2"/>
          <p:cNvSpPr>
            <a:spLocks noGrp="1"/>
          </p:cNvSpPr>
          <p:nvPr>
            <p:ph idx="1"/>
          </p:nvPr>
        </p:nvSpPr>
        <p:spPr/>
        <p:txBody>
          <a:bodyPr/>
          <a:lstStyle/>
          <a:p>
            <a:r>
              <a:rPr lang="en-US" dirty="0" smtClean="0"/>
              <a:t>Film critics claim that  “young audience learn more the past from dramatic films rather than nonfictional history books.”</a:t>
            </a:r>
          </a:p>
          <a:p>
            <a:r>
              <a:rPr lang="en-US" dirty="0" smtClean="0"/>
              <a:t>The stakes are high because Hollywood entertainment has become an enormously influential cultural force.”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Beyond Historical Accuracy </a:t>
            </a:r>
            <a:r>
              <a:rPr lang="en-US" dirty="0" smtClean="0"/>
              <a:t>by</a:t>
            </a:r>
            <a:r>
              <a:rPr lang="en-US" b="1" dirty="0" smtClean="0"/>
              <a:t> </a:t>
            </a:r>
            <a:r>
              <a:rPr lang="en-US" dirty="0" smtClean="0"/>
              <a:t>A. </a:t>
            </a:r>
            <a:r>
              <a:rPr lang="en-US" smtClean="0"/>
              <a:t>Keith Kelly, </a:t>
            </a:r>
            <a:r>
              <a:rPr lang="en-US" dirty="0" smtClean="0"/>
              <a:t>Saint Louis University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In truth all films are fictions, historically, even those learned documentaries that include careful reenactments that are “criticized” and “revised” by historians like Gottschalk. Any attempt to render the distant past in any form other than intellectual understanding (if even that is exempt) is to create a certain fiction. But this crafted fiction does not detract from the value of film as a means of comprehending and appreciating the past. For even popular medieval movies that contain numerous fictions derive, in the end, from some academic process, though it may come to the filmmakers third, fourth or even twentieth hand.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Ask: </a:t>
            </a:r>
            <a:endParaRPr lang="en-US" dirty="0"/>
          </a:p>
        </p:txBody>
      </p:sp>
      <p:sp>
        <p:nvSpPr>
          <p:cNvPr id="3" name="Content Placeholder 2"/>
          <p:cNvSpPr>
            <a:spLocks noGrp="1"/>
          </p:cNvSpPr>
          <p:nvPr>
            <p:ph idx="1"/>
          </p:nvPr>
        </p:nvSpPr>
        <p:spPr/>
        <p:txBody>
          <a:bodyPr>
            <a:normAutofit fontScale="92500"/>
          </a:bodyPr>
          <a:lstStyle/>
          <a:p>
            <a:pPr lvl="0"/>
            <a:r>
              <a:rPr lang="en-US" dirty="0" smtClean="0"/>
              <a:t>What seems to be accurate in the film? What sources were used?</a:t>
            </a:r>
          </a:p>
          <a:p>
            <a:pPr lvl="0"/>
            <a:r>
              <a:rPr lang="en-US" dirty="0" smtClean="0"/>
              <a:t>What liberties does the film take with the past? Why?</a:t>
            </a:r>
          </a:p>
          <a:p>
            <a:pPr lvl="0"/>
            <a:r>
              <a:rPr lang="en-US" dirty="0" smtClean="0"/>
              <a:t>Is the film primarily entertainment, or is it really trying to work within a historical period? How can you determine the film maker's intention?</a:t>
            </a:r>
          </a:p>
          <a:p>
            <a:pPr lvl="0"/>
            <a:r>
              <a:rPr lang="en-US" dirty="0" smtClean="0"/>
              <a:t>What, if any, modern point is the film trying make?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2332037"/>
          </a:xfrm>
        </p:spPr>
        <p:txBody>
          <a:bodyPr>
            <a:normAutofit fontScale="90000"/>
          </a:bodyPr>
          <a:lstStyle/>
          <a:p>
            <a:r>
              <a:rPr lang="en-US" dirty="0" smtClean="0"/>
              <a:t/>
            </a:r>
            <a:br>
              <a:rPr lang="en-US" dirty="0" smtClean="0"/>
            </a:br>
            <a:r>
              <a:rPr lang="en-US" dirty="0" smtClean="0"/>
              <a:t/>
            </a:r>
            <a:br>
              <a:rPr lang="en-US" dirty="0" smtClean="0"/>
            </a:br>
            <a:r>
              <a:rPr lang="en-US" dirty="0" smtClean="0"/>
              <a:t>“</a:t>
            </a:r>
            <a:r>
              <a:rPr lang="en-US" dirty="0" err="1" smtClean="0"/>
              <a:t>Braveheart</a:t>
            </a:r>
            <a:r>
              <a:rPr lang="en-US" dirty="0" smtClean="0"/>
              <a:t> battle cry is now but a whisper” by  Hugo </a:t>
            </a:r>
            <a:r>
              <a:rPr lang="en-US" dirty="0" err="1" smtClean="0"/>
              <a:t>Rifkind</a:t>
            </a:r>
            <a:r>
              <a:rPr lang="en-US" dirty="0" smtClean="0"/>
              <a:t> and Kenny </a:t>
            </a:r>
            <a:r>
              <a:rPr lang="en-US" dirty="0" err="1" smtClean="0"/>
              <a:t>Farquharson</a:t>
            </a:r>
            <a:r>
              <a:rPr lang="en-US" dirty="0" smtClean="0"/>
              <a:t/>
            </a:r>
            <a:br>
              <a:rPr lang="en-US" dirty="0" smtClean="0"/>
            </a:br>
            <a:endParaRPr lang="en-US" dirty="0"/>
          </a:p>
        </p:txBody>
      </p:sp>
      <p:sp>
        <p:nvSpPr>
          <p:cNvPr id="3" name="Content Placeholder 2"/>
          <p:cNvSpPr>
            <a:spLocks noGrp="1"/>
          </p:cNvSpPr>
          <p:nvPr>
            <p:ph idx="1"/>
          </p:nvPr>
        </p:nvSpPr>
        <p:spPr>
          <a:xfrm>
            <a:off x="457200" y="2743200"/>
            <a:ext cx="8229600" cy="4525963"/>
          </a:xfrm>
        </p:spPr>
        <p:txBody>
          <a:bodyPr>
            <a:normAutofit/>
          </a:bodyPr>
          <a:lstStyle/>
          <a:p>
            <a:r>
              <a:rPr lang="en-US" dirty="0" smtClean="0"/>
              <a:t>“It </a:t>
            </a:r>
            <a:r>
              <a:rPr lang="en-US" dirty="0"/>
              <a:t>may have struck a chord in 1995, but the Mel Gibson film is looking increasingly xenophobic and out of </a:t>
            </a:r>
            <a:r>
              <a:rPr lang="en-US" dirty="0" smtClean="0"/>
              <a:t>step.”</a:t>
            </a:r>
          </a:p>
          <a:p>
            <a:r>
              <a:rPr lang="en-US" dirty="0" smtClean="0"/>
              <a:t>“The </a:t>
            </a:r>
            <a:r>
              <a:rPr lang="en-US" dirty="0"/>
              <a:t>movie may have scooped five Oscars but it was also hailed as the</a:t>
            </a:r>
            <a:r>
              <a:rPr lang="en-US" dirty="0" smtClean="0"/>
              <a:t> ‘worst </a:t>
            </a:r>
            <a:r>
              <a:rPr lang="en-US" dirty="0"/>
              <a:t>ever Oscar </a:t>
            </a:r>
            <a:r>
              <a:rPr lang="en-US" dirty="0" smtClean="0"/>
              <a:t>winner’ </a:t>
            </a:r>
            <a:r>
              <a:rPr lang="en-US" dirty="0"/>
              <a:t>by Empire magazine</a:t>
            </a:r>
            <a:r>
              <a:rPr lang="en-US" dirty="0" smtClean="0"/>
              <a:t>.” </a:t>
            </a:r>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Braveheart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film’s cultural legacy, insists McArthur, is a damaging one. “It’s incredible the way that the film has percolated into Scottish imagination,” he says. “The political effects are truly pernicious. It’s a xenophobic film. With young men in particular, it has done terrible things to their attitude towards </a:t>
            </a:r>
            <a:r>
              <a:rPr lang="en-US" dirty="0" smtClean="0"/>
              <a:t>England” (quoted in </a:t>
            </a:r>
            <a:r>
              <a:rPr lang="en-US" dirty="0" err="1" smtClean="0"/>
              <a:t>Rifkind</a:t>
            </a:r>
            <a:r>
              <a:rPr lang="en-US" dirty="0" smtClean="0"/>
              <a:t> and </a:t>
            </a:r>
            <a:r>
              <a:rPr lang="en-US" dirty="0" err="1" smtClean="0"/>
              <a:t>Farquharson</a:t>
            </a:r>
            <a:r>
              <a:rPr lang="en-US" dirty="0" smtClean="0"/>
              <a:t>).</a:t>
            </a:r>
          </a:p>
          <a:p>
            <a:r>
              <a:rPr lang="en-US" dirty="0" smtClean="0">
                <a:hlinkClick r:id="rId2"/>
              </a:rPr>
              <a:t>http://www.youtube.com/watch?v=Vg3xUA2wvrU</a:t>
            </a: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Entertaining versus Historically </a:t>
            </a:r>
            <a:r>
              <a:rPr lang="en-US" dirty="0"/>
              <a:t>A</a:t>
            </a:r>
            <a:r>
              <a:rPr lang="en-US" dirty="0" smtClean="0"/>
              <a:t>ccurate </a:t>
            </a:r>
            <a:endParaRPr lang="en-US" dirty="0"/>
          </a:p>
        </p:txBody>
      </p:sp>
      <p:sp>
        <p:nvSpPr>
          <p:cNvPr id="3" name="Content Placeholder 2"/>
          <p:cNvSpPr>
            <a:spLocks noGrp="1"/>
          </p:cNvSpPr>
          <p:nvPr>
            <p:ph idx="1"/>
          </p:nvPr>
        </p:nvSpPr>
        <p:spPr/>
        <p:txBody>
          <a:bodyPr/>
          <a:lstStyle/>
          <a:p>
            <a:r>
              <a:rPr lang="en-US" dirty="0" err="1" smtClean="0"/>
              <a:t>Toplin</a:t>
            </a:r>
            <a:r>
              <a:rPr lang="en-US" dirty="0" smtClean="0"/>
              <a:t> emphasizes that the two requirements of historical films - to </a:t>
            </a:r>
            <a:r>
              <a:rPr lang="en-US" dirty="0"/>
              <a:t>be entertaining and to be </a:t>
            </a:r>
            <a:r>
              <a:rPr lang="en-US" dirty="0" smtClean="0"/>
              <a:t>truthful -  </a:t>
            </a:r>
            <a:r>
              <a:rPr lang="en-US" dirty="0"/>
              <a:t>are frequently clashing</a:t>
            </a:r>
            <a:r>
              <a:rPr lang="en-US" dirty="0" smtClean="0"/>
              <a:t>.</a:t>
            </a:r>
          </a:p>
          <a:p>
            <a:r>
              <a:rPr lang="en-US" dirty="0" smtClean="0"/>
              <a:t>The </a:t>
            </a:r>
            <a:r>
              <a:rPr lang="en-US" dirty="0"/>
              <a:t>filmmaker David </a:t>
            </a:r>
            <a:r>
              <a:rPr lang="en-US" dirty="0" err="1"/>
              <a:t>Wolper</a:t>
            </a:r>
            <a:r>
              <a:rPr lang="en-US" dirty="0"/>
              <a:t> who made TV miniseries Roots</a:t>
            </a:r>
            <a:r>
              <a:rPr lang="en-US" dirty="0" smtClean="0"/>
              <a:t> (1977) </a:t>
            </a:r>
            <a:r>
              <a:rPr lang="en-US" dirty="0"/>
              <a:t>was attacked for “delivering a simplistic portrayal of history”.</a:t>
            </a:r>
            <a:r>
              <a:rPr lang="en-US" dirty="0" smtClean="0"/>
              <a:t>  His defense was that had he done differently, the film would be boring.  </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1</a:t>
            </a:r>
            <a:br>
              <a:rPr lang="en-US" dirty="0" smtClean="0"/>
            </a:br>
            <a:endParaRPr lang="en-US" dirty="0"/>
          </a:p>
        </p:txBody>
      </p:sp>
      <p:sp>
        <p:nvSpPr>
          <p:cNvPr id="3" name="Content Placeholder 2"/>
          <p:cNvSpPr>
            <a:spLocks noGrp="1"/>
          </p:cNvSpPr>
          <p:nvPr>
            <p:ph idx="1"/>
          </p:nvPr>
        </p:nvSpPr>
        <p:spPr/>
        <p:txBody>
          <a:bodyPr/>
          <a:lstStyle/>
          <a:p>
            <a:r>
              <a:rPr lang="en-US" dirty="0" smtClean="0"/>
              <a:t>What </a:t>
            </a:r>
            <a:r>
              <a:rPr lang="en-US" dirty="0"/>
              <a:t>narrative devices, according to </a:t>
            </a:r>
            <a:r>
              <a:rPr lang="en-US" dirty="0" err="1"/>
              <a:t>Toplin</a:t>
            </a:r>
            <a:r>
              <a:rPr lang="en-US" dirty="0"/>
              <a:t>, were used in Roots, and made it a hit?</a:t>
            </a:r>
          </a:p>
          <a:p>
            <a:pPr>
              <a:buNone/>
            </a:pPr>
            <a:r>
              <a:rPr lang="en-US" dirty="0">
                <a:hlinkClick r:id="rId2"/>
              </a:rPr>
              <a:t>http://</a:t>
            </a:r>
            <a:r>
              <a:rPr lang="en-US" dirty="0" smtClean="0">
                <a:hlinkClick r:id="rId2"/>
              </a:rPr>
              <a:t>www.youtube.com/watch?v=h7NABoP49gI</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The filmmaker employed </a:t>
            </a:r>
            <a:r>
              <a:rPr lang="en-US" dirty="0"/>
              <a:t>many of </a:t>
            </a:r>
            <a:r>
              <a:rPr lang="en-US" dirty="0" smtClean="0"/>
              <a:t>the essential</a:t>
            </a:r>
          </a:p>
          <a:p>
            <a:pPr>
              <a:buNone/>
            </a:pPr>
            <a:r>
              <a:rPr lang="en-US" dirty="0" smtClean="0"/>
              <a:t>elements </a:t>
            </a:r>
            <a:r>
              <a:rPr lang="en-US" dirty="0"/>
              <a:t>of the mainstream cinematic history</a:t>
            </a:r>
            <a:r>
              <a:rPr lang="en-US" dirty="0" smtClean="0"/>
              <a:t>:</a:t>
            </a:r>
          </a:p>
          <a:p>
            <a:r>
              <a:rPr lang="en-US" dirty="0"/>
              <a:t>Simplified a complex historical </a:t>
            </a:r>
            <a:r>
              <a:rPr lang="en-US" dirty="0" smtClean="0"/>
              <a:t>record;</a:t>
            </a:r>
          </a:p>
          <a:p>
            <a:r>
              <a:rPr lang="en-US" dirty="0"/>
              <a:t>Focused on the experiences of just a few </a:t>
            </a:r>
            <a:r>
              <a:rPr lang="en-US" dirty="0" smtClean="0"/>
              <a:t>people;</a:t>
            </a:r>
          </a:p>
          <a:p>
            <a:r>
              <a:rPr lang="en-US" dirty="0"/>
              <a:t>Viewed issues of the past in terms of an uplifting morality </a:t>
            </a:r>
            <a:r>
              <a:rPr lang="en-US" dirty="0" smtClean="0"/>
              <a:t>tale;</a:t>
            </a:r>
          </a:p>
          <a:p>
            <a:r>
              <a:rPr lang="en-US" dirty="0"/>
              <a:t>Populated its scenes with stark characterizations of heroes ad </a:t>
            </a:r>
            <a:r>
              <a:rPr lang="en-US" dirty="0" smtClean="0"/>
              <a:t>villains; </a:t>
            </a:r>
          </a:p>
          <a:p>
            <a:endParaRPr lang="en-US" dirty="0" smtClean="0"/>
          </a:p>
          <a:p>
            <a:endParaRPr lang="en-US" dirty="0" smtClean="0"/>
          </a:p>
          <a:p>
            <a:pPr>
              <a:buNone/>
            </a:pPr>
            <a:endParaRPr lang="en-US" dirty="0" smtClean="0"/>
          </a:p>
          <a:p>
            <a:pPr>
              <a:buNone/>
            </a:pPr>
            <a:endParaRPr lang="en-US" dirty="0" smtClean="0"/>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a:t>
            </a:r>
            <a:endParaRPr lang="en-US" dirty="0"/>
          </a:p>
        </p:txBody>
      </p:sp>
      <p:sp>
        <p:nvSpPr>
          <p:cNvPr id="3" name="Content Placeholder 2"/>
          <p:cNvSpPr>
            <a:spLocks noGrp="1"/>
          </p:cNvSpPr>
          <p:nvPr>
            <p:ph idx="1"/>
          </p:nvPr>
        </p:nvSpPr>
        <p:spPr/>
        <p:txBody>
          <a:bodyPr>
            <a:normAutofit/>
          </a:bodyPr>
          <a:lstStyle/>
          <a:p>
            <a:r>
              <a:rPr lang="en-US" dirty="0"/>
              <a:t>Genre has the power to communicate stories that audiences love to be told…” (</a:t>
            </a:r>
            <a:r>
              <a:rPr lang="en-US" dirty="0" err="1"/>
              <a:t>Schecter</a:t>
            </a:r>
            <a:r>
              <a:rPr lang="en-US" dirty="0"/>
              <a:t> and </a:t>
            </a:r>
            <a:r>
              <a:rPr lang="en-US" dirty="0" err="1"/>
              <a:t>Semeiks</a:t>
            </a:r>
            <a:r>
              <a:rPr lang="en-US" dirty="0"/>
              <a:t> quot. in </a:t>
            </a:r>
            <a:r>
              <a:rPr lang="en-US" dirty="0" err="1"/>
              <a:t>Toplin</a:t>
            </a:r>
            <a:r>
              <a:rPr lang="en-US" dirty="0"/>
              <a:t>).</a:t>
            </a:r>
            <a:r>
              <a:rPr lang="en-US" dirty="0" smtClean="0"/>
              <a:t> </a:t>
            </a:r>
          </a:p>
          <a:p>
            <a:r>
              <a:rPr lang="en-US" dirty="0" smtClean="0"/>
              <a:t>Genre </a:t>
            </a:r>
            <a:r>
              <a:rPr lang="en-US" dirty="0"/>
              <a:t>keeps changing because societies change too.  Or they run in cycles. When the cycle reaches its end, filmmakers are likely to parody the genre. Movies such as Wild </a:t>
            </a:r>
            <a:r>
              <a:rPr lang="en-US" dirty="0" smtClean="0"/>
              <a:t>Bunch (1969) </a:t>
            </a:r>
            <a:r>
              <a:rPr lang="en-US" dirty="0"/>
              <a:t>made fun of traditional western.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Accuracy </a:t>
            </a:r>
            <a:endParaRPr lang="en-US" dirty="0"/>
          </a:p>
        </p:txBody>
      </p:sp>
      <p:sp>
        <p:nvSpPr>
          <p:cNvPr id="3" name="Content Placeholder 2"/>
          <p:cNvSpPr>
            <a:spLocks noGrp="1"/>
          </p:cNvSpPr>
          <p:nvPr>
            <p:ph idx="1"/>
          </p:nvPr>
        </p:nvSpPr>
        <p:spPr/>
        <p:txBody>
          <a:bodyPr>
            <a:normAutofit lnSpcReduction="10000"/>
          </a:bodyPr>
          <a:lstStyle/>
          <a:p>
            <a:r>
              <a:rPr lang="en-US" dirty="0"/>
              <a:t>Some film critics believe that historical accuracy should be the most important concern for filmmakers who deal with historical subjects.</a:t>
            </a:r>
            <a:r>
              <a:rPr lang="en-US" dirty="0" smtClean="0"/>
              <a:t> </a:t>
            </a:r>
          </a:p>
          <a:p>
            <a:r>
              <a:rPr lang="en-US" dirty="0" smtClean="0"/>
              <a:t>Jerry </a:t>
            </a:r>
            <a:r>
              <a:rPr lang="en-US" dirty="0" err="1"/>
              <a:t>Kuehl</a:t>
            </a:r>
            <a:r>
              <a:rPr lang="en-US" dirty="0"/>
              <a:t>, writing in the British magazine Vision goes as far as to say that “filmmakers be accountable for their outrageous distortions</a:t>
            </a:r>
            <a:r>
              <a:rPr lang="en-US" dirty="0" smtClean="0"/>
              <a:t> [of </a:t>
            </a:r>
            <a:r>
              <a:rPr lang="en-US" dirty="0"/>
              <a:t>historical events]” (quot. in </a:t>
            </a:r>
            <a:r>
              <a:rPr lang="en-US" dirty="0" err="1"/>
              <a:t>Toplin</a:t>
            </a:r>
            <a:r>
              <a:rPr lang="en-US" dirty="0"/>
              <a:t> </a:t>
            </a:r>
            <a:r>
              <a:rPr lang="en-US" dirty="0" smtClean="0"/>
              <a: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Historical genre is parodied in Mel </a:t>
            </a:r>
            <a:r>
              <a:rPr lang="en-US" dirty="0" err="1" smtClean="0"/>
              <a:t>Brooks’s</a:t>
            </a:r>
            <a:r>
              <a:rPr lang="en-US" dirty="0" smtClean="0"/>
              <a:t> The History of the World, Part 1 (1981); Monty Python and the Holy Grail (1975);</a:t>
            </a:r>
          </a:p>
          <a:p>
            <a:pPr>
              <a:buNone/>
            </a:pPr>
            <a:r>
              <a:rPr lang="en-US" dirty="0" smtClean="0">
                <a:hlinkClick r:id="rId2"/>
              </a:rPr>
              <a:t>http://www.youtube.com/watch?v=9V7zbWNznbs</a:t>
            </a:r>
            <a:endParaRPr lang="en-US" dirty="0" smtClean="0"/>
          </a:p>
          <a:p>
            <a:pPr>
              <a:buNone/>
            </a:pPr>
            <a:endParaRPr lang="en-US" dirty="0" smtClean="0"/>
          </a:p>
          <a:p>
            <a:pPr marL="0" indent="0">
              <a:buNone/>
            </a:pPr>
            <a:r>
              <a:rPr lang="en-US" dirty="0">
                <a:hlinkClick r:id="rId3"/>
              </a:rPr>
              <a:t>https://</a:t>
            </a:r>
            <a:r>
              <a:rPr lang="en-US" dirty="0" smtClean="0">
                <a:hlinkClick r:id="rId3"/>
              </a:rPr>
              <a:t>www.youtube.com/watch?v=ZmInkxbvlCs</a:t>
            </a:r>
            <a:endParaRPr lang="en-US" dirty="0" smtClean="0"/>
          </a:p>
          <a:p>
            <a:endParaRPr lang="en-US" dirty="0" smtClean="0"/>
          </a:p>
          <a:p>
            <a:r>
              <a:rPr lang="en-US" dirty="0" smtClean="0"/>
              <a:t>Genres communicate strongly through iconography and visual imagery:  “dusty towns situated on the edge of a desert” in Westerns;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ypical </a:t>
            </a:r>
            <a:r>
              <a:rPr lang="en-US" dirty="0"/>
              <a:t>E</a:t>
            </a:r>
            <a:r>
              <a:rPr lang="en-US" dirty="0" smtClean="0"/>
              <a:t>lements of  Historical </a:t>
            </a:r>
            <a:r>
              <a:rPr lang="en-US" dirty="0"/>
              <a:t>C</a:t>
            </a:r>
            <a:r>
              <a:rPr lang="en-US" dirty="0" smtClean="0"/>
              <a:t>inema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Toplin</a:t>
            </a:r>
            <a:r>
              <a:rPr lang="en-US" dirty="0"/>
              <a:t> attempts to </a:t>
            </a:r>
            <a:r>
              <a:rPr lang="en-US" dirty="0" smtClean="0"/>
              <a:t>identify </a:t>
            </a:r>
            <a:r>
              <a:rPr lang="en-US" dirty="0"/>
              <a:t>typical elements of  historical cinema. It is difficult because the scope of the historical film is </a:t>
            </a:r>
            <a:r>
              <a:rPr lang="en-US" dirty="0" smtClean="0"/>
              <a:t>broad; </a:t>
            </a:r>
          </a:p>
          <a:p>
            <a:r>
              <a:rPr lang="en-US" dirty="0"/>
              <a:t>Roman times historical films feature “imposing classical </a:t>
            </a:r>
            <a:r>
              <a:rPr lang="en-US" dirty="0" smtClean="0"/>
              <a:t>buildings;” </a:t>
            </a:r>
            <a:r>
              <a:rPr lang="en-US" dirty="0"/>
              <a:t>the stories are about “a power-hungry, egomaniacal emperor who speaks in high English and acts like an effete and sometimes sadistic </a:t>
            </a:r>
            <a:r>
              <a:rPr lang="en-US" dirty="0" smtClean="0"/>
              <a:t>aristocrat;” </a:t>
            </a:r>
            <a:r>
              <a:rPr lang="en-US" dirty="0"/>
              <a:t>Christians are victims; heroic figures are dressed in  clothes that contrast the evil emperor’s; hero’s attitude is more </a:t>
            </a:r>
            <a:r>
              <a:rPr lang="en-US" dirty="0" smtClean="0"/>
              <a:t>democratic;” </a:t>
            </a:r>
            <a:r>
              <a:rPr lang="en-US" dirty="0"/>
              <a:t>“he is a man of the people</a:t>
            </a: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smtClean="0"/>
              <a:t>What are, according to </a:t>
            </a:r>
            <a:r>
              <a:rPr lang="en-US" dirty="0" err="1" smtClean="0"/>
              <a:t>Toplin</a:t>
            </a:r>
            <a:r>
              <a:rPr lang="en-US" dirty="0" smtClean="0"/>
              <a:t>,  </a:t>
            </a:r>
            <a:r>
              <a:rPr lang="en-US" dirty="0"/>
              <a:t>the typical features of combat movies? Give examples.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fontScale="70000" lnSpcReduction="20000"/>
          </a:bodyPr>
          <a:lstStyle/>
          <a:p>
            <a:pPr lvl="0">
              <a:buNone/>
            </a:pPr>
            <a:r>
              <a:rPr lang="en-US" dirty="0" smtClean="0"/>
              <a:t>Combat films </a:t>
            </a:r>
          </a:p>
          <a:p>
            <a:pPr lvl="0"/>
            <a:r>
              <a:rPr lang="en-US" dirty="0" smtClean="0"/>
              <a:t>often </a:t>
            </a:r>
            <a:r>
              <a:rPr lang="en-US" dirty="0"/>
              <a:t>focus on a </a:t>
            </a:r>
            <a:r>
              <a:rPr lang="en-US" dirty="0" smtClean="0"/>
              <a:t>platoon;</a:t>
            </a:r>
          </a:p>
          <a:p>
            <a:pPr lvl="0"/>
            <a:r>
              <a:rPr lang="en-US" dirty="0" smtClean="0"/>
              <a:t>depict conflict </a:t>
            </a:r>
            <a:r>
              <a:rPr lang="en-US" dirty="0"/>
              <a:t>between the group’s leader and a rebellious </a:t>
            </a:r>
            <a:r>
              <a:rPr lang="en-US" dirty="0" smtClean="0"/>
              <a:t>soldier;</a:t>
            </a:r>
          </a:p>
          <a:p>
            <a:pPr lvl="0"/>
            <a:r>
              <a:rPr lang="en-US" dirty="0"/>
              <a:t>f</a:t>
            </a:r>
            <a:r>
              <a:rPr lang="en-US" dirty="0" smtClean="0"/>
              <a:t>eature a diverse group;</a:t>
            </a:r>
          </a:p>
          <a:p>
            <a:pPr lvl="0"/>
            <a:r>
              <a:rPr lang="en-US" dirty="0"/>
              <a:t>s</a:t>
            </a:r>
            <a:r>
              <a:rPr lang="en-US" dirty="0" smtClean="0"/>
              <a:t>how action that “waxes </a:t>
            </a:r>
            <a:r>
              <a:rPr lang="en-US" dirty="0"/>
              <a:t>and wanes</a:t>
            </a:r>
            <a:r>
              <a:rPr lang="en-US" dirty="0" smtClean="0"/>
              <a:t>”;</a:t>
            </a:r>
          </a:p>
          <a:p>
            <a:pPr lvl="0"/>
            <a:r>
              <a:rPr lang="en-US" dirty="0"/>
              <a:t>f</a:t>
            </a:r>
            <a:r>
              <a:rPr lang="en-US" dirty="0" smtClean="0"/>
              <a:t>eature a conclusion that involves “a </a:t>
            </a:r>
            <a:r>
              <a:rPr lang="en-US" dirty="0" err="1"/>
              <a:t>superbattle</a:t>
            </a:r>
            <a:r>
              <a:rPr lang="en-US" dirty="0"/>
              <a:t> that claims the lives of some of the  leading characters but nevertheless produces a victory”</a:t>
            </a:r>
            <a:endParaRPr lang="en-US" dirty="0" smtClean="0"/>
          </a:p>
          <a:p>
            <a:r>
              <a:rPr lang="en-US" dirty="0"/>
              <a:t>d</a:t>
            </a:r>
            <a:r>
              <a:rPr lang="en-US" dirty="0" smtClean="0"/>
              <a:t>emonstrate period authenticity</a:t>
            </a:r>
          </a:p>
          <a:p>
            <a:pPr>
              <a:buNone/>
            </a:pPr>
            <a:r>
              <a:rPr lang="en-US" dirty="0" smtClean="0">
                <a:hlinkClick r:id="rId2"/>
              </a:rPr>
              <a:t>Platoon</a:t>
            </a:r>
          </a:p>
          <a:p>
            <a:pPr>
              <a:buNone/>
            </a:pPr>
            <a:r>
              <a:rPr lang="en-US" dirty="0" smtClean="0">
                <a:hlinkClick r:id="rId2"/>
              </a:rPr>
              <a:t>http://www.youtube.com/watch?v=pPi8EQzJ2Bg</a:t>
            </a:r>
            <a:endParaRPr lang="en-US" dirty="0" smtClean="0"/>
          </a:p>
          <a:p>
            <a:pPr>
              <a:buNone/>
            </a:pPr>
            <a:r>
              <a:rPr lang="en-US" dirty="0" smtClean="0"/>
              <a:t>  Washed sharp colors in Saving Private Ryan</a:t>
            </a:r>
          </a:p>
          <a:p>
            <a:pPr>
              <a:buNone/>
            </a:pPr>
            <a:r>
              <a:rPr lang="en-US" dirty="0" smtClean="0">
                <a:hlinkClick r:id="rId3"/>
              </a:rPr>
              <a:t>http://www.youtube.com/watch?v=OqSg7WO4tT4</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Schindler’s List</a:t>
            </a:r>
            <a:endParaRPr lang="en-US" dirty="0"/>
          </a:p>
        </p:txBody>
      </p:sp>
      <p:sp>
        <p:nvSpPr>
          <p:cNvPr id="3" name="Content Placeholder 2"/>
          <p:cNvSpPr>
            <a:spLocks noGrp="1"/>
          </p:cNvSpPr>
          <p:nvPr>
            <p:ph idx="1"/>
          </p:nvPr>
        </p:nvSpPr>
        <p:spPr/>
        <p:txBody>
          <a:bodyPr/>
          <a:lstStyle/>
          <a:p>
            <a:r>
              <a:rPr lang="en-US" dirty="0" smtClean="0"/>
              <a:t>The Girl in Red – Why color? </a:t>
            </a:r>
          </a:p>
          <a:p>
            <a:r>
              <a:rPr lang="en-US" dirty="0" smtClean="0">
                <a:hlinkClick r:id="rId2"/>
              </a:rPr>
              <a:t>http://www.youtube.com/watch?v=j1VL-y9JHuI</a:t>
            </a:r>
            <a:endParaRPr lang="en-US" dirty="0" smtClean="0"/>
          </a:p>
          <a:p>
            <a:pPr>
              <a:buNone/>
            </a:pPr>
            <a:endParaRPr lang="en-US" dirty="0" smtClean="0"/>
          </a:p>
          <a:p>
            <a:pPr>
              <a:buNone/>
            </a:pPr>
            <a:r>
              <a:rPr lang="en-US" dirty="0" smtClean="0"/>
              <a:t>Explanation:</a:t>
            </a:r>
          </a:p>
          <a:p>
            <a:r>
              <a:rPr lang="en-US" dirty="0" smtClean="0">
                <a:hlinkClick r:id="rId3"/>
              </a:rPr>
              <a:t>http://auschwitz.dk/redgirl.htm</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onventions of the Genre of Historic </a:t>
            </a:r>
            <a:r>
              <a:rPr lang="en-US" dirty="0"/>
              <a:t>F</a:t>
            </a:r>
            <a:r>
              <a:rPr lang="en-US" dirty="0" smtClean="0"/>
              <a:t>ilms</a:t>
            </a:r>
            <a:endParaRPr lang="en-US" dirty="0"/>
          </a:p>
        </p:txBody>
      </p:sp>
      <p:sp>
        <p:nvSpPr>
          <p:cNvPr id="3" name="Content Placeholder 2"/>
          <p:cNvSpPr>
            <a:spLocks noGrp="1"/>
          </p:cNvSpPr>
          <p:nvPr>
            <p:ph idx="1"/>
          </p:nvPr>
        </p:nvSpPr>
        <p:spPr/>
        <p:txBody>
          <a:bodyPr>
            <a:normAutofit fontScale="92500"/>
          </a:bodyPr>
          <a:lstStyle/>
          <a:p>
            <a:r>
              <a:rPr lang="en-US" dirty="0" err="1" smtClean="0"/>
              <a:t>Toplin</a:t>
            </a:r>
            <a:r>
              <a:rPr lang="en-US" dirty="0" smtClean="0"/>
              <a:t> </a:t>
            </a:r>
            <a:r>
              <a:rPr lang="en-US" dirty="0"/>
              <a:t>states that in historic films filmmakers use well-developed conventions of the genre of historic films, “borrowing techniques of storytelling that have evolved over the decades.”</a:t>
            </a:r>
            <a:r>
              <a:rPr lang="en-US" dirty="0" smtClean="0"/>
              <a:t> </a:t>
            </a:r>
          </a:p>
          <a:p>
            <a:r>
              <a:rPr lang="en-US" dirty="0" smtClean="0"/>
              <a:t>These </a:t>
            </a:r>
            <a:r>
              <a:rPr lang="en-US" dirty="0"/>
              <a:t>techniques interfere with the interpretations that professional historians and critics want to see on the screen, but, according to </a:t>
            </a:r>
            <a:r>
              <a:rPr lang="en-US" dirty="0" err="1"/>
              <a:t>Toplin</a:t>
            </a:r>
            <a:r>
              <a:rPr lang="en-US" dirty="0"/>
              <a:t>, they are necessary even though they simplify portrayals of the past; </a:t>
            </a:r>
            <a:r>
              <a:rPr lang="en-US" dirty="0" smtClean="0"/>
              <a: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3</a:t>
            </a:r>
            <a:endParaRPr lang="en-US" dirty="0"/>
          </a:p>
        </p:txBody>
      </p:sp>
      <p:sp>
        <p:nvSpPr>
          <p:cNvPr id="3" name="Content Placeholder 2"/>
          <p:cNvSpPr>
            <a:spLocks noGrp="1"/>
          </p:cNvSpPr>
          <p:nvPr>
            <p:ph idx="1"/>
          </p:nvPr>
        </p:nvSpPr>
        <p:spPr/>
        <p:txBody>
          <a:bodyPr/>
          <a:lstStyle/>
          <a:p>
            <a:r>
              <a:rPr lang="en-US" dirty="0" smtClean="0"/>
              <a:t>What are some of the conventions of historical films?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dirty="0" smtClean="0"/>
              <a:t>These conventions</a:t>
            </a:r>
          </a:p>
          <a:p>
            <a:pPr lvl="0"/>
            <a:r>
              <a:rPr lang="en-US" dirty="0" smtClean="0"/>
              <a:t> </a:t>
            </a:r>
            <a:r>
              <a:rPr lang="en-US" dirty="0"/>
              <a:t>limit the amount of specific information audiences can </a:t>
            </a:r>
            <a:r>
              <a:rPr lang="en-US" dirty="0" smtClean="0"/>
              <a:t>learn;</a:t>
            </a:r>
          </a:p>
          <a:p>
            <a:pPr lvl="0"/>
            <a:r>
              <a:rPr lang="en-US" dirty="0"/>
              <a:t>reduce the number of </a:t>
            </a:r>
            <a:r>
              <a:rPr lang="en-US" dirty="0" smtClean="0"/>
              <a:t>characters;</a:t>
            </a:r>
          </a:p>
          <a:p>
            <a:pPr lvl="0"/>
            <a:r>
              <a:rPr lang="en-US" dirty="0"/>
              <a:t>compress </a:t>
            </a:r>
            <a:r>
              <a:rPr lang="en-US" dirty="0" smtClean="0"/>
              <a:t>time;</a:t>
            </a:r>
          </a:p>
          <a:p>
            <a:pPr lvl="0"/>
            <a:r>
              <a:rPr lang="en-US" dirty="0"/>
              <a:t>frame issues starkly in terms of conflicts between heroes and </a:t>
            </a:r>
            <a:r>
              <a:rPr lang="en-US" dirty="0" smtClean="0"/>
              <a:t>villains;</a:t>
            </a:r>
          </a:p>
          <a:p>
            <a:pPr lvl="0"/>
            <a:r>
              <a:rPr lang="en-US" dirty="0"/>
              <a:t>have a highly partisan </a:t>
            </a:r>
            <a:r>
              <a:rPr lang="en-US" dirty="0" smtClean="0"/>
              <a:t>perspectives;</a:t>
            </a:r>
          </a:p>
          <a:p>
            <a:pPr lvl="0"/>
            <a:r>
              <a:rPr lang="en-US" dirty="0"/>
              <a:t>view the issues from the past through the lens of the</a:t>
            </a:r>
            <a:r>
              <a:rPr lang="en-US" dirty="0" smtClean="0"/>
              <a:t> present;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Ambiguity about the Artistic </a:t>
            </a:r>
            <a:r>
              <a:rPr lang="en-US" dirty="0"/>
              <a:t>V</a:t>
            </a:r>
            <a:r>
              <a:rPr lang="en-US" dirty="0" smtClean="0"/>
              <a:t>alue of Historical </a:t>
            </a:r>
            <a:r>
              <a:rPr lang="en-US" dirty="0"/>
              <a:t>F</a:t>
            </a:r>
            <a:r>
              <a:rPr lang="en-US" dirty="0" smtClean="0"/>
              <a:t>ilms </a:t>
            </a:r>
            <a:endParaRPr lang="en-US" dirty="0"/>
          </a:p>
        </p:txBody>
      </p:sp>
      <p:sp>
        <p:nvSpPr>
          <p:cNvPr id="3" name="Content Placeholder 2"/>
          <p:cNvSpPr>
            <a:spLocks noGrp="1"/>
          </p:cNvSpPr>
          <p:nvPr>
            <p:ph idx="1"/>
          </p:nvPr>
        </p:nvSpPr>
        <p:spPr/>
        <p:txBody>
          <a:bodyPr/>
          <a:lstStyle/>
          <a:p>
            <a:r>
              <a:rPr lang="en-US" dirty="0"/>
              <a:t>Historic films are accused of “taking artistic liberties” but, according to </a:t>
            </a:r>
            <a:r>
              <a:rPr lang="en-US" dirty="0" err="1"/>
              <a:t>Toplin</a:t>
            </a:r>
            <a:r>
              <a:rPr lang="en-US" dirty="0"/>
              <a:t> should be “praised for offering some intriguing dramatic </a:t>
            </a:r>
            <a:r>
              <a:rPr lang="en-US" dirty="0" smtClean="0"/>
              <a:t>perspectives.”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“Faction</a:t>
            </a:r>
            <a:r>
              <a:rPr lang="en-US" dirty="0"/>
              <a:t>”</a:t>
            </a:r>
            <a:r>
              <a:rPr lang="en-US" dirty="0" smtClean="0"/>
              <a:t> Movies </a:t>
            </a:r>
            <a:endParaRPr lang="en-US" dirty="0"/>
          </a:p>
        </p:txBody>
      </p:sp>
      <p:sp>
        <p:nvSpPr>
          <p:cNvPr id="3" name="Content Placeholder 2"/>
          <p:cNvSpPr>
            <a:spLocks noGrp="1"/>
          </p:cNvSpPr>
          <p:nvPr>
            <p:ph idx="1"/>
          </p:nvPr>
        </p:nvSpPr>
        <p:spPr/>
        <p:txBody>
          <a:bodyPr>
            <a:normAutofit/>
          </a:bodyPr>
          <a:lstStyle/>
          <a:p>
            <a:r>
              <a:rPr lang="en-US" dirty="0"/>
              <a:t>Film makers recently developed new narrative strategies to avoid sharp attacks </a:t>
            </a:r>
            <a:r>
              <a:rPr lang="en-US" dirty="0" smtClean="0"/>
              <a:t>of” </a:t>
            </a:r>
            <a:r>
              <a:rPr lang="en-US" dirty="0"/>
              <a:t>history-minded” critics. </a:t>
            </a:r>
          </a:p>
          <a:p>
            <a:r>
              <a:rPr lang="en-US" dirty="0"/>
              <a:t>They made films that can be identified as “faction”.</a:t>
            </a:r>
            <a:r>
              <a:rPr lang="en-US" dirty="0" smtClean="0"/>
              <a:t> </a:t>
            </a:r>
          </a:p>
          <a:p>
            <a:pPr>
              <a:buNone/>
            </a:pPr>
            <a:r>
              <a:rPr lang="en-US" dirty="0" smtClean="0"/>
              <a:t>Question 4</a:t>
            </a:r>
          </a:p>
          <a:p>
            <a:r>
              <a:rPr lang="en-US" dirty="0" smtClean="0"/>
              <a:t>How does </a:t>
            </a:r>
            <a:r>
              <a:rPr lang="en-US" dirty="0" err="1" smtClean="0"/>
              <a:t>Toplin</a:t>
            </a:r>
            <a:r>
              <a:rPr lang="en-US" dirty="0" smtClean="0"/>
              <a:t> define faction movies?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2290266"/>
          </a:xfrm>
        </p:spPr>
        <p:txBody>
          <a:bodyPr>
            <a:normAutofit fontScale="90000"/>
          </a:bodyPr>
          <a:lstStyle/>
          <a:p>
            <a:r>
              <a:rPr lang="en-CA" b="1" dirty="0" smtClean="0"/>
              <a:t/>
            </a:r>
            <a:br>
              <a:rPr lang="en-CA" b="1" dirty="0" smtClean="0"/>
            </a:br>
            <a:r>
              <a:rPr lang="en-CA" b="1" dirty="0" smtClean="0"/>
              <a:t>Rewriting </a:t>
            </a:r>
            <a:r>
              <a:rPr lang="en-CA" b="1" dirty="0"/>
              <a:t>the past: do historical movies have to be accurate</a:t>
            </a:r>
            <a:r>
              <a:rPr lang="en-CA" b="1" dirty="0" smtClean="0"/>
              <a:t>? </a:t>
            </a:r>
            <a:br>
              <a:rPr lang="en-CA" b="1" dirty="0" smtClean="0"/>
            </a:br>
            <a:r>
              <a:rPr lang="en-CA" sz="3100" b="1" dirty="0" smtClean="0"/>
              <a:t>By Alex von </a:t>
            </a:r>
            <a:r>
              <a:rPr lang="en-CA" sz="3100" b="1" dirty="0" err="1" smtClean="0"/>
              <a:t>Tunzelmann</a:t>
            </a:r>
            <a:r>
              <a:rPr lang="en-CA" sz="3100" b="1" dirty="0" smtClean="0"/>
              <a:t>, </a:t>
            </a:r>
            <a:r>
              <a:rPr lang="en-CA" sz="3100" b="1" i="1" dirty="0" smtClean="0"/>
              <a:t>The Guardian</a:t>
            </a:r>
            <a:r>
              <a:rPr lang="en-CA" sz="3100" b="1" dirty="0" smtClean="0"/>
              <a:t> Feb. 1, 2019</a:t>
            </a:r>
            <a:r>
              <a:rPr lang="en-CA" b="1" dirty="0"/>
              <a:t/>
            </a:r>
            <a:br>
              <a:rPr lang="en-CA" b="1" dirty="0"/>
            </a:br>
            <a:endParaRPr lang="en-CA" dirty="0"/>
          </a:p>
        </p:txBody>
      </p:sp>
      <p:sp>
        <p:nvSpPr>
          <p:cNvPr id="3" name="Content Placeholder 2"/>
          <p:cNvSpPr>
            <a:spLocks noGrp="1"/>
          </p:cNvSpPr>
          <p:nvPr>
            <p:ph idx="1"/>
          </p:nvPr>
        </p:nvSpPr>
        <p:spPr>
          <a:xfrm>
            <a:off x="457200" y="2276872"/>
            <a:ext cx="8229600" cy="3849291"/>
          </a:xfrm>
        </p:spPr>
        <p:txBody>
          <a:bodyPr/>
          <a:lstStyle/>
          <a:p>
            <a:endParaRPr lang="en-CA" i="1" dirty="0" smtClean="0">
              <a:hlinkClick r:id="rId2"/>
            </a:endParaRPr>
          </a:p>
          <a:p>
            <a:pPr marL="0" indent="0">
              <a:buNone/>
            </a:pPr>
            <a:r>
              <a:rPr lang="en-CA" dirty="0" smtClean="0">
                <a:hlinkClick r:id="rId2"/>
              </a:rPr>
              <a:t>https</a:t>
            </a:r>
            <a:r>
              <a:rPr lang="en-CA" dirty="0">
                <a:hlinkClick r:id="rId2"/>
              </a:rPr>
              <a:t>://</a:t>
            </a:r>
            <a:r>
              <a:rPr lang="en-CA" dirty="0" smtClean="0">
                <a:hlinkClick r:id="rId2"/>
              </a:rPr>
              <a:t>www.theguardian.com/film/2019/feb/01/rewriting-the-past-do-historical-movies-have-to-be-accurate</a:t>
            </a:r>
            <a:endParaRPr lang="en-CA" dirty="0" smtClean="0"/>
          </a:p>
          <a:p>
            <a:endParaRPr lang="en-CA" dirty="0"/>
          </a:p>
        </p:txBody>
      </p:sp>
    </p:spTree>
    <p:extLst>
      <p:ext uri="{BB962C8B-B14F-4D97-AF65-F5344CB8AC3E}">
        <p14:creationId xmlns:p14="http://schemas.microsoft.com/office/powerpoint/2010/main" val="8798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Faction films</a:t>
            </a:r>
            <a:endParaRPr lang="en-US" dirty="0"/>
          </a:p>
        </p:txBody>
      </p:sp>
      <p:sp>
        <p:nvSpPr>
          <p:cNvPr id="3" name="Content Placeholder 2"/>
          <p:cNvSpPr>
            <a:spLocks noGrp="1"/>
          </p:cNvSpPr>
          <p:nvPr>
            <p:ph idx="1"/>
          </p:nvPr>
        </p:nvSpPr>
        <p:spPr/>
        <p:txBody>
          <a:bodyPr>
            <a:normAutofit fontScale="92500"/>
          </a:bodyPr>
          <a:lstStyle/>
          <a:p>
            <a:r>
              <a:rPr lang="en-US" dirty="0"/>
              <a:t>“Faction based movies spin highly fictional tales that are loosely based on actualities.</a:t>
            </a:r>
            <a:r>
              <a:rPr lang="en-US" dirty="0" smtClean="0"/>
              <a:t>”</a:t>
            </a:r>
            <a:endParaRPr lang="en-US" dirty="0"/>
          </a:p>
          <a:p>
            <a:r>
              <a:rPr lang="en-US" dirty="0" smtClean="0"/>
              <a:t>“Their </a:t>
            </a:r>
            <a:r>
              <a:rPr lang="en-US" dirty="0"/>
              <a:t>stories identify some real people, events or situations from the past but blend these details into invented fables.” </a:t>
            </a:r>
            <a:endParaRPr lang="en-US" dirty="0" smtClean="0"/>
          </a:p>
          <a:p>
            <a:r>
              <a:rPr lang="en-US" dirty="0"/>
              <a:t>The movie </a:t>
            </a:r>
            <a:r>
              <a:rPr lang="en-US" dirty="0" smtClean="0"/>
              <a:t>Gladiator (2000) </a:t>
            </a:r>
            <a:r>
              <a:rPr lang="en-US" dirty="0"/>
              <a:t>is such an example.</a:t>
            </a:r>
            <a:r>
              <a:rPr lang="en-US" dirty="0" smtClean="0"/>
              <a:t> The filmmaker bends </a:t>
            </a:r>
            <a:r>
              <a:rPr lang="en-US" dirty="0"/>
              <a:t>the historical evidence radically in order to design an entertaining story but </a:t>
            </a:r>
            <a:r>
              <a:rPr lang="en-US" dirty="0" smtClean="0"/>
              <a:t>offers </a:t>
            </a:r>
            <a:r>
              <a:rPr lang="en-US" dirty="0"/>
              <a:t>a highly creative perspective on history.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5</a:t>
            </a:r>
            <a:br>
              <a:rPr lang="en-US" dirty="0" smtClean="0"/>
            </a:br>
            <a:endParaRPr lang="en-US" dirty="0"/>
          </a:p>
        </p:txBody>
      </p:sp>
      <p:sp>
        <p:nvSpPr>
          <p:cNvPr id="3" name="Content Placeholder 2"/>
          <p:cNvSpPr>
            <a:spLocks noGrp="1"/>
          </p:cNvSpPr>
          <p:nvPr>
            <p:ph idx="1"/>
          </p:nvPr>
        </p:nvSpPr>
        <p:spPr/>
        <p:txBody>
          <a:bodyPr/>
          <a:lstStyle/>
          <a:p>
            <a:r>
              <a:rPr lang="en-US" dirty="0" smtClean="0"/>
              <a:t>What </a:t>
            </a:r>
            <a:r>
              <a:rPr lang="en-US" dirty="0"/>
              <a:t>is historical and what is fictional in Gladiator?</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r>
              <a:rPr lang="en-US" dirty="0"/>
              <a:t>The  film’s story is about the Roman General </a:t>
            </a:r>
            <a:r>
              <a:rPr lang="en-US" dirty="0" err="1"/>
              <a:t>Maximus</a:t>
            </a:r>
            <a:r>
              <a:rPr lang="en-US" dirty="0"/>
              <a:t> (Russell Crowe</a:t>
            </a:r>
            <a:r>
              <a:rPr lang="en-US" dirty="0" smtClean="0"/>
              <a:t>), </a:t>
            </a:r>
            <a:r>
              <a:rPr lang="en-US" dirty="0"/>
              <a:t>betrayed when Emperor Marcus Aurelius dies. The new</a:t>
            </a:r>
            <a:r>
              <a:rPr lang="en-US" dirty="0" smtClean="0"/>
              <a:t> Emperor </a:t>
            </a:r>
            <a:r>
              <a:rPr lang="en-US" dirty="0"/>
              <a:t>Commodus  is jealous of </a:t>
            </a:r>
            <a:r>
              <a:rPr lang="en-US" dirty="0" err="1"/>
              <a:t>Maximus</a:t>
            </a:r>
            <a:r>
              <a:rPr lang="en-US" dirty="0"/>
              <a:t> and sends him to slavery. </a:t>
            </a:r>
            <a:r>
              <a:rPr lang="en-US" dirty="0" err="1"/>
              <a:t>Maximus</a:t>
            </a:r>
            <a:r>
              <a:rPr lang="en-US" dirty="0"/>
              <a:t> fights Commodus as gladiator in the great arena. </a:t>
            </a:r>
            <a:r>
              <a:rPr lang="en-US" dirty="0" smtClean="0"/>
              <a:t>Both </a:t>
            </a:r>
            <a:r>
              <a:rPr lang="en-US" dirty="0"/>
              <a:t>of them die.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Historical facts:</a:t>
            </a:r>
            <a:r>
              <a:rPr lang="en-US" dirty="0" smtClean="0"/>
              <a:t> </a:t>
            </a:r>
          </a:p>
          <a:p>
            <a:r>
              <a:rPr lang="en-US" dirty="0" smtClean="0"/>
              <a:t>Marcus </a:t>
            </a:r>
            <a:r>
              <a:rPr lang="en-US" dirty="0"/>
              <a:t>Aurelius was and intelligent and respectful Roman leader who dies during the </a:t>
            </a:r>
            <a:r>
              <a:rPr lang="en-US" dirty="0" err="1"/>
              <a:t>Danubian</a:t>
            </a:r>
            <a:r>
              <a:rPr lang="en-US" dirty="0"/>
              <a:t> wars.  Commodus took his place and was a megalomaniac and an exploitative leader. </a:t>
            </a:r>
            <a:r>
              <a:rPr lang="en-US" dirty="0" smtClean="0"/>
              <a:t>His </a:t>
            </a:r>
            <a:r>
              <a:rPr lang="en-US" dirty="0"/>
              <a:t>sister </a:t>
            </a:r>
            <a:r>
              <a:rPr lang="en-US" dirty="0" err="1"/>
              <a:t>Lucilla</a:t>
            </a:r>
            <a:r>
              <a:rPr lang="en-US" dirty="0"/>
              <a:t> conspired with senators to have him killed; </a:t>
            </a:r>
            <a:r>
              <a:rPr lang="en-US" dirty="0" smtClean="0"/>
              <a:t> he </a:t>
            </a:r>
            <a:r>
              <a:rPr lang="en-US" dirty="0"/>
              <a:t>did a battle  with a wrestler who killed him</a:t>
            </a:r>
            <a:r>
              <a:rPr lang="en-US" dirty="0" smtClean="0"/>
              <a:t>.</a:t>
            </a:r>
          </a:p>
          <a:p>
            <a:r>
              <a:rPr lang="en-US" dirty="0" err="1" smtClean="0"/>
              <a:t>Maximus</a:t>
            </a:r>
            <a:r>
              <a:rPr lang="en-US" dirty="0" smtClean="0"/>
              <a:t> </a:t>
            </a:r>
            <a:r>
              <a:rPr lang="en-US" dirty="0"/>
              <a:t>is a Hollywood invention but resembles </a:t>
            </a:r>
            <a:r>
              <a:rPr lang="en-US" dirty="0" err="1"/>
              <a:t>Septimus</a:t>
            </a:r>
            <a:r>
              <a:rPr lang="en-US" dirty="0"/>
              <a:t> </a:t>
            </a:r>
            <a:r>
              <a:rPr lang="en-US" dirty="0" smtClean="0"/>
              <a:t>Severus, </a:t>
            </a:r>
            <a:r>
              <a:rPr lang="en-US" dirty="0"/>
              <a:t>who became emperor after the death of Commodus. Severus claimed to be Marcus Aurelius’s son.  </a:t>
            </a:r>
          </a:p>
          <a:p>
            <a:r>
              <a:rPr lang="en-US" dirty="0"/>
              <a:t>Gladiator raises authentic questions about life in the days of the Roman Empire. It suggest that absolute power could corrupt absolutely.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Gladiator </a:t>
            </a:r>
            <a:endParaRPr lang="en-US" dirty="0"/>
          </a:p>
        </p:txBody>
      </p:sp>
      <p:sp>
        <p:nvSpPr>
          <p:cNvPr id="3" name="Content Placeholder 2"/>
          <p:cNvSpPr>
            <a:spLocks noGrp="1"/>
          </p:cNvSpPr>
          <p:nvPr>
            <p:ph idx="1"/>
          </p:nvPr>
        </p:nvSpPr>
        <p:spPr/>
        <p:txBody>
          <a:bodyPr/>
          <a:lstStyle/>
          <a:p>
            <a:pPr>
              <a:buNone/>
            </a:pPr>
            <a:r>
              <a:rPr lang="en-US" dirty="0" smtClean="0">
                <a:hlinkClick r:id="rId2"/>
              </a:rPr>
              <a:t>http://www.youtube.com/watch?v=IvTT29cavKo</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edeeming </a:t>
            </a:r>
            <a:r>
              <a:rPr lang="en-US" dirty="0"/>
              <a:t>Q</a:t>
            </a:r>
            <a:r>
              <a:rPr lang="en-US" dirty="0" smtClean="0"/>
              <a:t>ualities </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Toplin</a:t>
            </a:r>
            <a:r>
              <a:rPr lang="en-US" dirty="0" smtClean="0"/>
              <a:t>  </a:t>
            </a:r>
            <a:r>
              <a:rPr lang="en-US" dirty="0"/>
              <a:t>mentions two films that completely distort the </a:t>
            </a:r>
            <a:r>
              <a:rPr lang="en-US" dirty="0" smtClean="0"/>
              <a:t>reality, but he  </a:t>
            </a:r>
            <a:r>
              <a:rPr lang="en-US" dirty="0"/>
              <a:t>still finds some</a:t>
            </a:r>
            <a:r>
              <a:rPr lang="en-US" dirty="0" smtClean="0"/>
              <a:t> redeeming qualities in </a:t>
            </a:r>
            <a:r>
              <a:rPr lang="en-US" dirty="0"/>
              <a:t>them;</a:t>
            </a:r>
          </a:p>
          <a:p>
            <a:r>
              <a:rPr lang="en-US" dirty="0"/>
              <a:t>Jim Thorpe, All American</a:t>
            </a:r>
            <a:r>
              <a:rPr lang="en-US" dirty="0" smtClean="0"/>
              <a:t> (1951) </a:t>
            </a:r>
            <a:r>
              <a:rPr lang="en-US" dirty="0"/>
              <a:t>favorably depicts force assimilation on Indian students by white </a:t>
            </a:r>
            <a:r>
              <a:rPr lang="en-US" dirty="0" smtClean="0"/>
              <a:t>instructors; however, more </a:t>
            </a:r>
            <a:r>
              <a:rPr lang="en-US" dirty="0"/>
              <a:t>than other </a:t>
            </a:r>
            <a:r>
              <a:rPr lang="en-US" dirty="0" smtClean="0"/>
              <a:t>films it </a:t>
            </a:r>
            <a:r>
              <a:rPr lang="en-US" dirty="0"/>
              <a:t>shows struggles of minority groups.</a:t>
            </a:r>
            <a:r>
              <a:rPr lang="en-US" dirty="0" smtClean="0"/>
              <a:t> </a:t>
            </a:r>
          </a:p>
          <a:p>
            <a:r>
              <a:rPr lang="en-US" dirty="0"/>
              <a:t>The movie Young Dillinger</a:t>
            </a:r>
            <a:r>
              <a:rPr lang="en-US" dirty="0" smtClean="0"/>
              <a:t> (1965)pays  </a:t>
            </a:r>
            <a:r>
              <a:rPr lang="en-US" dirty="0"/>
              <a:t>little attention to historical </a:t>
            </a:r>
            <a:r>
              <a:rPr lang="en-US" dirty="0" smtClean="0"/>
              <a:t>authenticity, but it realistically </a:t>
            </a:r>
            <a:r>
              <a:rPr lang="en-US" dirty="0"/>
              <a:t>portrays lives of young gang members on the run and the ruthlessness of law enforcement agents;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and Valor” by Patricia Thompson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film The Hurt Locker, directed by Kathryn </a:t>
            </a:r>
            <a:r>
              <a:rPr lang="en-US" dirty="0" err="1"/>
              <a:t>Bielow</a:t>
            </a:r>
            <a:r>
              <a:rPr lang="en-US" dirty="0"/>
              <a:t>,</a:t>
            </a:r>
            <a:r>
              <a:rPr lang="en-US" dirty="0" smtClean="0"/>
              <a:t> is a </a:t>
            </a:r>
            <a:r>
              <a:rPr lang="en-US" dirty="0"/>
              <a:t>drama about a US Army bomb </a:t>
            </a:r>
            <a:r>
              <a:rPr lang="en-US" dirty="0" smtClean="0"/>
              <a:t>squad at </a:t>
            </a:r>
            <a:r>
              <a:rPr lang="en-US" dirty="0"/>
              <a:t>work in Iraq to dismantle improvised explosive </a:t>
            </a:r>
            <a:r>
              <a:rPr lang="en-US" dirty="0" smtClean="0"/>
              <a:t>devices in 2004;</a:t>
            </a:r>
          </a:p>
          <a:p>
            <a:r>
              <a:rPr lang="en-US" dirty="0" smtClean="0"/>
              <a:t> </a:t>
            </a:r>
            <a:r>
              <a:rPr lang="en-US" dirty="0"/>
              <a:t>Barry </a:t>
            </a:r>
            <a:r>
              <a:rPr lang="en-US" dirty="0" err="1"/>
              <a:t>Ackroyd</a:t>
            </a:r>
            <a:r>
              <a:rPr lang="en-US" dirty="0"/>
              <a:t> (Ken Loach’s cinematographer) uses</a:t>
            </a:r>
            <a:r>
              <a:rPr lang="en-US" dirty="0" smtClean="0"/>
              <a:t> a Super </a:t>
            </a:r>
            <a:r>
              <a:rPr lang="en-US" dirty="0"/>
              <a:t>16mm </a:t>
            </a:r>
            <a:r>
              <a:rPr lang="en-US" dirty="0" smtClean="0"/>
              <a:t>camera;</a:t>
            </a:r>
          </a:p>
          <a:p>
            <a:r>
              <a:rPr lang="en-US" dirty="0"/>
              <a:t>The film is based on the accounts of a freelance journalist Mark </a:t>
            </a:r>
            <a:r>
              <a:rPr lang="en-US" dirty="0" err="1"/>
              <a:t>Boal</a:t>
            </a:r>
            <a:r>
              <a:rPr lang="en-US" dirty="0"/>
              <a:t>, who wrote the screenplay</a:t>
            </a:r>
            <a:r>
              <a:rPr lang="en-US" dirty="0" smtClean="0"/>
              <a:t>;</a:t>
            </a:r>
          </a:p>
          <a:p>
            <a:r>
              <a:rPr lang="en-US" dirty="0" smtClean="0"/>
              <a:t>“He wanted to keep it different from a documentary, moving past that into something raw, immediate, and visceral</a:t>
            </a:r>
            <a:r>
              <a:rPr lang="en-US" smtClean="0"/>
              <a:t>.”</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r>
              <a:rPr lang="en-US" dirty="0" smtClean="0"/>
              <a:t>What </a:t>
            </a:r>
            <a:r>
              <a:rPr lang="en-US" dirty="0"/>
              <a:t>are some of the techniques the film crew uses to create a sense of reality?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pPr lvl="0"/>
            <a:r>
              <a:rPr lang="en-US" dirty="0"/>
              <a:t>multiple cameras for multiple perspectives </a:t>
            </a:r>
          </a:p>
          <a:p>
            <a:pPr lvl="0"/>
            <a:r>
              <a:rPr lang="en-US" dirty="0"/>
              <a:t>dynamic shooting: from close-ups to telephoto, to tracking shots, to snap zooms;</a:t>
            </a:r>
          </a:p>
          <a:p>
            <a:pPr lvl="0"/>
            <a:r>
              <a:rPr lang="en-US" dirty="0"/>
              <a:t>the four operators worked like documentary shooters covering a war;</a:t>
            </a:r>
          </a:p>
          <a:p>
            <a:pPr lvl="0"/>
            <a:r>
              <a:rPr lang="en-US" dirty="0"/>
              <a:t>special effects aiming at total accuracy;</a:t>
            </a:r>
          </a:p>
          <a:p>
            <a:pPr lvl="0"/>
            <a:r>
              <a:rPr lang="en-US" dirty="0"/>
              <a:t>a lot of people from the region were brought in;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Hurt Locker (2008) Sniper Scene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hlinkClick r:id="rId2"/>
              </a:rPr>
              <a:t>https://</a:t>
            </a:r>
            <a:r>
              <a:rPr lang="en-US" dirty="0" smtClean="0">
                <a:hlinkClick r:id="rId2"/>
              </a:rPr>
              <a:t>www.youtube.com/watch?v=oa6RZgUMRz0</a:t>
            </a:r>
            <a:endParaRPr lang="en-US" dirty="0" smtClean="0"/>
          </a:p>
          <a:p>
            <a:pPr>
              <a:buNone/>
            </a:pPr>
            <a:endParaRPr lang="en-US" dirty="0" smtClean="0"/>
          </a:p>
          <a:p>
            <a:pPr>
              <a:buNone/>
            </a:pPr>
            <a:r>
              <a:rPr lang="en-US" dirty="0" smtClean="0"/>
              <a:t>Brian </a:t>
            </a:r>
            <a:r>
              <a:rPr lang="en-US" dirty="0" err="1" smtClean="0"/>
              <a:t>Mockenhaup</a:t>
            </a:r>
            <a:r>
              <a:rPr lang="en-US" dirty="0" smtClean="0"/>
              <a:t> The Atlantic</a:t>
            </a:r>
          </a:p>
          <a:p>
            <a:r>
              <a:rPr lang="en-US" dirty="0" smtClean="0"/>
              <a:t>Director Kathryn Bigelow wanted the audience to experience war as the soldiers do and used shaky hand-held camera shots for a documentary-style effect. </a:t>
            </a:r>
          </a:p>
          <a:p>
            <a:r>
              <a:rPr lang="en-US" dirty="0" smtClean="0"/>
              <a:t>She doesn't spoon-feed political messages.</a:t>
            </a:r>
          </a:p>
          <a:p>
            <a:r>
              <a:rPr lang="en-US" dirty="0" smtClean="0"/>
              <a:t>She nails the setting. The trash piles and the dust, the heat and the searing white sunlight, Iraqis watching from doorways, balconies and rooftops, the curious indistinguishable from the suspicious. And, amid all this, the soldiers, steeped in resignation, knowing they could die in the next moment.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a:t>Green </a:t>
            </a:r>
            <a:r>
              <a:rPr lang="en-CA" i="1" dirty="0" smtClean="0"/>
              <a:t>Book (Peter </a:t>
            </a:r>
            <a:r>
              <a:rPr lang="en-CA" i="1" dirty="0" err="1" smtClean="0"/>
              <a:t>Farrelli</a:t>
            </a:r>
            <a:r>
              <a:rPr lang="en-CA" i="1" dirty="0" smtClean="0"/>
              <a:t> 2018)</a:t>
            </a:r>
            <a:endParaRPr lang="en-CA" i="1" dirty="0"/>
          </a:p>
        </p:txBody>
      </p:sp>
      <p:sp>
        <p:nvSpPr>
          <p:cNvPr id="3" name="Content Placeholder 2"/>
          <p:cNvSpPr>
            <a:spLocks noGrp="1"/>
          </p:cNvSpPr>
          <p:nvPr>
            <p:ph idx="1"/>
          </p:nvPr>
        </p:nvSpPr>
        <p:spPr/>
        <p:txBody>
          <a:bodyPr>
            <a:normAutofit fontScale="85000" lnSpcReduction="20000"/>
          </a:bodyPr>
          <a:lstStyle/>
          <a:p>
            <a:r>
              <a:rPr lang="en-CA" i="1" dirty="0" smtClean="0"/>
              <a:t>“Green </a:t>
            </a:r>
            <a:r>
              <a:rPr lang="en-CA" i="1" dirty="0"/>
              <a:t>Book </a:t>
            </a:r>
            <a:r>
              <a:rPr lang="en-CA" dirty="0"/>
              <a:t>is a film designed to warm the cockles of a liberal white audience who want to feel good about not being racist. However, Shirley’s real-life family have reacted with hurt and anger, asserting that there was no close friendship between the pair, and criticising the film-makers for not consulting them. The film, says Shirley’s surviving brother, is </a:t>
            </a:r>
            <a:r>
              <a:rPr lang="en-CA" dirty="0" smtClean="0"/>
              <a:t>‘a </a:t>
            </a:r>
            <a:r>
              <a:rPr lang="en-CA" dirty="0"/>
              <a:t>symphony of </a:t>
            </a:r>
            <a:r>
              <a:rPr lang="en-CA" dirty="0" smtClean="0"/>
              <a:t>lies’. </a:t>
            </a:r>
            <a:r>
              <a:rPr lang="en-CA" dirty="0"/>
              <a:t>Its focus on a white protagonist’s perspective at the expense of its black character playing into a longstanding controversy about representation in Hollywood. In this heated political context, Green Book’s historical fictionalisation reads to some not as artistic licence, but as erasure</a:t>
            </a:r>
            <a:r>
              <a:rPr lang="en-CA" dirty="0" smtClean="0"/>
              <a:t>.”</a:t>
            </a:r>
            <a:endParaRPr lang="en-CA" dirty="0"/>
          </a:p>
        </p:txBody>
      </p:sp>
    </p:spTree>
    <p:extLst>
      <p:ext uri="{BB962C8B-B14F-4D97-AF65-F5344CB8AC3E}">
        <p14:creationId xmlns:p14="http://schemas.microsoft.com/office/powerpoint/2010/main" val="3141628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i="1" dirty="0" smtClean="0"/>
              <a:t>The Hurt Locker</a:t>
            </a:r>
            <a:r>
              <a:rPr lang="en-US" dirty="0" smtClean="0"/>
              <a:t> was born of </a:t>
            </a:r>
            <a:r>
              <a:rPr lang="en-US" dirty="0" err="1" smtClean="0"/>
              <a:t>Boal's</a:t>
            </a:r>
            <a:r>
              <a:rPr lang="en-US" dirty="0" smtClean="0"/>
              <a:t> embed with an Army EOD unit, which gives the film a further air of authority and authenticity—based on true events and all—though he took many, many liberties in crafting the story. It's the huge stumbles, many of them a by-product of the need for narrative momentum and dramatic tension, that pollute the finer parts of </a:t>
            </a:r>
            <a:r>
              <a:rPr lang="en-US" i="1" dirty="0" smtClean="0"/>
              <a:t>The Hurt Locker</a:t>
            </a:r>
            <a:r>
              <a:rPr lang="en-US" dirty="0" smtClean="0"/>
              <a:t>.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 understand the need for condensed action sequences. War, in real-time, is often boring, or at least too slow moving for the big screen.</a:t>
            </a:r>
          </a:p>
          <a:p>
            <a:r>
              <a:rPr lang="en-US" dirty="0" smtClean="0"/>
              <a:t>So Bigelow and </a:t>
            </a:r>
            <a:r>
              <a:rPr lang="en-US" dirty="0" err="1" smtClean="0"/>
              <a:t>Boal</a:t>
            </a:r>
            <a:r>
              <a:rPr lang="en-US" dirty="0" smtClean="0"/>
              <a:t> were right to reduce the soldiers' experiences to the pivotal and illuminating moments.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Sniper Scene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Driving alone through the desert - and no one drives alone in Iraq—the team comes upon several </a:t>
            </a:r>
            <a:r>
              <a:rPr lang="en-US" dirty="0" err="1" smtClean="0"/>
              <a:t>Blackwater</a:t>
            </a:r>
            <a:r>
              <a:rPr lang="en-US" dirty="0" smtClean="0"/>
              <a:t>-type contractors who have captured two high-value targets from the "deck of cards"—those Saddam Hussein cronies hunted in the early months of the war. An Iraqi sniper quickly kills three of the contractors with stunning long-range shots. With no reinforcements or air support available, James and his men must save the day. J.T. Sanborn, the team's level-headed sergeant, settles in behind a .50-caliber rifle and kills three insurgents, including one dropped at a dead run, nine football fields away. A trained sniper would be proud of that shot, so it's mighty impressive from a bomb disposal technician.</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Argo</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you saw the film "Argo," no, you didn't miss this development, which is recounted in Mendez's book about the real-life operation. It wasn't there because director Ben Affleck and screenwriter Chris </a:t>
            </a:r>
            <a:r>
              <a:rPr lang="en-US" dirty="0" err="1"/>
              <a:t>Terrio</a:t>
            </a:r>
            <a:r>
              <a:rPr lang="en-US" dirty="0"/>
              <a:t> replaced it with an even more dramatic scenario, involving canceled flight reservations, suspicious Iranian officials who call the Hollywood office of the fake film crew (a call answered just in time), and finally a heart-pounding chase on the tarmac just as the plane's wheels lift off, seconds from catastrophe.</a:t>
            </a:r>
          </a:p>
          <a:p>
            <a:r>
              <a:rPr lang="en-US" dirty="0"/>
              <a:t>Crackling filmmaking - except that it never happened. Affleck and </a:t>
            </a:r>
            <a:r>
              <a:rPr lang="en-US" dirty="0" err="1"/>
              <a:t>Terrio</a:t>
            </a:r>
            <a:r>
              <a:rPr lang="en-US" dirty="0"/>
              <a:t>, whose film is an Oscar frontrunner, never claimed their film was a documentary, of course. But still, they've caught some flak for the liberties they took in the name of entertainment.</a:t>
            </a:r>
          </a:p>
          <a:p>
            <a:endParaRPr lang="en-US" dirty="0"/>
          </a:p>
        </p:txBody>
      </p:sp>
    </p:spTree>
    <p:extLst>
      <p:ext uri="{BB962C8B-B14F-4D97-AF65-F5344CB8AC3E}">
        <p14:creationId xmlns:p14="http://schemas.microsoft.com/office/powerpoint/2010/main" val="40422192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or Fiction?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And they aren't alone - two other high-profile best-picture nominees </a:t>
            </a:r>
            <a:r>
              <a:rPr lang="en-US" dirty="0" smtClean="0"/>
              <a:t>…, </a:t>
            </a:r>
            <a:r>
              <a:rPr lang="en-US" dirty="0"/>
              <a:t>Kathryn Bigelow's "Zero Dark Thirty" and Steven Spielberg's "Lincoln," have also been criticized for different sorts of factual issues.</a:t>
            </a:r>
          </a:p>
          <a:p>
            <a:r>
              <a:rPr lang="en-US" dirty="0"/>
              <a:t>Filmmakers have been making movies based on real events forever, and similar charges have been made. But because these three major films are in contention, the issue has come to the forefront </a:t>
            </a:r>
            <a:r>
              <a:rPr lang="en-US"/>
              <a:t>of </a:t>
            </a:r>
            <a:r>
              <a:rPr lang="en-US" smtClean="0"/>
              <a:t>the … </a:t>
            </a:r>
            <a:r>
              <a:rPr lang="en-US" dirty="0"/>
              <a:t>Oscar race, and with it a thorny cultural question: Does the audience deserve the truth, the whole truth and nothing but? Surely not, but just how much fiction is OK?</a:t>
            </a:r>
          </a:p>
          <a:p>
            <a:endParaRPr lang="en-US" dirty="0"/>
          </a:p>
        </p:txBody>
      </p:sp>
    </p:spTree>
    <p:extLst>
      <p:ext uri="{BB962C8B-B14F-4D97-AF65-F5344CB8AC3E}">
        <p14:creationId xmlns:p14="http://schemas.microsoft.com/office/powerpoint/2010/main" val="114525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Lincoln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"Lincoln</a:t>
            </a:r>
            <a:r>
              <a:rPr lang="en-US" dirty="0" smtClean="0"/>
              <a:t>” Spielberg </a:t>
            </a:r>
            <a:r>
              <a:rPr lang="en-US" dirty="0"/>
              <a:t>and his screenwriter, the Pulitzer-winning playwright Tony Kushner, took liberties depicting the 1865 vote on the 13th amendment outlawing slavery. In response to a complaint by a Connecticut congressman, Kushner acknowledged he'd changed the details for dramatic effect, having two Connecticut congressmen vote against the amendment when, in fact, all four voted for it. (The names of those congressmen were changed, to avoid changing the vote of specific individuals.)</a:t>
            </a:r>
          </a:p>
          <a:p>
            <a:r>
              <a:rPr lang="en-US" dirty="0"/>
              <a:t>In a statement, Kushner said he had "adhered to time-honored and completely legitimate standards for the creation of historical drama, which is what 'Lincoln' is. I hope nobody is shocked to learn that I also made up dialogue and imagined encounters and invented characters."</a:t>
            </a:r>
          </a:p>
          <a:p>
            <a:endParaRPr lang="en-US" dirty="0"/>
          </a:p>
        </p:txBody>
      </p:sp>
    </p:spTree>
    <p:extLst>
      <p:ext uri="{BB962C8B-B14F-4D97-AF65-F5344CB8AC3E}">
        <p14:creationId xmlns:p14="http://schemas.microsoft.com/office/powerpoint/2010/main" val="1179062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prominent screenwriting professor finds the "Lincoln" episode "a little troubling" - but only a little.</a:t>
            </a:r>
          </a:p>
          <a:p>
            <a:r>
              <a:rPr lang="en-US" dirty="0"/>
              <a:t>"Maybe changing the vote went too far," says Richard Walter, chairman of screenwriting at the University of California, Los Angeles. "Maybe there was another way to do it. But really, it's not terribly important. People accept that liberties will be taken. A movie is a movie. People going for a history lesson are going to the wrong place."</a:t>
            </a:r>
          </a:p>
          <a:p>
            <a:endParaRPr lang="en-US" dirty="0"/>
          </a:p>
        </p:txBody>
      </p:sp>
    </p:spTree>
    <p:extLst>
      <p:ext uri="{BB962C8B-B14F-4D97-AF65-F5344CB8AC3E}">
        <p14:creationId xmlns:p14="http://schemas.microsoft.com/office/powerpoint/2010/main" val="4824234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Carson Reeves, who runs a screenwriting website called </a:t>
            </a:r>
            <a:r>
              <a:rPr lang="en-US" dirty="0" err="1"/>
              <a:t>Scriptshadow</a:t>
            </a:r>
            <a:r>
              <a:rPr lang="en-US" dirty="0"/>
              <a:t>, says writers basing scripts on real events face a constant problem: No subject or individual's life is compelling and dramatic enough by itself, he says, that it neatly fits into a script with three acts, subplots, plot twists and a powerful villain.</a:t>
            </a:r>
          </a:p>
          <a:p>
            <a:r>
              <a:rPr lang="en-US" dirty="0"/>
              <a:t>"You just have to get rid of things that maybe would have made the story more truthful," says Reeves, who actually gave the "Lincoln" script a negative review because he thought it was too heavy on conversation and lacking action. He adds, though, that when the subject is as famous as Lincoln, one has a responsibility to be more faithful to the facts.</a:t>
            </a:r>
          </a:p>
          <a:p>
            <a:endParaRPr lang="en-US" dirty="0"/>
          </a:p>
        </p:txBody>
      </p:sp>
    </p:spTree>
    <p:extLst>
      <p:ext uri="{BB962C8B-B14F-4D97-AF65-F5344CB8AC3E}">
        <p14:creationId xmlns:p14="http://schemas.microsoft.com/office/powerpoint/2010/main" val="3230948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Historians Think About Spielberg's </a:t>
            </a:r>
            <a:r>
              <a:rPr lang="en-US" i="1" dirty="0" smtClean="0"/>
              <a:t>Lincoln</a:t>
            </a:r>
            <a:r>
              <a:rPr lang="en-US" dirty="0" smtClean="0"/>
              <a:t>” by Bush, K. Harold</a:t>
            </a:r>
            <a:endParaRPr lang="en-US" dirty="0"/>
          </a:p>
        </p:txBody>
      </p:sp>
      <p:sp>
        <p:nvSpPr>
          <p:cNvPr id="3" name="Content Placeholder 2"/>
          <p:cNvSpPr>
            <a:spLocks noGrp="1"/>
          </p:cNvSpPr>
          <p:nvPr>
            <p:ph idx="1"/>
          </p:nvPr>
        </p:nvSpPr>
        <p:spPr/>
        <p:txBody>
          <a:bodyPr>
            <a:normAutofit/>
          </a:bodyPr>
          <a:lstStyle/>
          <a:p>
            <a:r>
              <a:rPr lang="en-US" dirty="0" smtClean="0"/>
              <a:t>According to, Bush, do historical films need to be completely accurate? </a:t>
            </a:r>
          </a:p>
          <a:p>
            <a:r>
              <a:rPr lang="en-US" dirty="0" smtClean="0"/>
              <a:t>Do some of the inaccuracies undermine the quality of the movie </a:t>
            </a:r>
            <a:r>
              <a:rPr lang="en-US" i="1" dirty="0" smtClean="0"/>
              <a:t>Lincoln</a:t>
            </a:r>
            <a:r>
              <a:rPr lang="en-US" dirty="0" smtClean="0"/>
              <a:t> , according to the author?  </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Lincoln</a:t>
            </a:r>
            <a:endParaRPr lang="en-US" i="1" dirty="0"/>
          </a:p>
        </p:txBody>
      </p:sp>
      <p:sp>
        <p:nvSpPr>
          <p:cNvPr id="3" name="Content Placeholder 2"/>
          <p:cNvSpPr>
            <a:spLocks noGrp="1"/>
          </p:cNvSpPr>
          <p:nvPr>
            <p:ph idx="1"/>
          </p:nvPr>
        </p:nvSpPr>
        <p:spPr/>
        <p:txBody>
          <a:bodyPr/>
          <a:lstStyle/>
          <a:p>
            <a:r>
              <a:rPr lang="en-US" dirty="0" smtClean="0"/>
              <a:t>Bush emphasizes “the crucial distinctions between ‘pure’ history and the distillation (cleansing)  and often </a:t>
            </a:r>
            <a:r>
              <a:rPr lang="en-US" dirty="0" err="1" smtClean="0"/>
              <a:t>mythologization</a:t>
            </a:r>
            <a:r>
              <a:rPr lang="en-US" dirty="0" smtClean="0"/>
              <a:t> of cultural memory – in some ways,  just as important, if it can succeed at evoking some kernel of truth about our past.” </a:t>
            </a:r>
          </a:p>
          <a:p>
            <a:r>
              <a:rPr lang="en-US" dirty="0" smtClean="0"/>
              <a:t>Much of the film rang true for the historians and most of them admire the Lincoln. </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t>Bohemian Rhapsody </a:t>
            </a:r>
            <a:endParaRPr lang="en-CA" i="1" dirty="0"/>
          </a:p>
        </p:txBody>
      </p:sp>
      <p:sp>
        <p:nvSpPr>
          <p:cNvPr id="3" name="Content Placeholder 2"/>
          <p:cNvSpPr>
            <a:spLocks noGrp="1"/>
          </p:cNvSpPr>
          <p:nvPr>
            <p:ph idx="1"/>
          </p:nvPr>
        </p:nvSpPr>
        <p:spPr/>
        <p:txBody>
          <a:bodyPr>
            <a:normAutofit fontScale="92500"/>
          </a:bodyPr>
          <a:lstStyle/>
          <a:p>
            <a:pPr marL="0" indent="0">
              <a:buNone/>
            </a:pPr>
            <a:r>
              <a:rPr lang="en-CA" dirty="0">
                <a:hlinkClick r:id="rId2"/>
              </a:rPr>
              <a:t>https://</a:t>
            </a:r>
            <a:r>
              <a:rPr lang="en-CA" dirty="0" smtClean="0">
                <a:hlinkClick r:id="rId2"/>
              </a:rPr>
              <a:t>www.youtube.com/watch?v=mP0VHJYFOAU</a:t>
            </a:r>
            <a:endParaRPr lang="en-CA" dirty="0" smtClean="0">
              <a:hlinkClick r:id="rId3"/>
            </a:endParaRPr>
          </a:p>
          <a:p>
            <a:pPr marL="0" indent="0">
              <a:buNone/>
            </a:pPr>
            <a:r>
              <a:rPr lang="en-CA" dirty="0" smtClean="0"/>
              <a:t>Queen Live </a:t>
            </a:r>
            <a:r>
              <a:rPr lang="en-CA" dirty="0"/>
              <a:t>at LIVE AID </a:t>
            </a:r>
            <a:r>
              <a:rPr lang="en-CA" dirty="0" smtClean="0"/>
              <a:t>1985/07/13</a:t>
            </a:r>
            <a:endParaRPr lang="en-CA" dirty="0">
              <a:hlinkClick r:id="rId3"/>
            </a:endParaRPr>
          </a:p>
          <a:p>
            <a:pPr marL="0" indent="0">
              <a:buNone/>
            </a:pPr>
            <a:r>
              <a:rPr lang="en-CA" dirty="0" smtClean="0">
                <a:hlinkClick r:id="rId3"/>
              </a:rPr>
              <a:t>https</a:t>
            </a:r>
            <a:r>
              <a:rPr lang="en-CA" dirty="0">
                <a:hlinkClick r:id="rId3"/>
              </a:rPr>
              <a:t>://</a:t>
            </a:r>
            <a:r>
              <a:rPr lang="en-CA" dirty="0" smtClean="0">
                <a:hlinkClick r:id="rId3"/>
              </a:rPr>
              <a:t>www.youtube.com/watch?v=A22oy8dFjqc</a:t>
            </a:r>
            <a:endParaRPr lang="en-CA" dirty="0" smtClean="0"/>
          </a:p>
          <a:p>
            <a:pPr marL="0" indent="0">
              <a:buNone/>
            </a:pPr>
            <a:endParaRPr lang="en-CA" dirty="0" smtClean="0"/>
          </a:p>
          <a:p>
            <a:pPr marL="0" indent="0">
              <a:buNone/>
            </a:pPr>
            <a:r>
              <a:rPr lang="en-CA" dirty="0" smtClean="0"/>
              <a:t>Top </a:t>
            </a:r>
            <a:r>
              <a:rPr lang="en-CA" dirty="0"/>
              <a:t>10 Things Bohemian Rhapsody Got Factually Right and </a:t>
            </a:r>
            <a:r>
              <a:rPr lang="en-CA" dirty="0" smtClean="0"/>
              <a:t>Wrong</a:t>
            </a:r>
            <a:endParaRPr lang="en-CA" dirty="0"/>
          </a:p>
          <a:p>
            <a:pPr marL="0" indent="0">
              <a:buNone/>
            </a:pPr>
            <a:r>
              <a:rPr lang="en-CA" dirty="0">
                <a:hlinkClick r:id="rId4"/>
              </a:rPr>
              <a:t>https://</a:t>
            </a:r>
            <a:r>
              <a:rPr lang="en-CA" dirty="0" smtClean="0">
                <a:hlinkClick r:id="rId4"/>
              </a:rPr>
              <a:t>www.youtube.com/watch?v=n_kHPk0ED6I</a:t>
            </a:r>
            <a:endParaRPr lang="en-CA" dirty="0" smtClean="0"/>
          </a:p>
          <a:p>
            <a:pPr marL="0" indent="0">
              <a:buNone/>
            </a:pPr>
            <a:endParaRPr lang="en-CA" dirty="0" smtClean="0"/>
          </a:p>
          <a:p>
            <a:endParaRPr lang="en-CA" dirty="0"/>
          </a:p>
        </p:txBody>
      </p:sp>
    </p:spTree>
    <p:extLst>
      <p:ext uri="{BB962C8B-B14F-4D97-AF65-F5344CB8AC3E}">
        <p14:creationId xmlns:p14="http://schemas.microsoft.com/office/powerpoint/2010/main" val="2071948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Argo</a:t>
            </a:r>
            <a:endParaRPr lang="en-US" i="1" dirty="0"/>
          </a:p>
        </p:txBody>
      </p:sp>
      <p:sp>
        <p:nvSpPr>
          <p:cNvPr id="3" name="Content Placeholder 2"/>
          <p:cNvSpPr>
            <a:spLocks noGrp="1"/>
          </p:cNvSpPr>
          <p:nvPr>
            <p:ph idx="1"/>
          </p:nvPr>
        </p:nvSpPr>
        <p:spPr/>
        <p:txBody>
          <a:bodyPr/>
          <a:lstStyle/>
          <a:p>
            <a:r>
              <a:rPr lang="en-US" dirty="0" err="1"/>
              <a:t>Futterman</a:t>
            </a:r>
            <a:r>
              <a:rPr lang="en-US" dirty="0"/>
              <a:t> also doesn't begrudge the "Argo" filmmakers, because he feels they use a directorial style that implies some fun is being had with the story. "All the inside joking about Hollywood - tonally, you get a sense that something is being played with," he says.</a:t>
            </a:r>
          </a:p>
        </p:txBody>
      </p:sp>
    </p:spTree>
    <p:extLst>
      <p:ext uri="{BB962C8B-B14F-4D97-AF65-F5344CB8AC3E}">
        <p14:creationId xmlns:p14="http://schemas.microsoft.com/office/powerpoint/2010/main" val="9481876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Dark Thirty"</a:t>
            </a:r>
          </a:p>
        </p:txBody>
      </p:sp>
      <p:sp>
        <p:nvSpPr>
          <p:cNvPr id="3" name="Content Placeholder 2"/>
          <p:cNvSpPr>
            <a:spLocks noGrp="1"/>
          </p:cNvSpPr>
          <p:nvPr>
            <p:ph idx="1"/>
          </p:nvPr>
        </p:nvSpPr>
        <p:spPr/>
        <p:txBody>
          <a:bodyPr>
            <a:normAutofit lnSpcReduction="10000"/>
          </a:bodyPr>
          <a:lstStyle/>
          <a:p>
            <a:r>
              <a:rPr lang="en-US" dirty="0"/>
              <a:t>Of the three Oscar-nominated films in question, "Zero Dark Thirty" has inspired the most fervent debate. The most intense criticism, despite acclaim for the filmmaking craft involved, has been about its depictions of interrogations, with some, including a group of senators, saying the film misleads viewers for suggesting that torture provided information that helped the CIA find Osama bin Laden.</a:t>
            </a:r>
          </a:p>
        </p:txBody>
      </p:sp>
    </p:spTree>
    <p:extLst>
      <p:ext uri="{BB962C8B-B14F-4D97-AF65-F5344CB8AC3E}">
        <p14:creationId xmlns:p14="http://schemas.microsoft.com/office/powerpoint/2010/main" val="102269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Walter, the screenwriting professor, keeping track of all the historical details is a losing battle.</a:t>
            </a:r>
          </a:p>
          <a:p>
            <a:r>
              <a:rPr lang="en-US" dirty="0"/>
              <a:t>"When I am hungry and crave a tuna fish sandwich, I don't go to a hardware store," he says. "When I seek a history lesson, I do not go to a movie theater. I loved 'Argo' even though I know there was no last-minute turn-around via a phone call from President Carter, nor were there Iranian police cars chasing the plane down the tarmac as it took off. So what? These conceits simply make the movie more exciting."</a:t>
            </a:r>
          </a:p>
          <a:p>
            <a:endParaRPr lang="en-US" dirty="0"/>
          </a:p>
        </p:txBody>
      </p:sp>
    </p:spTree>
    <p:extLst>
      <p:ext uri="{BB962C8B-B14F-4D97-AF65-F5344CB8AC3E}">
        <p14:creationId xmlns:p14="http://schemas.microsoft.com/office/powerpoint/2010/main" val="2743607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85000" lnSpcReduction="10000"/>
          </a:bodyPr>
          <a:lstStyle/>
          <a:p>
            <a:r>
              <a:rPr lang="en-US" dirty="0"/>
              <a:t>Mark </a:t>
            </a:r>
            <a:r>
              <a:rPr lang="en-US" dirty="0" err="1"/>
              <a:t>Boal</a:t>
            </a:r>
            <a:r>
              <a:rPr lang="en-US" dirty="0"/>
              <a:t>, the movie's screenwriter, said in a recent interview that screenwriters have a double responsibility: to the material and to the audience.</a:t>
            </a:r>
          </a:p>
          <a:p>
            <a:r>
              <a:rPr lang="en-US" dirty="0"/>
              <a:t>"There's a responsibility, I believe, to the audience, because they're paying money, and to tell a good story," he said. "And there's a responsibility to be respectful of the material."</a:t>
            </a:r>
          </a:p>
          <a:p>
            <a:r>
              <a:rPr lang="en-US" dirty="0"/>
              <a:t>In a later interview with the Wall Street Journal, he added: "I think it's my right, by the way, if I firmly believe that bin Laden was killed by aliens, to depict that. ... In this country, isn't that legit?"</a:t>
            </a:r>
          </a:p>
          <a:p>
            <a:endParaRPr lang="en-US" dirty="0"/>
          </a:p>
        </p:txBody>
      </p:sp>
    </p:spTree>
    <p:extLst>
      <p:ext uri="{BB962C8B-B14F-4D97-AF65-F5344CB8AC3E}">
        <p14:creationId xmlns:p14="http://schemas.microsoft.com/office/powerpoint/2010/main" val="3698271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a:t>“</a:t>
            </a:r>
            <a:r>
              <a:rPr lang="en-CA" dirty="0"/>
              <a:t>The </a:t>
            </a:r>
            <a:r>
              <a:rPr lang="en-CA" dirty="0" err="1"/>
              <a:t>Da</a:t>
            </a:r>
            <a:r>
              <a:rPr lang="en-CA" dirty="0"/>
              <a:t> Vinci Code: A Fun Bunch of Hooey”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hlinkClick r:id="rId2"/>
              </a:rPr>
              <a:t>http://www.stfrancis.edu/content/historyinthemovies/davincicode.htm</a:t>
            </a:r>
            <a:endParaRPr lang="en-US" dirty="0" smtClean="0"/>
          </a:p>
          <a:p>
            <a:r>
              <a:rPr lang="en-US" dirty="0"/>
              <a:t>The author claims that “the novel--and the film--are enjoyable pieces of escapist fiction.”</a:t>
            </a:r>
          </a:p>
          <a:p>
            <a:r>
              <a:rPr lang="en-US" dirty="0"/>
              <a:t>The wave of criticism happened because “author Dan Brown has insisted, in interviews and in the novel itself, that his fictional thriller isn't so fictional. The uber-bestseller opens with a page of purported </a:t>
            </a:r>
            <a:r>
              <a:rPr lang="en-US" b="1" dirty="0"/>
              <a:t>FACTS </a:t>
            </a:r>
            <a:r>
              <a:rPr lang="en-US" dirty="0"/>
              <a:t>(the bold capitals are his) asserting that all descriptions of artwork, secret documents, and shadowy organizations like the Priory of Sion are wholly ‘accurate</a:t>
            </a:r>
            <a:r>
              <a:rPr lang="en-US" dirty="0" smtClean="0"/>
              <a:t>’.”</a:t>
            </a:r>
          </a:p>
          <a:p>
            <a:pPr>
              <a:buNone/>
            </a:pPr>
            <a:r>
              <a:rPr lang="en-US" dirty="0" smtClean="0">
                <a:hlinkClick r:id="rId3"/>
              </a:rPr>
              <a:t>	http://www.youtube.com/watch?v=s37yJ_nB7Nc</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Queen Margot (1994) by  Patrice </a:t>
            </a:r>
            <a:r>
              <a:rPr lang="en-US" dirty="0" err="1" smtClean="0"/>
              <a:t>Chéreau</a:t>
            </a:r>
            <a:r>
              <a:rPr lang="en-US" dirty="0" smtClean="0"/>
              <a:t> </a:t>
            </a:r>
            <a:endParaRPr lang="en-US" dirty="0"/>
          </a:p>
        </p:txBody>
      </p:sp>
      <p:sp>
        <p:nvSpPr>
          <p:cNvPr id="3" name="Content Placeholder 2"/>
          <p:cNvSpPr>
            <a:spLocks noGrp="1"/>
          </p:cNvSpPr>
          <p:nvPr>
            <p:ph idx="1"/>
          </p:nvPr>
        </p:nvSpPr>
        <p:spPr/>
        <p:txBody>
          <a:bodyPr/>
          <a:lstStyle/>
          <a:p>
            <a:pPr>
              <a:buNone/>
            </a:pPr>
            <a:endParaRPr lang="en-US" smtClean="0">
              <a:hlinkClick r:id="rId2"/>
            </a:endParaRPr>
          </a:p>
          <a:p>
            <a:pPr>
              <a:buNone/>
            </a:pPr>
            <a:r>
              <a:rPr lang="en-US" dirty="0" smtClean="0">
                <a:hlinkClick r:id="rId2"/>
              </a:rPr>
              <a:t>Trailer:</a:t>
            </a:r>
          </a:p>
          <a:p>
            <a:r>
              <a:rPr lang="en-US" dirty="0" smtClean="0">
                <a:hlinkClick r:id="rId2"/>
              </a:rPr>
              <a:t>http://www.youtube.com/watch?v=j9B1ZPgfbyo</a:t>
            </a:r>
          </a:p>
          <a:p>
            <a:pPr>
              <a:buNone/>
            </a:pPr>
            <a:r>
              <a:rPr lang="en-US" dirty="0" smtClean="0">
                <a:hlinkClick r:id="rId2"/>
              </a:rPr>
              <a:t>The Massacre Scene </a:t>
            </a:r>
          </a:p>
          <a:p>
            <a:r>
              <a:rPr lang="en-US" dirty="0" smtClean="0">
                <a:hlinkClick r:id="rId2"/>
              </a:rPr>
              <a:t>http://www.youtube.com/watch?v=-GwUKrBgRb0</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a:t>
            </a:r>
            <a:endParaRPr lang="en-CA" dirty="0"/>
          </a:p>
        </p:txBody>
      </p:sp>
      <p:sp>
        <p:nvSpPr>
          <p:cNvPr id="3" name="Content Placeholder 2"/>
          <p:cNvSpPr>
            <a:spLocks noGrp="1"/>
          </p:cNvSpPr>
          <p:nvPr>
            <p:ph idx="1"/>
          </p:nvPr>
        </p:nvSpPr>
        <p:spPr/>
        <p:txBody>
          <a:bodyPr>
            <a:normAutofit lnSpcReduction="10000"/>
          </a:bodyPr>
          <a:lstStyle/>
          <a:p>
            <a:r>
              <a:rPr lang="en-CA" dirty="0"/>
              <a:t> </a:t>
            </a:r>
            <a:r>
              <a:rPr lang="en-CA" dirty="0" smtClean="0"/>
              <a:t>“‘I’ve </a:t>
            </a:r>
            <a:r>
              <a:rPr lang="en-CA" dirty="0"/>
              <a:t>never seen a film distort its facts in such a punitive way</a:t>
            </a:r>
            <a:r>
              <a:rPr lang="en-CA" dirty="0" smtClean="0"/>
              <a:t>,’</a:t>
            </a:r>
            <a:r>
              <a:rPr lang="en-CA" dirty="0"/>
              <a:t> wrote the critic Mike Ryan of Bohemian Rhapsody. The historian Fred Kaplan judged that Vice’s historical slant amounted to </a:t>
            </a:r>
            <a:r>
              <a:rPr lang="en-CA" dirty="0" smtClean="0"/>
              <a:t>‘what </a:t>
            </a:r>
            <a:r>
              <a:rPr lang="en-CA" dirty="0"/>
              <a:t>V I Lenin denounced as ‘infantile leftism</a:t>
            </a:r>
            <a:r>
              <a:rPr lang="en-CA" dirty="0" smtClean="0"/>
              <a:t>’’. </a:t>
            </a:r>
            <a:r>
              <a:rPr lang="en-CA" dirty="0"/>
              <a:t>Director Boots Riley critiqued Spike Lee’s </a:t>
            </a:r>
            <a:r>
              <a:rPr lang="en-CA" dirty="0" err="1"/>
              <a:t>BlacKkKlansman</a:t>
            </a:r>
            <a:r>
              <a:rPr lang="en-CA" dirty="0"/>
              <a:t>: </a:t>
            </a:r>
            <a:r>
              <a:rPr lang="en-CA" dirty="0" smtClean="0"/>
              <a:t>‘It’s </a:t>
            </a:r>
            <a:r>
              <a:rPr lang="en-CA" dirty="0"/>
              <a:t>a made-up story in which the false parts of it to [sic] try to make a cop the protagonist in the fight against racist oppression</a:t>
            </a:r>
            <a:r>
              <a:rPr lang="en-CA" dirty="0" smtClean="0"/>
              <a:t>.’”</a:t>
            </a:r>
            <a:endParaRPr lang="en-CA" dirty="0"/>
          </a:p>
        </p:txBody>
      </p:sp>
    </p:spTree>
    <p:extLst>
      <p:ext uri="{BB962C8B-B14F-4D97-AF65-F5344CB8AC3E}">
        <p14:creationId xmlns:p14="http://schemas.microsoft.com/office/powerpoint/2010/main" val="262764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Rewriting the past: do historical movies have to be accurate?</a:t>
            </a:r>
            <a:endParaRPr lang="en-CA" dirty="0"/>
          </a:p>
        </p:txBody>
      </p:sp>
      <p:sp>
        <p:nvSpPr>
          <p:cNvPr id="3" name="Content Placeholder 2"/>
          <p:cNvSpPr>
            <a:spLocks noGrp="1"/>
          </p:cNvSpPr>
          <p:nvPr>
            <p:ph idx="1"/>
          </p:nvPr>
        </p:nvSpPr>
        <p:spPr/>
        <p:txBody>
          <a:bodyPr>
            <a:normAutofit fontScale="92500"/>
          </a:bodyPr>
          <a:lstStyle/>
          <a:p>
            <a:r>
              <a:rPr lang="en-CA" dirty="0" smtClean="0"/>
              <a:t>“… it </a:t>
            </a:r>
            <a:r>
              <a:rPr lang="en-CA" dirty="0"/>
              <a:t>seems unfair to make film-makers obey historians when historians often disagree among </a:t>
            </a:r>
            <a:r>
              <a:rPr lang="en-CA" dirty="0" smtClean="0"/>
              <a:t>themselves.”</a:t>
            </a:r>
          </a:p>
          <a:p>
            <a:r>
              <a:rPr lang="en-CA" dirty="0" smtClean="0"/>
              <a:t>“Fiction</a:t>
            </a:r>
            <a:r>
              <a:rPr lang="en-CA" dirty="0"/>
              <a:t>, satire, misinformation, propaganda and </a:t>
            </a:r>
            <a:r>
              <a:rPr lang="en-CA" dirty="0" smtClean="0"/>
              <a:t>‘fake news’ </a:t>
            </a:r>
            <a:r>
              <a:rPr lang="en-CA" dirty="0"/>
              <a:t>have been with us for millennia, and they are here to stay. If we learn to think critically as individuals and as societies, we can make better judgments and decisions. We cannot only survive complexity, but embrace it.</a:t>
            </a:r>
          </a:p>
        </p:txBody>
      </p:sp>
    </p:spTree>
    <p:extLst>
      <p:ext uri="{BB962C8B-B14F-4D97-AF65-F5344CB8AC3E}">
        <p14:creationId xmlns:p14="http://schemas.microsoft.com/office/powerpoint/2010/main" val="39798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Rewriting the past: do historical movies have to be accurate?</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smtClean="0"/>
              <a:t>“If </a:t>
            </a:r>
            <a:r>
              <a:rPr lang="en-CA" dirty="0"/>
              <a:t>we can’t make clear rules about what constitutes acceptable historical fictionalisation, and we don’t want our governments to set up bureaucracies to enforce them, we are left with our present situation. Film-makers will make whatever historical films they can get funded. Some care deeply about history, and do feel a responsibility towards it, but they are paid by studios and investors to do a job that is not that of a historian. If we want film-makers to prioritise responsibilities to history or art rather than commerce, they need more public funding. As it is, films are generally commercial products. It’s up to us to choose what we watch and how we respond</a:t>
            </a:r>
            <a:r>
              <a:rPr lang="en-CA" dirty="0" smtClean="0"/>
              <a:t>.”</a:t>
            </a:r>
            <a:endParaRPr lang="en-CA" dirty="0"/>
          </a:p>
        </p:txBody>
      </p:sp>
    </p:spTree>
    <p:extLst>
      <p:ext uri="{BB962C8B-B14F-4D97-AF65-F5344CB8AC3E}">
        <p14:creationId xmlns:p14="http://schemas.microsoft.com/office/powerpoint/2010/main" val="411465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
            </a:r>
            <a:br>
              <a:rPr lang="en-CA" b="1" dirty="0" smtClean="0"/>
            </a:br>
            <a:r>
              <a:rPr lang="en-CA" b="1" dirty="0" smtClean="0"/>
              <a:t>Rewriting </a:t>
            </a:r>
            <a:r>
              <a:rPr lang="en-CA" b="1" dirty="0"/>
              <a:t>the past: do historical movies have to be accurate? </a:t>
            </a:r>
            <a:br>
              <a:rPr lang="en-CA" b="1" dirty="0"/>
            </a:br>
            <a:endParaRPr lang="en-CA" dirty="0"/>
          </a:p>
        </p:txBody>
      </p:sp>
      <p:sp>
        <p:nvSpPr>
          <p:cNvPr id="3" name="Content Placeholder 2"/>
          <p:cNvSpPr>
            <a:spLocks noGrp="1"/>
          </p:cNvSpPr>
          <p:nvPr>
            <p:ph idx="1"/>
          </p:nvPr>
        </p:nvSpPr>
        <p:spPr/>
        <p:txBody>
          <a:bodyPr/>
          <a:lstStyle/>
          <a:p>
            <a:r>
              <a:rPr lang="en-CA" dirty="0" smtClean="0"/>
              <a:t>“As </a:t>
            </a:r>
            <a:r>
              <a:rPr lang="en-CA" dirty="0"/>
              <a:t>Greg Jenner, historical adviser to Horrible Histories, tweeted this week: </a:t>
            </a:r>
            <a:r>
              <a:rPr lang="en-CA" dirty="0" smtClean="0"/>
              <a:t>‘So </a:t>
            </a:r>
            <a:r>
              <a:rPr lang="en-CA" dirty="0"/>
              <a:t>long as historians are able to publicly respond (which we do in droves), these films are helpful, not a hindrance, in stimulating public fascination with the past</a:t>
            </a:r>
            <a:r>
              <a:rPr lang="en-CA" dirty="0" smtClean="0"/>
              <a:t>.’”</a:t>
            </a:r>
            <a:endParaRPr lang="en-CA" dirty="0"/>
          </a:p>
        </p:txBody>
      </p:sp>
    </p:spTree>
    <p:extLst>
      <p:ext uri="{BB962C8B-B14F-4D97-AF65-F5344CB8AC3E}">
        <p14:creationId xmlns:p14="http://schemas.microsoft.com/office/powerpoint/2010/main" val="377976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2063</TotalTime>
  <Words>3440</Words>
  <Application>Microsoft Office PowerPoint</Application>
  <PresentationFormat>On-screen Show (4:3)</PresentationFormat>
  <Paragraphs>206</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LIBS 7014</vt:lpstr>
      <vt:lpstr>Historical Accuracy </vt:lpstr>
      <vt:lpstr> Rewriting the past: do historical movies have to be accurate?  By Alex von Tunzelmann, The Guardian Feb. 1, 2019 </vt:lpstr>
      <vt:lpstr>Green Book (Peter Farrelli 2018)</vt:lpstr>
      <vt:lpstr>Bohemian Rhapsody </vt:lpstr>
      <vt:lpstr>Examples</vt:lpstr>
      <vt:lpstr>Rewriting the past: do historical movies have to be accurate?</vt:lpstr>
      <vt:lpstr>Rewriting the past: do historical movies have to be accurate?</vt:lpstr>
      <vt:lpstr> Rewriting the past: do historical movies have to be accurate?  </vt:lpstr>
      <vt:lpstr> Rewriting the past: do historical movies have to be accurate?  </vt:lpstr>
      <vt:lpstr>Movies as a Cultural Force</vt:lpstr>
      <vt:lpstr>  Beyond Historical Accuracy by A. Keith Kelly, Saint Louis University   </vt:lpstr>
      <vt:lpstr>Questions to Ask: </vt:lpstr>
      <vt:lpstr>  “Braveheart battle cry is now but a whisper” by  Hugo Rifkind and Kenny Farquharson </vt:lpstr>
      <vt:lpstr>Braveheart</vt:lpstr>
      <vt:lpstr>Entertaining versus Historically Accurate </vt:lpstr>
      <vt:lpstr>Question 1 </vt:lpstr>
      <vt:lpstr>Question 1</vt:lpstr>
      <vt:lpstr>Genre </vt:lpstr>
      <vt:lpstr>Genre</vt:lpstr>
      <vt:lpstr>Typical Elements of  Historical Cinema</vt:lpstr>
      <vt:lpstr>Question 2</vt:lpstr>
      <vt:lpstr>Question 2</vt:lpstr>
      <vt:lpstr>Schindler’s List</vt:lpstr>
      <vt:lpstr>Conventions of the Genre of Historic Films</vt:lpstr>
      <vt:lpstr>Question 3</vt:lpstr>
      <vt:lpstr>Question 4</vt:lpstr>
      <vt:lpstr>Ambiguity about the Artistic Value of Historical Films </vt:lpstr>
      <vt:lpstr>“Faction” Movies </vt:lpstr>
      <vt:lpstr>Faction films</vt:lpstr>
      <vt:lpstr>Question 5 </vt:lpstr>
      <vt:lpstr>Question 5</vt:lpstr>
      <vt:lpstr>Question 5</vt:lpstr>
      <vt:lpstr>Gladiator </vt:lpstr>
      <vt:lpstr>Redeeming Qualities </vt:lpstr>
      <vt:lpstr>“Risk and Valor” by Patricia Thompson</vt:lpstr>
      <vt:lpstr>Question 6</vt:lpstr>
      <vt:lpstr>Question 6</vt:lpstr>
      <vt:lpstr>The Hurt Locker (2008) Sniper Scene</vt:lpstr>
      <vt:lpstr>Cont.</vt:lpstr>
      <vt:lpstr>Cont.</vt:lpstr>
      <vt:lpstr>The Sniper Scene</vt:lpstr>
      <vt:lpstr>Argo</vt:lpstr>
      <vt:lpstr>Facts or Fiction?</vt:lpstr>
      <vt:lpstr>Lincoln </vt:lpstr>
      <vt:lpstr>Cont.</vt:lpstr>
      <vt:lpstr>Cont. </vt:lpstr>
      <vt:lpstr>“What Historians Think About Spielberg's Lincoln” by Bush, K. Harold</vt:lpstr>
      <vt:lpstr>Lincoln</vt:lpstr>
      <vt:lpstr>Argo</vt:lpstr>
      <vt:lpstr>"Zero Dark Thirty"</vt:lpstr>
      <vt:lpstr>Cont. </vt:lpstr>
      <vt:lpstr>Cont. </vt:lpstr>
      <vt:lpstr>“The Da Vinci Code: A Fun Bunch of Hooey” </vt:lpstr>
      <vt:lpstr>Queen Margot (1994) by  Patrice Chéreau </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123</cp:revision>
  <dcterms:created xsi:type="dcterms:W3CDTF">2013-10-24T18:01:22Z</dcterms:created>
  <dcterms:modified xsi:type="dcterms:W3CDTF">2019-02-22T21:14:27Z</dcterms:modified>
</cp:coreProperties>
</file>