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95" r:id="rId3"/>
    <p:sldId id="296" r:id="rId4"/>
    <p:sldId id="297" r:id="rId5"/>
    <p:sldId id="298" r:id="rId6"/>
    <p:sldId id="299" r:id="rId7"/>
    <p:sldId id="311" r:id="rId8"/>
    <p:sldId id="302" r:id="rId9"/>
    <p:sldId id="303" r:id="rId10"/>
    <p:sldId id="300" r:id="rId11"/>
    <p:sldId id="306" r:id="rId12"/>
    <p:sldId id="310" r:id="rId13"/>
    <p:sldId id="307" r:id="rId14"/>
    <p:sldId id="308" r:id="rId15"/>
    <p:sldId id="309" r:id="rId16"/>
    <p:sldId id="262" r:id="rId17"/>
    <p:sldId id="263" r:id="rId18"/>
    <p:sldId id="274" r:id="rId19"/>
    <p:sldId id="264" r:id="rId20"/>
    <p:sldId id="265" r:id="rId21"/>
    <p:sldId id="266" r:id="rId22"/>
    <p:sldId id="267" r:id="rId23"/>
    <p:sldId id="268" r:id="rId24"/>
    <p:sldId id="269" r:id="rId25"/>
    <p:sldId id="287" r:id="rId26"/>
    <p:sldId id="284" r:id="rId27"/>
    <p:sldId id="286" r:id="rId28"/>
    <p:sldId id="285" r:id="rId29"/>
    <p:sldId id="288" r:id="rId30"/>
    <p:sldId id="289" r:id="rId31"/>
    <p:sldId id="273" r:id="rId32"/>
    <p:sldId id="275" r:id="rId33"/>
    <p:sldId id="276" r:id="rId34"/>
    <p:sldId id="277" r:id="rId35"/>
    <p:sldId id="278" r:id="rId36"/>
    <p:sldId id="279" r:id="rId37"/>
    <p:sldId id="280" r:id="rId38"/>
    <p:sldId id="281" r:id="rId39"/>
    <p:sldId id="282" r:id="rId40"/>
    <p:sldId id="305" r:id="rId41"/>
    <p:sldId id="270" r:id="rId42"/>
    <p:sldId id="271" r:id="rId43"/>
    <p:sldId id="283" r:id="rId44"/>
    <p:sldId id="292" r:id="rId45"/>
    <p:sldId id="293" r:id="rId46"/>
    <p:sldId id="294"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98" d="100"/>
          <a:sy n="98" d="100"/>
        </p:scale>
        <p:origin x="117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87D6E0-B2BA-E742-9DCD-3C9FBBBEC0BE}" type="datetimeFigureOut">
              <a:rPr lang="en-US" smtClean="0"/>
              <a:pPr/>
              <a:t>2/16/2018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8B1AB-0427-5040-A704-1D6414EE506D}" type="slidenum">
              <a:rPr lang="en-US" smtClean="0"/>
              <a:pPr/>
              <a:t>‹#›</a:t>
            </a:fld>
            <a:endParaRPr lang="en-US"/>
          </a:p>
        </p:txBody>
      </p:sp>
    </p:spTree>
    <p:extLst>
      <p:ext uri="{BB962C8B-B14F-4D97-AF65-F5344CB8AC3E}">
        <p14:creationId xmlns:p14="http://schemas.microsoft.com/office/powerpoint/2010/main" val="183612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Peter_Joseph"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September_11_attacks" TargetMode="External"/><Relationship Id="rId5" Type="http://schemas.openxmlformats.org/officeDocument/2006/relationships/hyperlink" Target="http://en.wikipedia.org/wiki/Christ_myth_theory" TargetMode="External"/><Relationship Id="rId4" Type="http://schemas.openxmlformats.org/officeDocument/2006/relationships/hyperlink" Target="http://en.wikipedia.org/wiki/Conspiracy_theor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dirty="0" smtClean="0">
                <a:solidFill>
                  <a:schemeClr val="tx1"/>
                </a:solidFill>
                <a:latin typeface="+mn-lt"/>
                <a:ea typeface="+mn-ea"/>
                <a:cs typeface="+mn-cs"/>
              </a:rPr>
              <a:t>Zeitgeist: The Movie is a 2007 documentary film by </a:t>
            </a:r>
            <a:r>
              <a:rPr lang="en-US" sz="1200" b="1" i="1" kern="1200" dirty="0" smtClean="0">
                <a:solidFill>
                  <a:schemeClr val="tx1"/>
                </a:solidFill>
                <a:latin typeface="+mn-lt"/>
                <a:ea typeface="+mn-ea"/>
                <a:cs typeface="+mn-cs"/>
                <a:hlinkClick r:id="rId3"/>
              </a:rPr>
              <a:t>Peter Joseph. </a:t>
            </a:r>
            <a:r>
              <a:rPr lang="en-US" sz="1200" b="1" i="1" kern="1200" smtClean="0">
                <a:solidFill>
                  <a:schemeClr val="tx1"/>
                </a:solidFill>
                <a:latin typeface="+mn-lt"/>
                <a:ea typeface="+mn-ea"/>
                <a:cs typeface="+mn-cs"/>
                <a:hlinkClick r:id="rId3"/>
              </a:rPr>
              <a:t>It asserts a number of </a:t>
            </a:r>
            <a:r>
              <a:rPr lang="en-US" sz="1200" b="1" i="1" kern="1200" smtClean="0">
                <a:solidFill>
                  <a:schemeClr val="tx1"/>
                </a:solidFill>
                <a:latin typeface="+mn-lt"/>
                <a:ea typeface="+mn-ea"/>
                <a:cs typeface="+mn-cs"/>
                <a:hlinkClick r:id="rId4"/>
              </a:rPr>
              <a:t>conspiracy theory-based ideas, including the </a:t>
            </a:r>
            <a:r>
              <a:rPr lang="en-US" sz="1200" b="1" i="1" kern="1200" smtClean="0">
                <a:solidFill>
                  <a:schemeClr val="tx1"/>
                </a:solidFill>
                <a:latin typeface="+mn-lt"/>
                <a:ea typeface="+mn-ea"/>
                <a:cs typeface="+mn-cs"/>
                <a:hlinkClick r:id="rId5"/>
              </a:rPr>
              <a:t>Christ myth theory, alternative theories for the parties responsible for the </a:t>
            </a:r>
            <a:r>
              <a:rPr lang="en-US" sz="1200" b="1" i="1" kern="1200" smtClean="0">
                <a:solidFill>
                  <a:schemeClr val="tx1"/>
                </a:solidFill>
                <a:latin typeface="+mn-lt"/>
                <a:ea typeface="+mn-ea"/>
                <a:cs typeface="+mn-cs"/>
                <a:hlinkClick r:id="rId6"/>
              </a:rPr>
              <a:t>September 11 attacks in 2001 and that bankers manipulate the international monetary system and the media in order to consolidate power.</a:t>
            </a:r>
            <a:endParaRPr lang="en-US"/>
          </a:p>
        </p:txBody>
      </p:sp>
      <p:sp>
        <p:nvSpPr>
          <p:cNvPr id="4" name="Slide Number Placeholder 3"/>
          <p:cNvSpPr>
            <a:spLocks noGrp="1"/>
          </p:cNvSpPr>
          <p:nvPr>
            <p:ph type="sldNum" sz="quarter" idx="10"/>
          </p:nvPr>
        </p:nvSpPr>
        <p:spPr/>
        <p:txBody>
          <a:bodyPr/>
          <a:lstStyle/>
          <a:p>
            <a:fld id="{C558B1AB-0427-5040-A704-1D6414EE506D}" type="slidenum">
              <a:rPr lang="en-US" smtClean="0"/>
              <a:pPr/>
              <a:t>17</a:t>
            </a:fld>
            <a:endParaRPr lang="en-US"/>
          </a:p>
        </p:txBody>
      </p:sp>
    </p:spTree>
    <p:extLst>
      <p:ext uri="{BB962C8B-B14F-4D97-AF65-F5344CB8AC3E}">
        <p14:creationId xmlns:p14="http://schemas.microsoft.com/office/powerpoint/2010/main" val="230181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99C36618-154C-3D40-857F-FF0AD12862DE}" type="datetimeFigureOut">
              <a:rPr lang="en-US" smtClean="0"/>
              <a:pPr/>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9C36618-154C-3D40-857F-FF0AD12862DE}" type="datetimeFigureOut">
              <a:rPr lang="en-US" smtClean="0"/>
              <a:pPr/>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9C36618-154C-3D40-857F-FF0AD12862DE}" type="datetimeFigureOut">
              <a:rPr lang="en-US" smtClean="0"/>
              <a:pPr/>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99C36618-154C-3D40-857F-FF0AD12862DE}" type="datetimeFigureOut">
              <a:rPr lang="en-US" smtClean="0"/>
              <a:pPr/>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99C36618-154C-3D40-857F-FF0AD12862DE}" type="datetimeFigureOut">
              <a:rPr lang="en-US" smtClean="0"/>
              <a:pPr/>
              <a:t>2/16/2018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99C36618-154C-3D40-857F-FF0AD12862DE}" type="datetimeFigureOut">
              <a:rPr lang="en-US" smtClean="0"/>
              <a:pPr/>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99C36618-154C-3D40-857F-FF0AD12862DE}" type="datetimeFigureOut">
              <a:rPr lang="en-US" smtClean="0"/>
              <a:pPr/>
              <a:t>2/16/2018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99C36618-154C-3D40-857F-FF0AD12862DE}" type="datetimeFigureOut">
              <a:rPr lang="en-US" smtClean="0"/>
              <a:pPr/>
              <a:t>2/16/2018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36618-154C-3D40-857F-FF0AD12862DE}" type="datetimeFigureOut">
              <a:rPr lang="en-US" smtClean="0"/>
              <a:pPr/>
              <a:t>2/16/2018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9C36618-154C-3D40-857F-FF0AD12862DE}" type="datetimeFigureOut">
              <a:rPr lang="en-US" smtClean="0"/>
              <a:pPr/>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99C36618-154C-3D40-857F-FF0AD12862DE}" type="datetimeFigureOut">
              <a:rPr lang="en-US" smtClean="0"/>
              <a:pPr/>
              <a:t>2/16/2018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FFA361-05DE-B140-9C09-B252D6DFFA1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36618-154C-3D40-857F-FF0AD12862DE}" type="datetimeFigureOut">
              <a:rPr lang="en-US" smtClean="0"/>
              <a:pPr/>
              <a:t>2/16/2018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FA361-05DE-B140-9C09-B252D6DFFA1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vulture.com/2013/08/dicaprio-scorsese-wolf-of-wall-stree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youtube.com/watch?v=SUXWAEX2jl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7tZd3M6j5Q"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youtube.com/watch?v=dO2LWKpeyI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1b0-r1t-H1M&amp;feature=related" TargetMode="External"/><Relationship Id="rId2" Type="http://schemas.openxmlformats.org/officeDocument/2006/relationships/hyperlink" Target="http://www.youtube.com/watch?v=IpyMeBrljfQ&amp;feature=relate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youtube.com/watch?v=IpmlsIvez9U" TargetMode="External"/><Relationship Id="rId2" Type="http://schemas.openxmlformats.org/officeDocument/2006/relationships/hyperlink" Target="http://www.youtube.com/watch?v=VLdO-qkY1pQ"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youtube.com/watch?v=oCjMCtOsez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youtube.com/watch?v=5bTdiXdg4b4" TargetMode="External"/><Relationship Id="rId2" Type="http://schemas.openxmlformats.org/officeDocument/2006/relationships/hyperlink" Target="http://www.youtube.com/watch?v=FOBwGVOaCCg" TargetMode="External"/><Relationship Id="rId1" Type="http://schemas.openxmlformats.org/officeDocument/2006/relationships/slideLayout" Target="../slideLayouts/slideLayout2.xml"/><Relationship Id="rId4" Type="http://schemas.openxmlformats.org/officeDocument/2006/relationships/hyperlink" Target="https://www.youtube.com/watch?v=JIZi9iwESy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youtube.com/results?search_query=ararat+trailer"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youtube.com/watch?v=LQqq3e03EBQ&amp;feature=fvs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SUzQLoyAZKc" TargetMode="External"/><Relationship Id="rId2" Type="http://schemas.openxmlformats.org/officeDocument/2006/relationships/hyperlink" Target="http://www.youtube.com/watch?v=rim_rTJbXL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iszwuX1AK6A" TargetMode="External"/><Relationship Id="rId2" Type="http://schemas.openxmlformats.org/officeDocument/2006/relationships/hyperlink" Target="http://www.youtube.com/watch?v=5rkvxi5hdbA" TargetMode="External"/><Relationship Id="rId1" Type="http://schemas.openxmlformats.org/officeDocument/2006/relationships/slideLayout" Target="../slideLayouts/slideLayout2.xml"/><Relationship Id="rId4" Type="http://schemas.openxmlformats.org/officeDocument/2006/relationships/hyperlink" Target="https://www.youtube.com/watch?v=PQleT6BtCb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LIBS 7014</a:t>
            </a:r>
            <a:endParaRPr lang="en-US" dirty="0"/>
          </a:p>
        </p:txBody>
      </p:sp>
      <p:sp>
        <p:nvSpPr>
          <p:cNvPr id="3" name="Subtitle 2"/>
          <p:cNvSpPr>
            <a:spLocks noGrp="1"/>
          </p:cNvSpPr>
          <p:nvPr>
            <p:ph type="subTitle" idx="1"/>
          </p:nvPr>
        </p:nvSpPr>
        <p:spPr/>
        <p:txBody>
          <a:bodyPr/>
          <a:lstStyle/>
          <a:p>
            <a:r>
              <a:rPr lang="en-US" dirty="0" smtClean="0"/>
              <a:t>Week Seven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Scorsese disputes comparisons between gangsters and stock brokers: “The parallel between the Mafia and Wall Street works only to the extent that they’re all interested in making as much money as possible, as quickly as possible.”</a:t>
            </a:r>
          </a:p>
          <a:p>
            <a:pPr>
              <a:buNone/>
            </a:pPr>
            <a:r>
              <a:rPr lang="en-US" dirty="0" smtClean="0"/>
              <a:t> </a:t>
            </a:r>
            <a:r>
              <a:rPr lang="en-US" dirty="0" smtClean="0">
                <a:hlinkClick r:id="rId2"/>
              </a:rPr>
              <a:t>http://www.vulture.com/2013/08/dicaprio-scorsese-wolf-of-wall-street.html</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endParaRPr lang="en-US" dirty="0"/>
          </a:p>
        </p:txBody>
      </p:sp>
      <p:sp>
        <p:nvSpPr>
          <p:cNvPr id="3" name="Content Placeholder 2"/>
          <p:cNvSpPr>
            <a:spLocks noGrp="1"/>
          </p:cNvSpPr>
          <p:nvPr>
            <p:ph idx="1"/>
          </p:nvPr>
        </p:nvSpPr>
        <p:spPr/>
        <p:txBody>
          <a:bodyPr>
            <a:normAutofit/>
          </a:bodyPr>
          <a:lstStyle/>
          <a:p>
            <a:r>
              <a:rPr lang="en-US" dirty="0" smtClean="0"/>
              <a:t>According to Hanson, who are the Generation X filmmakers whose films are most reflective of their collective identity?  What film devices do they use?</a:t>
            </a:r>
          </a:p>
          <a:p>
            <a:pPr>
              <a:buNone/>
            </a:pPr>
            <a:endParaRPr lang="en-US" dirty="0" smtClean="0"/>
          </a:p>
          <a:p>
            <a:r>
              <a:rPr lang="en-US" dirty="0" smtClean="0"/>
              <a:t>What is the narrative structure of Fight Club in Hanson’s analysis? Why is the movie subversive?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Fight Club (David Fincher 1999)</a:t>
            </a:r>
            <a:endParaRPr lang="en-US" dirty="0"/>
          </a:p>
        </p:txBody>
      </p:sp>
      <p:sp>
        <p:nvSpPr>
          <p:cNvPr id="3" name="Content Placeholder 2"/>
          <p:cNvSpPr>
            <a:spLocks noGrp="1"/>
          </p:cNvSpPr>
          <p:nvPr>
            <p:ph idx="1"/>
          </p:nvPr>
        </p:nvSpPr>
        <p:spPr/>
        <p:txBody>
          <a:bodyPr/>
          <a:lstStyle/>
          <a:p>
            <a:pPr>
              <a:buNone/>
            </a:pPr>
            <a:endParaRPr lang="en-US" dirty="0" smtClean="0">
              <a:hlinkClick r:id="rId2"/>
            </a:endParaRPr>
          </a:p>
          <a:p>
            <a:pPr>
              <a:buNone/>
            </a:pPr>
            <a:endParaRPr lang="en-US" dirty="0" smtClean="0">
              <a:hlinkClick r:id="rId2"/>
            </a:endParaRPr>
          </a:p>
          <a:p>
            <a:r>
              <a:rPr lang="en-US" dirty="0" smtClean="0">
                <a:hlinkClick r:id="rId2"/>
              </a:rPr>
              <a:t>http://www.youtube.com/watch?v=SUXWAEX2jlg</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 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Tarantino (Pulp </a:t>
            </a:r>
            <a:r>
              <a:rPr lang="en-US" dirty="0" err="1" smtClean="0"/>
              <a:t>Fiction);Kevin</a:t>
            </a:r>
            <a:r>
              <a:rPr lang="en-US" dirty="0" smtClean="0"/>
              <a:t> Smith (Dogma); David Fincher (Fight </a:t>
            </a:r>
            <a:r>
              <a:rPr lang="en-US" dirty="0" err="1" smtClean="0"/>
              <a:t>Club);Thomas</a:t>
            </a:r>
            <a:r>
              <a:rPr lang="en-US" dirty="0" smtClean="0"/>
              <a:t> Anderson (Magnolia) Steven </a:t>
            </a:r>
            <a:r>
              <a:rPr lang="en-US" dirty="0" err="1" smtClean="0"/>
              <a:t>Soderberg</a:t>
            </a:r>
            <a:r>
              <a:rPr lang="en-US" dirty="0" smtClean="0"/>
              <a:t>  (</a:t>
            </a:r>
            <a:r>
              <a:rPr lang="en-US" dirty="0" err="1" smtClean="0"/>
              <a:t>Che</a:t>
            </a:r>
            <a:r>
              <a:rPr lang="en-US" dirty="0" smtClean="0"/>
              <a:t>)</a:t>
            </a:r>
          </a:p>
          <a:p>
            <a:pPr>
              <a:buNone/>
            </a:pPr>
            <a:r>
              <a:rPr lang="en-US" dirty="0" smtClean="0"/>
              <a:t>Film devices:</a:t>
            </a:r>
          </a:p>
          <a:p>
            <a:r>
              <a:rPr lang="en-US" dirty="0" smtClean="0"/>
              <a:t>fractured narratives</a:t>
            </a:r>
          </a:p>
          <a:p>
            <a:r>
              <a:rPr lang="en-US" dirty="0" smtClean="0"/>
              <a:t>ironic humor</a:t>
            </a:r>
          </a:p>
          <a:p>
            <a:r>
              <a:rPr lang="en-US" dirty="0" smtClean="0"/>
              <a:t>coarse language</a:t>
            </a:r>
          </a:p>
          <a:p>
            <a:r>
              <a:rPr lang="en-US" dirty="0" smtClean="0"/>
              <a:t>bracing violence</a:t>
            </a:r>
          </a:p>
          <a:p>
            <a:r>
              <a:rPr lang="en-US" dirty="0" smtClean="0"/>
              <a:t>heated discourse about social issues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 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insertion of pop culture references into movie scenes </a:t>
            </a:r>
          </a:p>
          <a:p>
            <a:r>
              <a:rPr lang="en-US" dirty="0" smtClean="0"/>
              <a:t>purely superficial elements</a:t>
            </a:r>
          </a:p>
          <a:p>
            <a:r>
              <a:rPr lang="en-US" dirty="0" smtClean="0"/>
              <a:t>spiritual sadness (ennui) of slacker characters versus hippies of the previous generation</a:t>
            </a:r>
          </a:p>
          <a:p>
            <a:r>
              <a:rPr lang="en-US" dirty="0" smtClean="0"/>
              <a:t>narrative structure both reflecting and deconstructing the conventions of mainstream cinema </a:t>
            </a:r>
          </a:p>
          <a:p>
            <a:r>
              <a:rPr lang="en-US" dirty="0" smtClean="0"/>
              <a:t>cynical, know-it-all posture</a:t>
            </a:r>
          </a:p>
          <a:p>
            <a:r>
              <a:rPr lang="en-US" dirty="0" smtClean="0"/>
              <a:t>non-linear story telling  </a:t>
            </a:r>
          </a:p>
          <a:p>
            <a:r>
              <a:rPr lang="en-US" dirty="0" err="1" smtClean="0"/>
              <a:t>metafiction</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Fight Club</a:t>
            </a:r>
            <a:endParaRPr lang="en-US" dirty="0"/>
          </a:p>
        </p:txBody>
      </p:sp>
      <p:sp>
        <p:nvSpPr>
          <p:cNvPr id="3" name="Content Placeholder 2"/>
          <p:cNvSpPr>
            <a:spLocks noGrp="1"/>
          </p:cNvSpPr>
          <p:nvPr>
            <p:ph idx="1"/>
          </p:nvPr>
        </p:nvSpPr>
        <p:spPr/>
        <p:txBody>
          <a:bodyPr>
            <a:normAutofit lnSpcReduction="10000"/>
          </a:bodyPr>
          <a:lstStyle/>
          <a:p>
            <a:r>
              <a:rPr lang="en-US" dirty="0" smtClean="0"/>
              <a:t>Brad Pitt undercuts his heartthrob image by playing a slovenly anarchist;</a:t>
            </a:r>
          </a:p>
          <a:p>
            <a:r>
              <a:rPr lang="en-US" dirty="0" smtClean="0"/>
              <a:t>Tyler </a:t>
            </a:r>
            <a:r>
              <a:rPr lang="en-US" dirty="0" err="1" smtClean="0"/>
              <a:t>Durden</a:t>
            </a:r>
            <a:r>
              <a:rPr lang="en-US" dirty="0" smtClean="0"/>
              <a:t> might be a fragment of another character’s imagination, which  implies that Gen X boldest rebellion occurs in their imagination not in their lives; </a:t>
            </a:r>
          </a:p>
          <a:p>
            <a:r>
              <a:rPr lang="en-US" dirty="0" smtClean="0"/>
              <a:t> Neither the characters nor viewers can be  absolutely sure what is real and what is meant to be perceived as an artificial construct.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Oliver Stone’s Presidential Films by Albert </a:t>
            </a:r>
            <a:r>
              <a:rPr lang="en-US" dirty="0" err="1" smtClean="0"/>
              <a:t>Auster</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two films by Oliver Stone (JFK 1991) and (Nixon 1995) created a huge controversy. Most critics commented on the lack of historical accuracy in  the </a:t>
            </a:r>
            <a:r>
              <a:rPr lang="en-US" dirty="0" smtClean="0"/>
              <a:t>films;</a:t>
            </a:r>
          </a:p>
          <a:p>
            <a:r>
              <a:rPr lang="en-US" dirty="0" smtClean="0"/>
              <a:t>The critics accused Stone </a:t>
            </a:r>
            <a:r>
              <a:rPr lang="en-US" dirty="0"/>
              <a:t>of having “the integrity of a brute”</a:t>
            </a:r>
            <a:r>
              <a:rPr lang="en-US" dirty="0" smtClean="0"/>
              <a:t> because in </a:t>
            </a:r>
            <a:r>
              <a:rPr lang="en-US" dirty="0"/>
              <a:t>Nixon he committed “character assassination” while  “JFK  should be seen not as history but myth” (quot. in </a:t>
            </a:r>
            <a:r>
              <a:rPr lang="en-US" dirty="0" err="1"/>
              <a:t>Auster</a:t>
            </a:r>
            <a:r>
              <a:rPr lang="en-US" dirty="0"/>
              <a:t> 66).</a:t>
            </a:r>
            <a:r>
              <a:rPr lang="en-US"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JFK and Nixon </a:t>
            </a:r>
            <a:endParaRPr lang="en-US" dirty="0"/>
          </a:p>
        </p:txBody>
      </p:sp>
      <p:sp>
        <p:nvSpPr>
          <p:cNvPr id="3" name="Content Placeholder 2"/>
          <p:cNvSpPr>
            <a:spLocks noGrp="1"/>
          </p:cNvSpPr>
          <p:nvPr>
            <p:ph idx="1"/>
          </p:nvPr>
        </p:nvSpPr>
        <p:spPr>
          <a:xfrm>
            <a:off x="685800" y="1417638"/>
            <a:ext cx="8229600" cy="4525963"/>
          </a:xfrm>
        </p:spPr>
        <p:txBody>
          <a:bodyPr>
            <a:normAutofit fontScale="92500" lnSpcReduction="10000"/>
          </a:bodyPr>
          <a:lstStyle/>
          <a:p>
            <a:r>
              <a:rPr lang="en-US" dirty="0" smtClean="0"/>
              <a:t>Stone defended himself after the release of JFK by saying, “I’m presenting what I call a counter-myth to the myth of the Warren Commission;”</a:t>
            </a:r>
          </a:p>
          <a:p>
            <a:endParaRPr lang="en-US" dirty="0"/>
          </a:p>
          <a:p>
            <a:r>
              <a:rPr lang="en-US" dirty="0" smtClean="0"/>
              <a:t>Stone claims that </a:t>
            </a:r>
            <a:r>
              <a:rPr lang="en-US" dirty="0"/>
              <a:t>“it was a director’s privilege to interpret history through his own prism…” (66)</a:t>
            </a:r>
            <a:r>
              <a:rPr lang="en-US" dirty="0" smtClean="0"/>
              <a:t>. </a:t>
            </a:r>
          </a:p>
          <a:p>
            <a:pPr>
              <a:buNone/>
            </a:pPr>
            <a:r>
              <a:rPr lang="en-US" smtClean="0"/>
              <a:t>Oliver </a:t>
            </a:r>
            <a:r>
              <a:rPr lang="en-US" dirty="0"/>
              <a:t>Stone on 50th Anniversary of JFK Assassination</a:t>
            </a:r>
          </a:p>
          <a:p>
            <a:pPr>
              <a:buNone/>
            </a:pPr>
            <a:r>
              <a:rPr lang="en-US" dirty="0">
                <a:hlinkClick r:id="rId3"/>
              </a:rPr>
              <a:t>https://www.youtube.com/watch?v=-</a:t>
            </a:r>
            <a:r>
              <a:rPr lang="en-US" dirty="0" smtClean="0">
                <a:hlinkClick r:id="rId3"/>
              </a:rPr>
              <a:t>7tZd3M6j5Q</a:t>
            </a: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Nixon</a:t>
            </a:r>
            <a:endParaRPr lang="en-US" dirty="0"/>
          </a:p>
        </p:txBody>
      </p:sp>
      <p:sp>
        <p:nvSpPr>
          <p:cNvPr id="3" name="Content Placeholder 2"/>
          <p:cNvSpPr>
            <a:spLocks noGrp="1"/>
          </p:cNvSpPr>
          <p:nvPr>
            <p:ph idx="1"/>
          </p:nvPr>
        </p:nvSpPr>
        <p:spPr/>
        <p:txBody>
          <a:bodyPr>
            <a:normAutofit/>
          </a:bodyPr>
          <a:lstStyle/>
          <a:p>
            <a:pPr>
              <a:buNone/>
            </a:pPr>
            <a:r>
              <a:rPr lang="en-US" dirty="0" smtClean="0"/>
              <a:t>The trailer</a:t>
            </a:r>
          </a:p>
          <a:p>
            <a:pPr>
              <a:buNone/>
            </a:pPr>
            <a:r>
              <a:rPr lang="en-US" u="sng" dirty="0" smtClean="0">
                <a:hlinkClick r:id="rId2"/>
              </a:rPr>
              <a:t>http://www.youtube.com/watch?v=dO2LWKpeyI8</a:t>
            </a:r>
            <a:endParaRPr lang="en-US" u="sng" dirty="0" smtClean="0"/>
          </a:p>
          <a:p>
            <a:pPr>
              <a:buNone/>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smtClean="0"/>
              <a:t>Why does </a:t>
            </a:r>
            <a:r>
              <a:rPr lang="en-US" dirty="0" err="1" smtClean="0"/>
              <a:t>Auster</a:t>
            </a:r>
            <a:r>
              <a:rPr lang="en-US" dirty="0" smtClean="0"/>
              <a:t> state that JFK and Nixon “together </a:t>
            </a:r>
            <a:r>
              <a:rPr lang="en-US" dirty="0"/>
              <a:t>present Oliver Stone’s mythical interpretation of American history and politics since </a:t>
            </a:r>
            <a:r>
              <a:rPr lang="en-US" dirty="0" smtClean="0"/>
              <a:t>the1960s”?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Cinema and Politics</a:t>
            </a:r>
            <a:endParaRPr lang="en-US" dirty="0"/>
          </a:p>
        </p:txBody>
      </p:sp>
      <p:sp>
        <p:nvSpPr>
          <p:cNvPr id="3" name="Content Placeholder 2"/>
          <p:cNvSpPr>
            <a:spLocks noGrp="1"/>
          </p:cNvSpPr>
          <p:nvPr>
            <p:ph idx="1"/>
          </p:nvPr>
        </p:nvSpPr>
        <p:spPr/>
        <p:txBody>
          <a:bodyPr>
            <a:normAutofit fontScale="85000" lnSpcReduction="20000"/>
          </a:bodyPr>
          <a:lstStyle/>
          <a:p>
            <a:r>
              <a:rPr lang="fr-FR" dirty="0" err="1" smtClean="0"/>
              <a:t>Cinema</a:t>
            </a:r>
            <a:r>
              <a:rPr lang="fr-FR" dirty="0" smtClean="0"/>
              <a:t> has </a:t>
            </a:r>
            <a:r>
              <a:rPr lang="fr-FR" dirty="0" err="1" smtClean="0"/>
              <a:t>always</a:t>
            </a:r>
            <a:r>
              <a:rPr lang="fr-FR" dirty="0" smtClean="0"/>
              <a:t> been </a:t>
            </a:r>
            <a:r>
              <a:rPr lang="fr-FR" dirty="0" err="1" smtClean="0"/>
              <a:t>involved</a:t>
            </a:r>
            <a:r>
              <a:rPr lang="fr-FR" dirty="0" smtClean="0"/>
              <a:t> in </a:t>
            </a:r>
            <a:r>
              <a:rPr lang="fr-FR" dirty="0" err="1" smtClean="0"/>
              <a:t>politics</a:t>
            </a:r>
            <a:r>
              <a:rPr lang="fr-FR" dirty="0" smtClean="0"/>
              <a:t> in the </a:t>
            </a:r>
            <a:r>
              <a:rPr lang="fr-FR" dirty="0" err="1" smtClean="0"/>
              <a:t>widest</a:t>
            </a:r>
            <a:r>
              <a:rPr lang="fr-FR" dirty="0" smtClean="0"/>
              <a:t> </a:t>
            </a:r>
            <a:r>
              <a:rPr lang="fr-FR" dirty="0" err="1" smtClean="0"/>
              <a:t>sense</a:t>
            </a:r>
            <a:r>
              <a:rPr lang="fr-FR" dirty="0" smtClean="0"/>
              <a:t> of </a:t>
            </a:r>
            <a:r>
              <a:rPr lang="fr-FR" dirty="0" err="1" smtClean="0"/>
              <a:t>what</a:t>
            </a:r>
            <a:r>
              <a:rPr lang="fr-FR" dirty="0" smtClean="0"/>
              <a:t> stories </a:t>
            </a:r>
            <a:r>
              <a:rPr lang="fr-FR" dirty="0" err="1" smtClean="0"/>
              <a:t>it</a:t>
            </a:r>
            <a:r>
              <a:rPr lang="fr-FR" dirty="0" smtClean="0"/>
              <a:t> chose to tell and how </a:t>
            </a:r>
            <a:r>
              <a:rPr lang="fr-FR" dirty="0" err="1" smtClean="0"/>
              <a:t>it</a:t>
            </a:r>
            <a:r>
              <a:rPr lang="fr-FR" dirty="0" smtClean="0"/>
              <a:t> </a:t>
            </a:r>
            <a:r>
              <a:rPr lang="fr-FR" dirty="0" err="1" smtClean="0"/>
              <a:t>told</a:t>
            </a:r>
            <a:r>
              <a:rPr lang="fr-FR" dirty="0" smtClean="0"/>
              <a:t> </a:t>
            </a:r>
            <a:r>
              <a:rPr lang="fr-FR" dirty="0" err="1" smtClean="0"/>
              <a:t>them</a:t>
            </a:r>
            <a:r>
              <a:rPr lang="fr-FR" dirty="0" smtClean="0"/>
              <a:t>: and all narratives carry the </a:t>
            </a:r>
            <a:r>
              <a:rPr lang="fr-FR" dirty="0" err="1" smtClean="0"/>
              <a:t>utopian</a:t>
            </a:r>
            <a:r>
              <a:rPr lang="fr-FR" dirty="0" smtClean="0"/>
              <a:t> traces of the folk tale - </a:t>
            </a:r>
            <a:r>
              <a:rPr lang="fr-FR" dirty="0" err="1" smtClean="0"/>
              <a:t>hope</a:t>
            </a:r>
            <a:r>
              <a:rPr lang="fr-FR" dirty="0" smtClean="0"/>
              <a:t>, </a:t>
            </a:r>
            <a:r>
              <a:rPr lang="fr-FR" dirty="0" err="1" smtClean="0"/>
              <a:t>emancipation</a:t>
            </a:r>
            <a:r>
              <a:rPr lang="fr-FR" dirty="0" smtClean="0"/>
              <a:t>, justice - the </a:t>
            </a:r>
            <a:r>
              <a:rPr lang="fr-FR" dirty="0" err="1" smtClean="0"/>
              <a:t>very</a:t>
            </a:r>
            <a:r>
              <a:rPr lang="fr-FR" dirty="0" smtClean="0"/>
              <a:t> </a:t>
            </a:r>
            <a:r>
              <a:rPr lang="fr-FR" dirty="0" err="1" smtClean="0"/>
              <a:t>core</a:t>
            </a:r>
            <a:r>
              <a:rPr lang="fr-FR" dirty="0" smtClean="0"/>
              <a:t> of </a:t>
            </a:r>
            <a:r>
              <a:rPr lang="fr-FR" dirty="0" err="1" smtClean="0"/>
              <a:t>political</a:t>
            </a:r>
            <a:r>
              <a:rPr lang="fr-FR" dirty="0" smtClean="0"/>
              <a:t> </a:t>
            </a:r>
            <a:r>
              <a:rPr lang="fr-FR" dirty="0" err="1" smtClean="0"/>
              <a:t>debate</a:t>
            </a:r>
            <a:r>
              <a:rPr lang="fr-FR" dirty="0" smtClean="0"/>
              <a:t>. By </a:t>
            </a:r>
            <a:r>
              <a:rPr lang="fr-FR" dirty="0" err="1" smtClean="0"/>
              <a:t>showing</a:t>
            </a:r>
            <a:r>
              <a:rPr lang="fr-FR" dirty="0" smtClean="0"/>
              <a:t> us how the world </a:t>
            </a:r>
            <a:r>
              <a:rPr lang="fr-FR" dirty="0" err="1" smtClean="0"/>
              <a:t>was</a:t>
            </a:r>
            <a:r>
              <a:rPr lang="fr-FR" dirty="0" smtClean="0"/>
              <a:t> </a:t>
            </a:r>
            <a:r>
              <a:rPr lang="fr-FR" dirty="0" err="1" smtClean="0"/>
              <a:t>it</a:t>
            </a:r>
            <a:r>
              <a:rPr lang="fr-FR" dirty="0" smtClean="0"/>
              <a:t> has </a:t>
            </a:r>
            <a:r>
              <a:rPr lang="fr-FR" dirty="0" err="1" smtClean="0"/>
              <a:t>given</a:t>
            </a:r>
            <a:r>
              <a:rPr lang="fr-FR" dirty="0" smtClean="0"/>
              <a:t> people </a:t>
            </a:r>
            <a:r>
              <a:rPr lang="fr-FR" dirty="0" err="1" smtClean="0"/>
              <a:t>ideas</a:t>
            </a:r>
            <a:r>
              <a:rPr lang="fr-FR" dirty="0" smtClean="0"/>
              <a:t> as to how </a:t>
            </a:r>
            <a:r>
              <a:rPr lang="fr-FR" dirty="0" err="1" smtClean="0"/>
              <a:t>it</a:t>
            </a:r>
            <a:r>
              <a:rPr lang="fr-FR" dirty="0" smtClean="0"/>
              <a:t> </a:t>
            </a:r>
            <a:r>
              <a:rPr lang="fr-FR" dirty="0" err="1" smtClean="0"/>
              <a:t>might</a:t>
            </a:r>
            <a:r>
              <a:rPr lang="fr-FR" dirty="0" smtClean="0"/>
              <a:t> </a:t>
            </a:r>
            <a:r>
              <a:rPr lang="fr-FR" dirty="0" err="1" smtClean="0"/>
              <a:t>be</a:t>
            </a:r>
            <a:r>
              <a:rPr lang="fr-FR" dirty="0" smtClean="0"/>
              <a:t> </a:t>
            </a:r>
            <a:r>
              <a:rPr lang="fr-FR" dirty="0" err="1" smtClean="0"/>
              <a:t>better</a:t>
            </a:r>
            <a:r>
              <a:rPr lang="fr-FR" dirty="0" smtClean="0"/>
              <a:t>, </a:t>
            </a:r>
            <a:r>
              <a:rPr lang="fr-FR" dirty="0" err="1" smtClean="0"/>
              <a:t>though</a:t>
            </a:r>
            <a:r>
              <a:rPr lang="fr-FR" dirty="0" smtClean="0"/>
              <a:t> </a:t>
            </a:r>
            <a:r>
              <a:rPr lang="fr-FR" dirty="0" err="1" smtClean="0"/>
              <a:t>ideological</a:t>
            </a:r>
            <a:r>
              <a:rPr lang="fr-FR" dirty="0" smtClean="0"/>
              <a:t> manipulation of audience </a:t>
            </a:r>
            <a:r>
              <a:rPr lang="fr-FR" dirty="0" err="1" smtClean="0"/>
              <a:t>response</a:t>
            </a:r>
            <a:r>
              <a:rPr lang="fr-FR" dirty="0" smtClean="0"/>
              <a:t> has </a:t>
            </a:r>
            <a:r>
              <a:rPr lang="fr-FR" dirty="0" err="1" smtClean="0"/>
              <a:t>never</a:t>
            </a:r>
            <a:r>
              <a:rPr lang="fr-FR" dirty="0" smtClean="0"/>
              <a:t> been far </a:t>
            </a:r>
            <a:r>
              <a:rPr lang="fr-FR" dirty="0" err="1" smtClean="0"/>
              <a:t>away</a:t>
            </a:r>
            <a:r>
              <a:rPr lang="fr-FR" dirty="0" smtClean="0"/>
              <a:t>. </a:t>
            </a:r>
            <a:r>
              <a:rPr lang="fr-FR" dirty="0" err="1" smtClean="0"/>
              <a:t>Redemptive</a:t>
            </a:r>
            <a:r>
              <a:rPr lang="fr-FR" dirty="0" smtClean="0"/>
              <a:t> narrative </a:t>
            </a:r>
            <a:r>
              <a:rPr lang="fr-FR" dirty="0" err="1" smtClean="0"/>
              <a:t>is</a:t>
            </a:r>
            <a:r>
              <a:rPr lang="fr-FR" dirty="0" smtClean="0"/>
              <a:t> a </a:t>
            </a:r>
            <a:r>
              <a:rPr lang="fr-FR" dirty="0" err="1" smtClean="0"/>
              <a:t>seductive</a:t>
            </a:r>
            <a:r>
              <a:rPr lang="fr-FR" dirty="0" smtClean="0"/>
              <a:t> and </a:t>
            </a:r>
            <a:r>
              <a:rPr lang="fr-FR" dirty="0" err="1" smtClean="0"/>
              <a:t>rhetorical</a:t>
            </a:r>
            <a:r>
              <a:rPr lang="fr-FR" dirty="0" smtClean="0"/>
              <a:t> art </a:t>
            </a:r>
            <a:r>
              <a:rPr lang="fr-FR" dirty="0" err="1" smtClean="0"/>
              <a:t>form</a:t>
            </a:r>
            <a:r>
              <a:rPr lang="fr-FR" dirty="0" smtClean="0"/>
              <a:t>, </a:t>
            </a:r>
            <a:r>
              <a:rPr lang="fr-FR" dirty="0" err="1" smtClean="0"/>
              <a:t>especially</a:t>
            </a:r>
            <a:r>
              <a:rPr lang="fr-FR" dirty="0" smtClean="0"/>
              <a:t> as </a:t>
            </a:r>
            <a:r>
              <a:rPr lang="fr-FR" dirty="0" err="1" smtClean="0"/>
              <a:t>it</a:t>
            </a:r>
            <a:r>
              <a:rPr lang="fr-FR" dirty="0" smtClean="0"/>
              <a:t> </a:t>
            </a:r>
            <a:r>
              <a:rPr lang="fr-FR" dirty="0" err="1" smtClean="0"/>
              <a:t>developed</a:t>
            </a:r>
            <a:r>
              <a:rPr lang="fr-FR" dirty="0" smtClean="0"/>
              <a:t> in Hollywood </a:t>
            </a:r>
            <a:r>
              <a:rPr lang="fr-FR" dirty="0" err="1" smtClean="0"/>
              <a:t>from</a:t>
            </a:r>
            <a:r>
              <a:rPr lang="fr-FR" dirty="0" smtClean="0"/>
              <a:t> the 1920's in the </a:t>
            </a:r>
            <a:r>
              <a:rPr lang="fr-FR" dirty="0" err="1" smtClean="0"/>
              <a:t>shape</a:t>
            </a:r>
            <a:r>
              <a:rPr lang="fr-FR" dirty="0" smtClean="0"/>
              <a:t> of a modern </a:t>
            </a:r>
            <a:r>
              <a:rPr lang="fr-FR" dirty="0" err="1" smtClean="0"/>
              <a:t>fairy</a:t>
            </a:r>
            <a:r>
              <a:rPr lang="fr-FR" dirty="0" smtClean="0"/>
              <a:t> tale </a:t>
            </a:r>
            <a:r>
              <a:rPr lang="fr-FR" dirty="0" err="1" smtClean="0"/>
              <a:t>with</a:t>
            </a:r>
            <a:r>
              <a:rPr lang="fr-FR" dirty="0" smtClean="0"/>
              <a:t> happy </a:t>
            </a:r>
            <a:r>
              <a:rPr lang="fr-FR" dirty="0" err="1" smtClean="0"/>
              <a:t>endings</a:t>
            </a:r>
            <a:r>
              <a:rPr lang="fr-FR" dirty="0" smtClean="0"/>
              <a:t> and an </a:t>
            </a:r>
            <a:r>
              <a:rPr lang="fr-FR" dirty="0" err="1" smtClean="0"/>
              <a:t>emphasis</a:t>
            </a:r>
            <a:r>
              <a:rPr lang="fr-FR" dirty="0" smtClean="0"/>
              <a:t> on </a:t>
            </a:r>
            <a:r>
              <a:rPr lang="fr-FR" dirty="0" err="1" smtClean="0"/>
              <a:t>entertainment</a:t>
            </a:r>
            <a:r>
              <a:rPr lang="fr-FR" dirty="0" smtClean="0"/>
              <a:t>. </a:t>
            </a:r>
          </a:p>
          <a:p>
            <a:pPr>
              <a:buNone/>
            </a:pPr>
            <a:r>
              <a:rPr lang="en-US" b="1" dirty="0" smtClean="0"/>
              <a:t> </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lstStyle/>
          <a:p>
            <a:r>
              <a:rPr lang="en-US" dirty="0"/>
              <a:t>According to Stone’s historical scenario, Kennedy was killed because he wanted to end the Cold War and</a:t>
            </a:r>
            <a:r>
              <a:rPr lang="en-US" dirty="0" smtClean="0"/>
              <a:t> to begin </a:t>
            </a:r>
            <a:r>
              <a:rPr lang="en-US" dirty="0"/>
              <a:t>withdrawing American troops from </a:t>
            </a:r>
            <a:r>
              <a:rPr lang="en-US" dirty="0" smtClean="0"/>
              <a:t>Vietnam. </a:t>
            </a:r>
            <a:r>
              <a:rPr lang="en-US" dirty="0"/>
              <a:t>Therefore, for</a:t>
            </a:r>
            <a:r>
              <a:rPr lang="en-US" dirty="0" smtClean="0"/>
              <a:t> Stone</a:t>
            </a:r>
            <a:r>
              <a:rPr lang="en-US" dirty="0"/>
              <a:t>,</a:t>
            </a:r>
            <a:r>
              <a:rPr lang="en-US" dirty="0" smtClean="0"/>
              <a:t> “Kennedy’s </a:t>
            </a:r>
            <a:r>
              <a:rPr lang="en-US" dirty="0"/>
              <a:t>assassination not only resulted in the loss of the beloved prince, but embodied an end of American innocence and </a:t>
            </a:r>
            <a:r>
              <a:rPr lang="en-US" dirty="0" smtClean="0"/>
              <a:t>idealism” </a:t>
            </a:r>
            <a:r>
              <a:rPr lang="en-US" dirty="0"/>
              <a:t>(69).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History versus Myth </a:t>
            </a:r>
            <a:br>
              <a:rPr lang="en-US" dirty="0"/>
            </a:br>
            <a:endParaRPr lang="en-US" dirty="0"/>
          </a:p>
        </p:txBody>
      </p:sp>
      <p:sp>
        <p:nvSpPr>
          <p:cNvPr id="3" name="Content Placeholder 2"/>
          <p:cNvSpPr>
            <a:spLocks noGrp="1"/>
          </p:cNvSpPr>
          <p:nvPr>
            <p:ph idx="1"/>
          </p:nvPr>
        </p:nvSpPr>
        <p:spPr/>
        <p:txBody>
          <a:bodyPr/>
          <a:lstStyle/>
          <a:p>
            <a:r>
              <a:rPr lang="en-US" dirty="0" smtClean="0"/>
              <a:t>According to </a:t>
            </a:r>
            <a:r>
              <a:rPr lang="en-US" dirty="0" err="1" smtClean="0"/>
              <a:t>Auster</a:t>
            </a:r>
            <a:r>
              <a:rPr lang="en-US" dirty="0" smtClean="0"/>
              <a:t>, Stone </a:t>
            </a:r>
            <a:r>
              <a:rPr lang="en-US" dirty="0"/>
              <a:t>based his scenario of the assassination on two very real but ambiguous statements and events: Kennedy’s speech in June 1963 at the American University in which he</a:t>
            </a:r>
            <a:r>
              <a:rPr lang="en-US" dirty="0" smtClean="0"/>
              <a:t> “held </a:t>
            </a:r>
            <a:r>
              <a:rPr lang="en-US" dirty="0"/>
              <a:t>out an olive branch to the </a:t>
            </a:r>
            <a:r>
              <a:rPr lang="en-US" dirty="0" smtClean="0"/>
              <a:t>Soviets.” The second </a:t>
            </a:r>
            <a:r>
              <a:rPr lang="en-US" dirty="0"/>
              <a:t>is a</a:t>
            </a:r>
            <a:r>
              <a:rPr lang="en-US" dirty="0" smtClean="0"/>
              <a:t> National </a:t>
            </a:r>
            <a:r>
              <a:rPr lang="en-US" dirty="0"/>
              <a:t>Security Memorandum, which he signed in the last days of his administration, ordering a reduction of troops in Vietnam.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versus Myth </a:t>
            </a:r>
            <a:endParaRPr lang="en-US" dirty="0"/>
          </a:p>
        </p:txBody>
      </p:sp>
      <p:sp>
        <p:nvSpPr>
          <p:cNvPr id="3" name="Content Placeholder 2"/>
          <p:cNvSpPr>
            <a:spLocks noGrp="1"/>
          </p:cNvSpPr>
          <p:nvPr>
            <p:ph idx="1"/>
          </p:nvPr>
        </p:nvSpPr>
        <p:spPr/>
        <p:txBody>
          <a:bodyPr>
            <a:normAutofit fontScale="92500" lnSpcReduction="10000"/>
          </a:bodyPr>
          <a:lstStyle/>
          <a:p>
            <a:r>
              <a:rPr lang="en-US" dirty="0"/>
              <a:t>At the same time Kennedy and his brother were</a:t>
            </a:r>
            <a:r>
              <a:rPr lang="en-US" dirty="0" smtClean="0"/>
              <a:t> “waging </a:t>
            </a:r>
            <a:r>
              <a:rPr lang="en-US" dirty="0"/>
              <a:t>a war of subversion against Fidel Castro</a:t>
            </a:r>
            <a:r>
              <a:rPr lang="en-US" dirty="0" smtClean="0"/>
              <a:t>,” </a:t>
            </a:r>
            <a:r>
              <a:rPr lang="en-US" dirty="0"/>
              <a:t>planning to assassinate him,  and </a:t>
            </a:r>
            <a:r>
              <a:rPr lang="en-US" dirty="0" smtClean="0"/>
              <a:t>planned </a:t>
            </a:r>
            <a:r>
              <a:rPr lang="en-US" dirty="0"/>
              <a:t>to bomb China’s nuclear production sites,</a:t>
            </a:r>
            <a:r>
              <a:rPr lang="en-US" dirty="0" smtClean="0"/>
              <a:t> and agreed </a:t>
            </a:r>
            <a:r>
              <a:rPr lang="en-US" dirty="0"/>
              <a:t>to the bugging of Dr. Martin Luther King,</a:t>
            </a:r>
            <a:r>
              <a:rPr lang="en-US" dirty="0" smtClean="0"/>
              <a:t> On </a:t>
            </a:r>
            <a:r>
              <a:rPr lang="en-US" dirty="0"/>
              <a:t>the day he was assassinated he was to deliver a speech in which he was to support the war in Vietnam; </a:t>
            </a:r>
            <a:r>
              <a:rPr lang="en-US" dirty="0" err="1"/>
              <a:t>Auster</a:t>
            </a:r>
            <a:r>
              <a:rPr lang="en-US" dirty="0"/>
              <a:t> believes that Stone cannot maintain his faith in the essential idealism of President Kennedy.</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versus Myth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military industrial conglomerate identified in JFK had become all-powerful hidden </a:t>
            </a:r>
            <a:r>
              <a:rPr lang="en-US" dirty="0" smtClean="0"/>
              <a:t>government in Nixon;</a:t>
            </a:r>
          </a:p>
          <a:p>
            <a:r>
              <a:rPr lang="en-US" dirty="0" smtClean="0"/>
              <a:t> </a:t>
            </a:r>
            <a:r>
              <a:rPr lang="en-US" dirty="0"/>
              <a:t>Stone’s vision of American politics</a:t>
            </a:r>
            <a:r>
              <a:rPr lang="en-US" dirty="0" smtClean="0"/>
              <a:t> is that of a  </a:t>
            </a:r>
            <a:r>
              <a:rPr lang="en-US" dirty="0"/>
              <a:t>beast, the hidden </a:t>
            </a:r>
            <a:r>
              <a:rPr lang="en-US" dirty="0" smtClean="0"/>
              <a:t>government, and </a:t>
            </a:r>
            <a:r>
              <a:rPr lang="en-US" dirty="0"/>
              <a:t>his conclusion is had Kennedy lived everything would</a:t>
            </a:r>
            <a:r>
              <a:rPr lang="en-US" dirty="0" smtClean="0"/>
              <a:t> be </a:t>
            </a:r>
            <a:r>
              <a:rPr lang="en-US" dirty="0"/>
              <a:t>different (they would have withdrawn from Vietnam,  and ended the Cold </a:t>
            </a:r>
            <a:r>
              <a:rPr lang="en-US" dirty="0" smtClean="0"/>
              <a:t>War).</a:t>
            </a:r>
          </a:p>
          <a:p>
            <a:r>
              <a:rPr lang="en-US" dirty="0" smtClean="0"/>
              <a:t> Stone’s </a:t>
            </a:r>
            <a:r>
              <a:rPr lang="en-US" dirty="0"/>
              <a:t>films are ambivalent about historical accuracy and </a:t>
            </a:r>
            <a:r>
              <a:rPr lang="en-US" dirty="0" smtClean="0"/>
              <a:t>promote </a:t>
            </a:r>
            <a:r>
              <a:rPr lang="en-US" dirty="0"/>
              <a:t>mythical </a:t>
            </a:r>
            <a:r>
              <a:rPr lang="en-US" dirty="0" smtClean="0"/>
              <a:t>elements;</a:t>
            </a:r>
          </a:p>
          <a:p>
            <a:r>
              <a:rPr lang="en-US" dirty="0" smtClean="0"/>
              <a:t> </a:t>
            </a:r>
            <a:r>
              <a:rPr lang="en-US" dirty="0"/>
              <a:t>H</a:t>
            </a:r>
            <a:r>
              <a:rPr lang="en-US" dirty="0" smtClean="0"/>
              <a:t>e </a:t>
            </a:r>
            <a:r>
              <a:rPr lang="en-US" dirty="0"/>
              <a:t>has created “the only full-blown mythic version of American politics since </a:t>
            </a:r>
            <a:r>
              <a:rPr lang="en-US" dirty="0" smtClean="0"/>
              <a:t>1960” (</a:t>
            </a:r>
            <a:r>
              <a:rPr lang="en-US" dirty="0" err="1" smtClean="0"/>
              <a:t>Auster</a:t>
            </a:r>
            <a:r>
              <a:rPr lang="en-US" dirty="0" smtClean="0"/>
              <a:t> 73).</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Historical Accuracy in  The Downfall</a:t>
            </a:r>
            <a:br>
              <a:rPr lang="en-US" dirty="0" smtClean="0"/>
            </a:b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pPr>
              <a:buNone/>
            </a:pPr>
            <a:endParaRPr lang="en-US" dirty="0" smtClean="0"/>
          </a:p>
          <a:p>
            <a:pPr>
              <a:buNone/>
            </a:pPr>
            <a:r>
              <a:rPr lang="en-US" dirty="0" smtClean="0"/>
              <a:t>The Downfall</a:t>
            </a:r>
          </a:p>
          <a:p>
            <a:pPr>
              <a:buNone/>
            </a:pPr>
            <a:r>
              <a:rPr lang="en-US" dirty="0" smtClean="0">
                <a:hlinkClick r:id="rId2"/>
              </a:rPr>
              <a:t>http://www.youtube.com/watch?v=IpyMeBrljfQ&amp;feature=related</a:t>
            </a:r>
            <a:endParaRPr lang="en-US" dirty="0" smtClean="0"/>
          </a:p>
          <a:p>
            <a:pPr>
              <a:buNone/>
            </a:pPr>
            <a:endParaRPr lang="en-US" dirty="0" smtClean="0"/>
          </a:p>
          <a:p>
            <a:pPr>
              <a:buNone/>
            </a:pPr>
            <a:r>
              <a:rPr lang="en-US" dirty="0" smtClean="0">
                <a:hlinkClick r:id="rId3"/>
              </a:rPr>
              <a:t>http://www.youtube.com/watch?v=1b0-r1t-H1M&amp;feature=related</a:t>
            </a: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of Pier Paolo </a:t>
            </a:r>
            <a:r>
              <a:rPr lang="en-US" dirty="0" err="1" smtClean="0"/>
              <a:t>Pasolini</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In his films sexuality is politicized and political issues are sexualized;</a:t>
            </a:r>
          </a:p>
          <a:p>
            <a:r>
              <a:rPr lang="en-US" dirty="0" smtClean="0"/>
              <a:t>His films defied the codes and conventions of classical Hollywood cinema, relying heavily instead on allegory, symbolism, and ambiguity;   </a:t>
            </a:r>
          </a:p>
          <a:p>
            <a:r>
              <a:rPr lang="en-US" dirty="0" smtClean="0"/>
              <a:t>His film </a:t>
            </a:r>
            <a:r>
              <a:rPr lang="en-US" i="1" dirty="0" err="1" smtClean="0"/>
              <a:t>Teorema</a:t>
            </a:r>
            <a:r>
              <a:rPr lang="en-US" dirty="0" smtClean="0"/>
              <a:t> (1968) was condemned by Vatican, which called the film “negative and dangerous”.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Salo</a:t>
            </a:r>
            <a:r>
              <a:rPr lang="en-US" i="1" dirty="0" smtClean="0"/>
              <a:t>, or the 120 Days of Sodom </a:t>
            </a:r>
            <a:r>
              <a:rPr lang="en-US" dirty="0" smtClean="0"/>
              <a:t>(1975)</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err="1" smtClean="0"/>
              <a:t>Pasolini’s</a:t>
            </a:r>
            <a:r>
              <a:rPr lang="en-US" dirty="0" smtClean="0"/>
              <a:t> “trilogy of life” was attacked by both right-wing and leftist critics (four aristocrats hold twenty-four teenagers hostage and torture and violate them in every way imaginable);</a:t>
            </a:r>
          </a:p>
          <a:p>
            <a:r>
              <a:rPr lang="en-US" dirty="0" err="1" smtClean="0"/>
              <a:t>Pasolini</a:t>
            </a:r>
            <a:r>
              <a:rPr lang="en-US" dirty="0" smtClean="0"/>
              <a:t> claims that “explicit sexuality of the trilogy was nothing less than a political protest against the reification and alienation imposed by modern capitalism” (</a:t>
            </a:r>
            <a:r>
              <a:rPr lang="en-US" dirty="0" err="1" smtClean="0"/>
              <a:t>Pasolini</a:t>
            </a:r>
            <a:r>
              <a:rPr lang="en-US" dirty="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Salo</a:t>
            </a:r>
            <a:endParaRPr lang="en-US" i="1" dirty="0"/>
          </a:p>
        </p:txBody>
      </p:sp>
      <p:sp>
        <p:nvSpPr>
          <p:cNvPr id="3" name="Content Placeholder 2"/>
          <p:cNvSpPr>
            <a:spLocks noGrp="1"/>
          </p:cNvSpPr>
          <p:nvPr>
            <p:ph idx="1"/>
          </p:nvPr>
        </p:nvSpPr>
        <p:spPr/>
        <p:txBody>
          <a:bodyPr/>
          <a:lstStyle/>
          <a:p>
            <a:r>
              <a:rPr lang="en-US" dirty="0" smtClean="0"/>
              <a:t>The film is </a:t>
            </a:r>
            <a:r>
              <a:rPr lang="en-US" dirty="0" err="1" smtClean="0"/>
              <a:t>Pasolini’s</a:t>
            </a:r>
            <a:r>
              <a:rPr lang="en-US" dirty="0" smtClean="0"/>
              <a:t> attack on the corrupt, bourgeois capitalist society; </a:t>
            </a:r>
          </a:p>
          <a:p>
            <a:r>
              <a:rPr lang="en-US" dirty="0" smtClean="0"/>
              <a:t>“My film is planned as a sexual metaphor, which symbolizes, in a visionary way, the relationship between exploiter and exploited. In sadism and in power politics human beings become objects. Hat similarity is the ideological basis of the story.”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Salo</a:t>
            </a:r>
            <a:endParaRPr lang="en-US" i="1" dirty="0"/>
          </a:p>
        </p:txBody>
      </p:sp>
      <p:sp>
        <p:nvSpPr>
          <p:cNvPr id="3" name="Content Placeholder 2"/>
          <p:cNvSpPr>
            <a:spLocks noGrp="1"/>
          </p:cNvSpPr>
          <p:nvPr>
            <p:ph idx="1"/>
          </p:nvPr>
        </p:nvSpPr>
        <p:spPr/>
        <p:txBody>
          <a:bodyPr>
            <a:normAutofit fontScale="62500" lnSpcReduction="20000"/>
          </a:bodyPr>
          <a:lstStyle/>
          <a:p>
            <a:r>
              <a:rPr lang="en-US" dirty="0" smtClean="0"/>
              <a:t>On November 2, 1975 </a:t>
            </a:r>
            <a:r>
              <a:rPr lang="en-US" dirty="0" err="1" smtClean="0"/>
              <a:t>Pasolini</a:t>
            </a:r>
            <a:r>
              <a:rPr lang="en-US" dirty="0" smtClean="0"/>
              <a:t> was was brutally murdered;</a:t>
            </a:r>
          </a:p>
          <a:p>
            <a:r>
              <a:rPr lang="en-US" dirty="0" smtClean="0"/>
              <a:t>There are speculations that he was killed by the Italian authorities, or the Mafia, or his many political adversaries, particularly the neo-fascists who certainly could not have been pleased with </a:t>
            </a:r>
            <a:r>
              <a:rPr lang="en-US" dirty="0" err="1" smtClean="0"/>
              <a:t>Salo</a:t>
            </a:r>
            <a:r>
              <a:rPr lang="en-US" dirty="0" smtClean="0"/>
              <a:t>.</a:t>
            </a:r>
          </a:p>
          <a:p>
            <a:r>
              <a:rPr lang="en-US" dirty="0" smtClean="0"/>
              <a:t>Historian Naomi Greene observes, “it became virtually impossible to disassociate the sadomasochistic universe of </a:t>
            </a:r>
            <a:r>
              <a:rPr lang="en-US" dirty="0" err="1" smtClean="0"/>
              <a:t>Salo</a:t>
            </a:r>
            <a:r>
              <a:rPr lang="en-US" dirty="0" smtClean="0"/>
              <a:t> from the manner in which he lived his life, and, above all, met his death.” </a:t>
            </a:r>
          </a:p>
          <a:p>
            <a:pPr>
              <a:buNone/>
            </a:pPr>
            <a:r>
              <a:rPr lang="en-US" dirty="0" smtClean="0"/>
              <a:t>(The excerpts are from Stephen </a:t>
            </a:r>
            <a:r>
              <a:rPr lang="en-US" dirty="0" err="1" smtClean="0"/>
              <a:t>Tropiano’s</a:t>
            </a:r>
            <a:r>
              <a:rPr lang="en-US" dirty="0" smtClean="0"/>
              <a:t> book </a:t>
            </a:r>
            <a:r>
              <a:rPr lang="en-US" i="1" dirty="0" smtClean="0"/>
              <a:t>Obscene, Indecent, Immoral, and Offensive.</a:t>
            </a:r>
          </a:p>
          <a:p>
            <a:pPr>
              <a:buNone/>
            </a:pPr>
            <a:r>
              <a:rPr lang="en-US" i="1" dirty="0" err="1" smtClean="0"/>
              <a:t>Salo</a:t>
            </a:r>
            <a:r>
              <a:rPr lang="en-US" i="1" dirty="0" smtClean="0"/>
              <a:t> Trailer:</a:t>
            </a:r>
          </a:p>
          <a:p>
            <a:pPr>
              <a:buNone/>
            </a:pPr>
            <a:r>
              <a:rPr lang="en-US" i="1" dirty="0" smtClean="0"/>
              <a:t> </a:t>
            </a:r>
            <a:r>
              <a:rPr lang="en-US" i="1" dirty="0" smtClean="0">
                <a:hlinkClick r:id="rId2"/>
              </a:rPr>
              <a:t>http://www.youtube.com/watch?v=VLdO-qkY1pQ</a:t>
            </a:r>
            <a:endParaRPr lang="en-US" i="1" dirty="0" smtClean="0"/>
          </a:p>
          <a:p>
            <a:pPr>
              <a:buNone/>
            </a:pPr>
            <a:endParaRPr lang="en-US" i="1" dirty="0" smtClean="0"/>
          </a:p>
          <a:p>
            <a:pPr>
              <a:buNone/>
            </a:pPr>
            <a:r>
              <a:rPr lang="en-US" i="1" dirty="0" smtClean="0"/>
              <a:t>Documentary on making </a:t>
            </a:r>
            <a:r>
              <a:rPr lang="en-US" i="1" dirty="0" err="1" smtClean="0"/>
              <a:t>Salo</a:t>
            </a:r>
            <a:endParaRPr lang="en-US" i="1" dirty="0" smtClean="0"/>
          </a:p>
          <a:p>
            <a:pPr>
              <a:buNone/>
            </a:pPr>
            <a:r>
              <a:rPr lang="en-US" i="1" dirty="0" smtClean="0">
                <a:hlinkClick r:id="rId3"/>
              </a:rPr>
              <a:t>http://www.youtube.com/watch?v=IpmlsIvez9U</a:t>
            </a:r>
            <a:endParaRPr lang="en-US" i="1" dirty="0" smtClean="0"/>
          </a:p>
          <a:p>
            <a:pPr>
              <a:buNone/>
            </a:pPr>
            <a:r>
              <a:rPr lang="en-US" i="1" dirty="0" smtClean="0"/>
              <a:t>  </a:t>
            </a:r>
          </a:p>
          <a:p>
            <a:pPr>
              <a:buNone/>
            </a:pPr>
            <a:endParaRPr lang="en-US" i="1" dirty="0" smtClean="0"/>
          </a:p>
          <a:p>
            <a:pPr>
              <a:buNone/>
            </a:pPr>
            <a:endParaRPr lang="en-US"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Ashes of </a:t>
            </a:r>
            <a:r>
              <a:rPr lang="en-US" dirty="0" err="1" smtClean="0"/>
              <a:t>Pasolini</a:t>
            </a:r>
            <a:r>
              <a:rPr lang="en-US" dirty="0" smtClean="0"/>
              <a:t> by Alfredo </a:t>
            </a:r>
            <a:r>
              <a:rPr lang="en-US" dirty="0" err="1" smtClean="0"/>
              <a:t>Jaar</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At first sight, the film is about the life and the possibly politically motivated murder of film director Pier Paolo </a:t>
            </a:r>
            <a:r>
              <a:rPr lang="en-US" dirty="0" err="1" smtClean="0"/>
              <a:t>Pasolini</a:t>
            </a:r>
            <a:r>
              <a:rPr lang="en-US" dirty="0" smtClean="0"/>
              <a:t>. It is a passionate indictment of political and cultural repression, past and present. In the current political climate in Europe, which has shifted so far to the right, Alfredo </a:t>
            </a:r>
            <a:r>
              <a:rPr lang="en-US" dirty="0" err="1" smtClean="0"/>
              <a:t>Jaar's</a:t>
            </a:r>
            <a:r>
              <a:rPr lang="en-US" dirty="0" smtClean="0"/>
              <a:t> message with his portrait of </a:t>
            </a:r>
            <a:r>
              <a:rPr lang="en-US" dirty="0" err="1" smtClean="0"/>
              <a:t>Pasolini</a:t>
            </a:r>
            <a:r>
              <a:rPr lang="en-US" dirty="0" smtClean="0"/>
              <a:t> is of the highest importance. </a:t>
            </a:r>
            <a:endParaRPr lang="en-US" dirty="0" smtClean="0">
              <a:hlinkClick r:id="rId2"/>
            </a:endParaRPr>
          </a:p>
          <a:p>
            <a:endParaRPr lang="en-US" dirty="0" smtClean="0">
              <a:hlinkClick r:id="rId2"/>
            </a:endParaRPr>
          </a:p>
          <a:p>
            <a:r>
              <a:rPr lang="en-US" dirty="0" smtClean="0">
                <a:hlinkClick r:id="rId2"/>
              </a:rPr>
              <a:t>http://www.youtube.com/watch?v=oCjMCtOsezI</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fr-FR" dirty="0" smtClean="0"/>
              <a:t>The </a:t>
            </a:r>
            <a:r>
              <a:rPr lang="fr-FR" dirty="0" err="1" smtClean="0"/>
              <a:t>overwhelming</a:t>
            </a:r>
            <a:r>
              <a:rPr lang="fr-FR" dirty="0" smtClean="0"/>
              <a:t> </a:t>
            </a:r>
            <a:r>
              <a:rPr lang="fr-FR" dirty="0" err="1" smtClean="0"/>
              <a:t>success</a:t>
            </a:r>
            <a:r>
              <a:rPr lang="fr-FR" dirty="0" smtClean="0"/>
              <a:t> of </a:t>
            </a:r>
            <a:r>
              <a:rPr lang="fr-FR" dirty="0" err="1" smtClean="0"/>
              <a:t>this</a:t>
            </a:r>
            <a:r>
              <a:rPr lang="fr-FR" dirty="0" smtClean="0"/>
              <a:t> </a:t>
            </a:r>
            <a:r>
              <a:rPr lang="fr-FR" dirty="0" err="1" smtClean="0"/>
              <a:t>paradigm</a:t>
            </a:r>
            <a:r>
              <a:rPr lang="fr-FR" dirty="0" smtClean="0"/>
              <a:t> and the </a:t>
            </a:r>
            <a:r>
              <a:rPr lang="fr-FR" dirty="0" err="1" smtClean="0"/>
              <a:t>Americanisation</a:t>
            </a:r>
            <a:r>
              <a:rPr lang="fr-FR" dirty="0" smtClean="0"/>
              <a:t> of world culture, have </a:t>
            </a:r>
            <a:r>
              <a:rPr lang="fr-FR" dirty="0" err="1" smtClean="0"/>
              <a:t>pushed</a:t>
            </a:r>
            <a:r>
              <a:rPr lang="fr-FR" dirty="0" smtClean="0"/>
              <a:t> </a:t>
            </a:r>
            <a:r>
              <a:rPr lang="fr-FR" dirty="0" err="1" smtClean="0"/>
              <a:t>other</a:t>
            </a:r>
            <a:r>
              <a:rPr lang="fr-FR" dirty="0" smtClean="0"/>
              <a:t> </a:t>
            </a:r>
            <a:r>
              <a:rPr lang="fr-FR" dirty="0" err="1" smtClean="0"/>
              <a:t>ways</a:t>
            </a:r>
            <a:r>
              <a:rPr lang="fr-FR" dirty="0" smtClean="0"/>
              <a:t> of </a:t>
            </a:r>
            <a:r>
              <a:rPr lang="fr-FR" dirty="0" err="1" smtClean="0"/>
              <a:t>telling</a:t>
            </a:r>
            <a:r>
              <a:rPr lang="fr-FR" dirty="0" smtClean="0"/>
              <a:t> stories, </a:t>
            </a:r>
            <a:r>
              <a:rPr lang="fr-FR" dirty="0" err="1" smtClean="0"/>
              <a:t>other</a:t>
            </a:r>
            <a:r>
              <a:rPr lang="fr-FR" dirty="0" smtClean="0"/>
              <a:t> </a:t>
            </a:r>
            <a:r>
              <a:rPr lang="fr-FR" dirty="0" err="1" smtClean="0"/>
              <a:t>cinemas</a:t>
            </a:r>
            <a:r>
              <a:rPr lang="fr-FR" dirty="0" smtClean="0"/>
              <a:t> and points of </a:t>
            </a:r>
            <a:r>
              <a:rPr lang="fr-FR" dirty="0" err="1" smtClean="0"/>
              <a:t>view</a:t>
            </a:r>
            <a:r>
              <a:rPr lang="fr-FR" dirty="0" smtClean="0"/>
              <a:t> - to the </a:t>
            </a:r>
            <a:r>
              <a:rPr lang="fr-FR" dirty="0" err="1" smtClean="0"/>
              <a:t>margins</a:t>
            </a:r>
            <a:r>
              <a:rPr lang="fr-FR" dirty="0" smtClean="0"/>
              <a:t>. American films </a:t>
            </a:r>
            <a:r>
              <a:rPr lang="fr-FR" dirty="0" err="1" smtClean="0"/>
              <a:t>dominate</a:t>
            </a:r>
            <a:r>
              <a:rPr lang="fr-FR" dirty="0" smtClean="0"/>
              <a:t> the </a:t>
            </a:r>
            <a:r>
              <a:rPr lang="fr-FR" dirty="0" err="1" smtClean="0"/>
              <a:t>market</a:t>
            </a:r>
            <a:r>
              <a:rPr lang="fr-FR" dirty="0" smtClean="0"/>
              <a:t> place </a:t>
            </a:r>
            <a:r>
              <a:rPr lang="fr-FR" dirty="0" err="1" smtClean="0"/>
              <a:t>shaping</a:t>
            </a:r>
            <a:r>
              <a:rPr lang="fr-FR" dirty="0" smtClean="0"/>
              <a:t> </a:t>
            </a:r>
            <a:r>
              <a:rPr lang="fr-FR" dirty="0" err="1" smtClean="0"/>
              <a:t>needs</a:t>
            </a:r>
            <a:r>
              <a:rPr lang="fr-FR" dirty="0" smtClean="0"/>
              <a:t>, </a:t>
            </a:r>
            <a:r>
              <a:rPr lang="fr-FR" dirty="0" err="1" smtClean="0"/>
              <a:t>desires</a:t>
            </a:r>
            <a:r>
              <a:rPr lang="fr-FR" dirty="0" smtClean="0"/>
              <a:t> and </a:t>
            </a:r>
            <a:r>
              <a:rPr lang="fr-FR" dirty="0" err="1" smtClean="0"/>
              <a:t>our</a:t>
            </a:r>
            <a:r>
              <a:rPr lang="fr-FR" dirty="0" smtClean="0"/>
              <a:t> </a:t>
            </a:r>
            <a:r>
              <a:rPr lang="fr-FR" dirty="0" err="1" smtClean="0"/>
              <a:t>sense</a:t>
            </a:r>
            <a:r>
              <a:rPr lang="fr-FR" dirty="0" smtClean="0"/>
              <a:t> of self and </a:t>
            </a:r>
            <a:r>
              <a:rPr lang="fr-FR" dirty="0" err="1" smtClean="0"/>
              <a:t>making</a:t>
            </a:r>
            <a:r>
              <a:rPr lang="fr-FR" dirty="0" smtClean="0"/>
              <a:t> a </a:t>
            </a:r>
            <a:r>
              <a:rPr lang="fr-FR" dirty="0" err="1" smtClean="0"/>
              <a:t>significant</a:t>
            </a:r>
            <a:r>
              <a:rPr lang="fr-FR" dirty="0" smtClean="0"/>
              <a:t> contribution to </a:t>
            </a:r>
            <a:r>
              <a:rPr lang="fr-FR" dirty="0" err="1" smtClean="0"/>
              <a:t>our</a:t>
            </a:r>
            <a:r>
              <a:rPr lang="fr-FR" dirty="0" smtClean="0"/>
              <a:t> </a:t>
            </a:r>
            <a:r>
              <a:rPr lang="fr-FR" dirty="0" err="1" smtClean="0"/>
              <a:t>mediated</a:t>
            </a:r>
            <a:r>
              <a:rPr lang="fr-FR" dirty="0" smtClean="0"/>
              <a:t>, </a:t>
            </a:r>
            <a:r>
              <a:rPr lang="fr-FR" dirty="0" err="1" smtClean="0"/>
              <a:t>consumer-driven</a:t>
            </a:r>
            <a:r>
              <a:rPr lang="fr-FR" dirty="0" smtClean="0"/>
              <a:t> world of </a:t>
            </a:r>
            <a:r>
              <a:rPr lang="fr-FR" dirty="0" err="1" smtClean="0"/>
              <a:t>fantasy</a:t>
            </a:r>
            <a:r>
              <a:rPr lang="fr-FR" dirty="0" smtClean="0"/>
              <a:t> and </a:t>
            </a:r>
            <a:r>
              <a:rPr lang="fr-FR" dirty="0" err="1" smtClean="0"/>
              <a:t>fashion</a:t>
            </a:r>
            <a:r>
              <a:rPr lang="fr-FR" dirty="0" smtClean="0"/>
              <a: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Ashes of </a:t>
            </a:r>
            <a:r>
              <a:rPr lang="en-US" dirty="0" err="1" smtClean="0"/>
              <a:t>Pasolini</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 will present a short film entitled The Ashes of </a:t>
            </a:r>
            <a:r>
              <a:rPr lang="en-US" dirty="0" err="1" smtClean="0"/>
              <a:t>Pasolini</a:t>
            </a:r>
            <a:r>
              <a:rPr lang="en-US" dirty="0" smtClean="0"/>
              <a:t>. It is a modest film about the death of an extraordinary intellectual. </a:t>
            </a:r>
            <a:br>
              <a:rPr lang="en-US" dirty="0" smtClean="0"/>
            </a:br>
            <a:r>
              <a:rPr lang="en-US" dirty="0" smtClean="0"/>
              <a:t>It is mostly based on documentary material discovered after 1975, the year of his death, and before. As you know, it is still unclear who killed him. But for me, it has always been clear why: it was because of fear. Fear of his voice, fear of his life style, fear of his ideas, fear of his opinions, fear of his intellect. He was the totally complete intellectual: a filmmaker, a poet, a writer, a journalist, a critic, a polemist. He was totally involved in the cultural and political life of his time. As an artist he took risks, broke the rules, he created his own rules. </a:t>
            </a:r>
            <a:r>
              <a:rPr lang="en-US" dirty="0" err="1" smtClean="0"/>
              <a:t>Pasolini</a:t>
            </a:r>
            <a:r>
              <a:rPr lang="en-US" dirty="0" smtClean="0"/>
              <a:t> wrote one of the most beautiful poems of the 20th century titled The Ashes of </a:t>
            </a:r>
            <a:r>
              <a:rPr lang="en-US" dirty="0" err="1" smtClean="0"/>
              <a:t>Gramsci</a:t>
            </a:r>
            <a:r>
              <a:rPr lang="en-US" dirty="0" smtClean="0"/>
              <a:t> (2005), a eulogy to another great Italian thinker, Antonio </a:t>
            </a:r>
            <a:r>
              <a:rPr lang="en-US" dirty="0" err="1" smtClean="0"/>
              <a:t>Gramsci</a:t>
            </a:r>
            <a:r>
              <a:rPr lang="en-US" dirty="0" smtClean="0"/>
              <a:t>. The title of my film is based on this poem by </a:t>
            </a:r>
            <a:r>
              <a:rPr lang="en-US" dirty="0" err="1" smtClean="0"/>
              <a:t>Pasolini</a:t>
            </a:r>
            <a:r>
              <a:rPr lang="en-US" dirty="0" smtClean="0"/>
              <a:t> but I chose it to write a eulogy to </a:t>
            </a:r>
            <a:r>
              <a:rPr lang="en-US" dirty="0" err="1" smtClean="0"/>
              <a:t>Pasolini</a:t>
            </a:r>
            <a:r>
              <a:rPr lang="en-US" dirty="0" smtClean="0"/>
              <a:t> himself. In these dark times in which Italy finds itself, </a:t>
            </a:r>
            <a:r>
              <a:rPr lang="en-US" dirty="0" err="1" smtClean="0"/>
              <a:t>Pasolini's</a:t>
            </a:r>
            <a:r>
              <a:rPr lang="en-US" dirty="0" smtClean="0"/>
              <a:t> voice is sorely missed.” [...] Alfredo </a:t>
            </a:r>
            <a:r>
              <a:rPr lang="en-US" dirty="0" err="1" smtClean="0"/>
              <a:t>Jaar</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a:bodyPr>
          <a:lstStyle/>
          <a:p>
            <a:r>
              <a:rPr lang="en-US" dirty="0" smtClean="0"/>
              <a:t>Exposing the Dark Secrets of Italian Political History: An Interview with Paolo </a:t>
            </a:r>
            <a:r>
              <a:rPr lang="en-US" dirty="0" err="1" smtClean="0"/>
              <a:t>Sorrentino</a:t>
            </a:r>
            <a:r>
              <a:rPr lang="en-US" dirty="0" smtClean="0"/>
              <a:t> by Gary </a:t>
            </a:r>
            <a:r>
              <a:rPr lang="en-US" dirty="0" err="1" smtClean="0"/>
              <a:t>Crowdus</a:t>
            </a:r>
            <a:endParaRPr lang="en-US" dirty="0"/>
          </a:p>
        </p:txBody>
      </p:sp>
      <p:sp>
        <p:nvSpPr>
          <p:cNvPr id="3" name="Content Placeholder 2"/>
          <p:cNvSpPr>
            <a:spLocks noGrp="1"/>
          </p:cNvSpPr>
          <p:nvPr>
            <p:ph idx="1"/>
          </p:nvPr>
        </p:nvSpPr>
        <p:spPr>
          <a:xfrm>
            <a:off x="457200" y="2438400"/>
            <a:ext cx="8229600" cy="4525963"/>
          </a:xfrm>
        </p:spPr>
        <p:txBody>
          <a:bodyPr>
            <a:normAutofit fontScale="85000" lnSpcReduction="10000"/>
          </a:bodyPr>
          <a:lstStyle/>
          <a:p>
            <a:r>
              <a:rPr lang="en-US" dirty="0" smtClean="0"/>
              <a:t>Il </a:t>
            </a:r>
            <a:r>
              <a:rPr lang="en-US" dirty="0" err="1" smtClean="0"/>
              <a:t>Divo</a:t>
            </a:r>
            <a:r>
              <a:rPr lang="en-US" dirty="0" smtClean="0"/>
              <a:t>: The Spectacular Life of </a:t>
            </a:r>
            <a:r>
              <a:rPr lang="en-US" dirty="0" err="1" smtClean="0"/>
              <a:t>Giulio</a:t>
            </a:r>
            <a:r>
              <a:rPr lang="en-US" dirty="0" smtClean="0"/>
              <a:t> </a:t>
            </a:r>
            <a:r>
              <a:rPr lang="en-US" dirty="0" err="1" smtClean="0"/>
              <a:t>Andreotti</a:t>
            </a:r>
            <a:r>
              <a:rPr lang="en-US" dirty="0" smtClean="0"/>
              <a:t>  </a:t>
            </a:r>
            <a:r>
              <a:rPr lang="en-US" dirty="0" err="1" smtClean="0"/>
              <a:t>Sorrentino’s</a:t>
            </a:r>
            <a:r>
              <a:rPr lang="en-US" dirty="0" smtClean="0"/>
              <a:t>  4</a:t>
            </a:r>
            <a:r>
              <a:rPr lang="en-US" baseline="30000" dirty="0" smtClean="0"/>
              <a:t>th</a:t>
            </a:r>
            <a:r>
              <a:rPr lang="en-US" dirty="0" smtClean="0"/>
              <a:t> feature after One Man (2001); The Consequences of Love (2004); Friend of the Family (2006); Il </a:t>
            </a:r>
            <a:r>
              <a:rPr lang="en-US" dirty="0" err="1" smtClean="0"/>
              <a:t>Divo</a:t>
            </a:r>
            <a:r>
              <a:rPr lang="en-US" dirty="0" smtClean="0"/>
              <a:t> received  Jury Prize at Cannes; </a:t>
            </a:r>
          </a:p>
          <a:p>
            <a:r>
              <a:rPr lang="en-US" dirty="0" smtClean="0"/>
              <a:t>It depicts life of </a:t>
            </a:r>
            <a:r>
              <a:rPr lang="en-US" dirty="0" err="1" smtClean="0"/>
              <a:t>Andreotty</a:t>
            </a:r>
            <a:r>
              <a:rPr lang="en-US" dirty="0" smtClean="0"/>
              <a:t>, seven time Prime Minister of Italy; the Christian Democratic party leader from 1946-1992;</a:t>
            </a:r>
          </a:p>
          <a:p>
            <a:r>
              <a:rPr lang="en-US" dirty="0" smtClean="0"/>
              <a:t>Today he is senator for life: he has  ties to Mafia, the fascist Propaganda Due , Masonic Lodge, the State Secret Service; and the Vatican; he was tried and acquitted 26 times;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 </a:t>
            </a:r>
            <a:r>
              <a:rPr lang="en-US" dirty="0" err="1" smtClean="0"/>
              <a:t>Divo</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Sorrentino</a:t>
            </a:r>
            <a:r>
              <a:rPr lang="en-US" dirty="0" smtClean="0"/>
              <a:t> claims that his goal with Il </a:t>
            </a:r>
            <a:r>
              <a:rPr lang="en-US" dirty="0" err="1" smtClean="0"/>
              <a:t>Divo</a:t>
            </a:r>
            <a:r>
              <a:rPr lang="en-US" dirty="0" smtClean="0"/>
              <a:t> was to make a rock opera of </a:t>
            </a:r>
            <a:r>
              <a:rPr lang="en-US" dirty="0" err="1" smtClean="0"/>
              <a:t>Andreotti’s</a:t>
            </a:r>
            <a:r>
              <a:rPr lang="en-US" dirty="0" smtClean="0"/>
              <a:t> life (satire and farce of commedia dell’ arte). </a:t>
            </a:r>
          </a:p>
          <a:p>
            <a:pPr>
              <a:buNone/>
            </a:pPr>
            <a:r>
              <a:rPr lang="en-US" dirty="0" smtClean="0"/>
              <a:t>Il </a:t>
            </a:r>
            <a:r>
              <a:rPr lang="en-US" dirty="0" err="1" smtClean="0"/>
              <a:t>DivoTrailer</a:t>
            </a:r>
            <a:endParaRPr lang="en-US" dirty="0" smtClean="0"/>
          </a:p>
          <a:p>
            <a:pPr>
              <a:buNone/>
            </a:pPr>
            <a:r>
              <a:rPr lang="en-US" dirty="0" smtClean="0"/>
              <a:t> </a:t>
            </a:r>
          </a:p>
          <a:p>
            <a:pPr>
              <a:buNone/>
            </a:pPr>
            <a:r>
              <a:rPr lang="en-US" dirty="0" smtClean="0">
                <a:hlinkClick r:id="rId2"/>
              </a:rPr>
              <a:t>http://www.youtube.com/watch?v=FOBwGVOaCCg</a:t>
            </a:r>
            <a:endParaRPr lang="en-US" dirty="0" smtClean="0"/>
          </a:p>
          <a:p>
            <a:pPr>
              <a:buNone/>
            </a:pPr>
            <a:endParaRPr lang="en-US" dirty="0" smtClean="0"/>
          </a:p>
          <a:p>
            <a:pPr>
              <a:buNone/>
            </a:pPr>
            <a:r>
              <a:rPr lang="en-US" dirty="0" smtClean="0"/>
              <a:t>clips from </a:t>
            </a:r>
            <a:r>
              <a:rPr lang="en-US" dirty="0" err="1" smtClean="0"/>
              <a:t>il</a:t>
            </a:r>
            <a:r>
              <a:rPr lang="en-US" dirty="0" smtClean="0"/>
              <a:t> </a:t>
            </a:r>
            <a:r>
              <a:rPr lang="en-US" dirty="0" err="1" smtClean="0"/>
              <a:t>divo</a:t>
            </a:r>
            <a:r>
              <a:rPr lang="en-US" dirty="0" smtClean="0"/>
              <a:t> </a:t>
            </a:r>
          </a:p>
          <a:p>
            <a:r>
              <a:rPr lang="en-US" u="sng" dirty="0" smtClean="0">
                <a:hlinkClick r:id="rId3"/>
              </a:rPr>
              <a:t>http://www.youtube.com/watch?v=5bTdiXdg4b4</a:t>
            </a:r>
            <a:endParaRPr lang="en-US" dirty="0" smtClean="0"/>
          </a:p>
          <a:p>
            <a:pPr>
              <a:buNone/>
            </a:pPr>
            <a:endParaRPr lang="en-US" dirty="0" smtClean="0"/>
          </a:p>
          <a:p>
            <a:pPr>
              <a:buNone/>
            </a:pPr>
            <a:r>
              <a:rPr lang="en-US" dirty="0" smtClean="0"/>
              <a:t>starting credits for </a:t>
            </a:r>
            <a:r>
              <a:rPr lang="en-US" dirty="0" err="1" smtClean="0"/>
              <a:t>il</a:t>
            </a:r>
            <a:r>
              <a:rPr lang="en-US" dirty="0" smtClean="0"/>
              <a:t> </a:t>
            </a:r>
            <a:r>
              <a:rPr lang="en-US" dirty="0" err="1" smtClean="0"/>
              <a:t>divo</a:t>
            </a:r>
            <a:r>
              <a:rPr lang="en-US" dirty="0" smtClean="0"/>
              <a:t> </a:t>
            </a:r>
            <a:r>
              <a:rPr lang="en-US" dirty="0" smtClean="0">
                <a:hlinkClick r:id="rId4"/>
              </a:rPr>
              <a:t>https</a:t>
            </a:r>
            <a:r>
              <a:rPr lang="en-US" dirty="0">
                <a:hlinkClick r:id="rId4"/>
              </a:rPr>
              <a:t>://www.youtube.com/watch?v=</a:t>
            </a:r>
            <a:r>
              <a:rPr lang="en-US" dirty="0" smtClean="0">
                <a:hlinkClick r:id="rId4"/>
              </a:rPr>
              <a:t>JIZi9iwESys</a:t>
            </a:r>
            <a:endParaRPr lang="en-US" dirty="0" smtClean="0"/>
          </a:p>
          <a:p>
            <a:pPr>
              <a:buNone/>
            </a:pPr>
            <a:endParaRPr lang="en-US" u="sng" dirty="0" smtClean="0"/>
          </a:p>
          <a:p>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 3</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What does </a:t>
            </a:r>
            <a:r>
              <a:rPr lang="en-US" dirty="0" err="1" smtClean="0"/>
              <a:t>Sorrentino</a:t>
            </a:r>
            <a:r>
              <a:rPr lang="en-US" dirty="0" smtClean="0"/>
              <a:t> say about the new</a:t>
            </a:r>
          </a:p>
          <a:p>
            <a:pPr>
              <a:buNone/>
            </a:pPr>
            <a:r>
              <a:rPr lang="en-US" dirty="0" smtClean="0"/>
              <a:t>approach to making political films? </a:t>
            </a:r>
          </a:p>
          <a:p>
            <a:pPr>
              <a:buNone/>
            </a:pP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lstStyle/>
          <a:p>
            <a:r>
              <a:rPr lang="en-US" dirty="0" err="1" smtClean="0"/>
              <a:t>Sorrentino</a:t>
            </a:r>
            <a:r>
              <a:rPr lang="en-US" dirty="0" smtClean="0"/>
              <a:t> believes that old Italian political films such as </a:t>
            </a:r>
            <a:r>
              <a:rPr lang="en-US" dirty="0" err="1" smtClean="0"/>
              <a:t>Rosi’s</a:t>
            </a:r>
            <a:r>
              <a:rPr lang="en-US" dirty="0" smtClean="0"/>
              <a:t> films about civic conscience are outdated; the young audience need to be enticed by a compelling visual style and popular music into viewing films that deal with their own political history. </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a:bodyPr>
          <a:lstStyle/>
          <a:p>
            <a:pPr>
              <a:buNone/>
            </a:pPr>
            <a:r>
              <a:rPr lang="en-US" dirty="0" smtClean="0"/>
              <a:t>What is historical and what is fictional in Il </a:t>
            </a:r>
            <a:r>
              <a:rPr lang="en-US" dirty="0" err="1" smtClean="0"/>
              <a:t>Divo</a:t>
            </a:r>
            <a:r>
              <a:rPr lang="en-US" dirty="0"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 </a:t>
            </a:r>
            <a:endParaRPr lang="en-US" dirty="0"/>
          </a:p>
        </p:txBody>
      </p:sp>
      <p:sp>
        <p:nvSpPr>
          <p:cNvPr id="3" name="Content Placeholder 2"/>
          <p:cNvSpPr>
            <a:spLocks noGrp="1"/>
          </p:cNvSpPr>
          <p:nvPr>
            <p:ph idx="1"/>
          </p:nvPr>
        </p:nvSpPr>
        <p:spPr/>
        <p:txBody>
          <a:bodyPr>
            <a:normAutofit/>
          </a:bodyPr>
          <a:lstStyle/>
          <a:p>
            <a:r>
              <a:rPr lang="en-US" dirty="0" smtClean="0"/>
              <a:t>Dialogue is a mix of </a:t>
            </a:r>
            <a:r>
              <a:rPr lang="en-US" dirty="0" err="1" smtClean="0"/>
              <a:t>Andreotti’s</a:t>
            </a:r>
            <a:r>
              <a:rPr lang="en-US" dirty="0" smtClean="0"/>
              <a:t> actual statements or quotes, but his private life dialogues are invented as well as  the confession scene in which </a:t>
            </a:r>
            <a:r>
              <a:rPr lang="en-US" dirty="0" err="1" smtClean="0"/>
              <a:t>Andreotti</a:t>
            </a:r>
            <a:r>
              <a:rPr lang="en-US" dirty="0" smtClean="0"/>
              <a:t> exposes deeper darker state secrets especially the role of the secret service in the “strategy of tension”; the scene represents the filmmaker’s point of view;</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invented interview with </a:t>
            </a:r>
            <a:r>
              <a:rPr lang="en-US" dirty="0" err="1" smtClean="0"/>
              <a:t>Eugeni</a:t>
            </a:r>
            <a:r>
              <a:rPr lang="en-US" dirty="0" smtClean="0"/>
              <a:t> </a:t>
            </a:r>
            <a:r>
              <a:rPr lang="en-US" dirty="0" err="1" smtClean="0"/>
              <a:t>Scalfary</a:t>
            </a:r>
            <a:r>
              <a:rPr lang="en-US" dirty="0" smtClean="0"/>
              <a:t> “represents a synthesis of many Italian journalists, a character who poses all the questions that the Italian people would like to ask </a:t>
            </a:r>
            <a:r>
              <a:rPr lang="en-US" dirty="0" err="1" smtClean="0"/>
              <a:t>Andreotti</a:t>
            </a:r>
            <a:r>
              <a:rPr lang="en-US" dirty="0" smtClean="0"/>
              <a:t>” (35).</a:t>
            </a:r>
          </a:p>
          <a:p>
            <a:r>
              <a:rPr lang="en-US" dirty="0" smtClean="0"/>
              <a:t>The director  demonstrates an interesting technique of fashioning scenes that cannot be documented in real life – the  scenes that illustrate testimony from various Mafia leaders and eyewitnesses;  the kiss between the boss of bosses and </a:t>
            </a:r>
            <a:r>
              <a:rPr lang="en-US" dirty="0" err="1" smtClean="0"/>
              <a:t>Andreotti</a:t>
            </a:r>
            <a:r>
              <a:rPr lang="en-US" dirty="0" smtClean="0"/>
              <a:t> suggesting far more than a mere political accommodation with the </a:t>
            </a:r>
            <a:r>
              <a:rPr lang="en-US" dirty="0" err="1" smtClean="0"/>
              <a:t>Cosa</a:t>
            </a:r>
            <a:r>
              <a:rPr lang="en-US" dirty="0" smtClean="0"/>
              <a:t> Nostra.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pPr>
              <a:buNone/>
            </a:pPr>
            <a:r>
              <a:rPr lang="en-US" dirty="0" smtClean="0"/>
              <a:t>What is the universal meaning of the film?</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5</a:t>
            </a:r>
            <a:endParaRPr lang="en-US" dirty="0"/>
          </a:p>
        </p:txBody>
      </p:sp>
      <p:sp>
        <p:nvSpPr>
          <p:cNvPr id="3" name="Content Placeholder 2"/>
          <p:cNvSpPr>
            <a:spLocks noGrp="1"/>
          </p:cNvSpPr>
          <p:nvPr>
            <p:ph idx="1"/>
          </p:nvPr>
        </p:nvSpPr>
        <p:spPr/>
        <p:txBody>
          <a:bodyPr/>
          <a:lstStyle/>
          <a:p>
            <a:r>
              <a:rPr lang="en-US" dirty="0" smtClean="0"/>
              <a:t>He hopes the viewers will respond to the metaphorical meaning of political power in film. For example, the American audience will make a connection with Kissinger;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fr-FR" dirty="0" smtClean="0"/>
              <a:t>In </a:t>
            </a:r>
            <a:r>
              <a:rPr lang="fr-FR" dirty="0" err="1" smtClean="0"/>
              <a:t>this</a:t>
            </a:r>
            <a:r>
              <a:rPr lang="fr-FR" dirty="0" smtClean="0"/>
              <a:t> </a:t>
            </a:r>
            <a:r>
              <a:rPr lang="fr-FR" dirty="0" err="1" smtClean="0"/>
              <a:t>non-place</a:t>
            </a:r>
            <a:r>
              <a:rPr lang="fr-FR" dirty="0" smtClean="0"/>
              <a:t> of </a:t>
            </a:r>
            <a:r>
              <a:rPr lang="fr-FR" dirty="0" err="1" smtClean="0"/>
              <a:t>individualised</a:t>
            </a:r>
            <a:r>
              <a:rPr lang="fr-FR" dirty="0" smtClean="0"/>
              <a:t> </a:t>
            </a:r>
            <a:r>
              <a:rPr lang="fr-FR" dirty="0" err="1" smtClean="0"/>
              <a:t>pleasure-seeking</a:t>
            </a:r>
            <a:r>
              <a:rPr lang="fr-FR" dirty="0" smtClean="0"/>
              <a:t>, films </a:t>
            </a:r>
            <a:r>
              <a:rPr lang="fr-FR" dirty="0" err="1" smtClean="0"/>
              <a:t>with</a:t>
            </a:r>
            <a:r>
              <a:rPr lang="fr-FR" dirty="0" smtClean="0"/>
              <a:t> a </a:t>
            </a:r>
            <a:r>
              <a:rPr lang="fr-FR" dirty="0" err="1" smtClean="0"/>
              <a:t>didactic</a:t>
            </a:r>
            <a:r>
              <a:rPr lang="fr-FR" dirty="0" smtClean="0"/>
              <a:t> </a:t>
            </a:r>
            <a:r>
              <a:rPr lang="fr-FR" dirty="0" err="1" smtClean="0"/>
              <a:t>political</a:t>
            </a:r>
            <a:r>
              <a:rPr lang="fr-FR" dirty="0" smtClean="0"/>
              <a:t> content </a:t>
            </a:r>
            <a:r>
              <a:rPr lang="fr-FR" dirty="0" err="1" smtClean="0"/>
              <a:t>make</a:t>
            </a:r>
            <a:r>
              <a:rPr lang="fr-FR" dirty="0" smtClean="0"/>
              <a:t> us </a:t>
            </a:r>
            <a:r>
              <a:rPr lang="fr-FR" dirty="0" err="1" smtClean="0"/>
              <a:t>anxious</a:t>
            </a:r>
            <a:r>
              <a:rPr lang="fr-FR" dirty="0" smtClean="0"/>
              <a:t>: by </a:t>
            </a:r>
            <a:r>
              <a:rPr lang="fr-FR" dirty="0" err="1" smtClean="0"/>
              <a:t>presenting</a:t>
            </a:r>
            <a:r>
              <a:rPr lang="fr-FR" dirty="0" smtClean="0"/>
              <a:t> us </a:t>
            </a:r>
            <a:r>
              <a:rPr lang="fr-FR" dirty="0" err="1" smtClean="0"/>
              <a:t>with</a:t>
            </a:r>
            <a:r>
              <a:rPr lang="fr-FR" dirty="0" smtClean="0"/>
              <a:t> the </a:t>
            </a:r>
            <a:r>
              <a:rPr lang="fr-FR" dirty="0" err="1" smtClean="0"/>
              <a:t>Other</a:t>
            </a:r>
            <a:r>
              <a:rPr lang="fr-FR" dirty="0" smtClean="0"/>
              <a:t> </a:t>
            </a:r>
            <a:r>
              <a:rPr lang="fr-FR" dirty="0" err="1" smtClean="0"/>
              <a:t>trying</a:t>
            </a:r>
            <a:r>
              <a:rPr lang="fr-FR" dirty="0" smtClean="0"/>
              <a:t> to cross the border </a:t>
            </a:r>
            <a:r>
              <a:rPr lang="fr-FR" dirty="0" err="1" smtClean="0"/>
              <a:t>into</a:t>
            </a:r>
            <a:r>
              <a:rPr lang="fr-FR" dirty="0" smtClean="0"/>
              <a:t> the Good Life or the </a:t>
            </a:r>
            <a:r>
              <a:rPr lang="fr-FR" dirty="0" err="1" smtClean="0"/>
              <a:t>generalised</a:t>
            </a:r>
            <a:r>
              <a:rPr lang="fr-FR" dirty="0" smtClean="0"/>
              <a:t> chaos and violence of the </a:t>
            </a:r>
            <a:r>
              <a:rPr lang="fr-FR" dirty="0" err="1" smtClean="0"/>
              <a:t>disenfranchised</a:t>
            </a:r>
            <a:r>
              <a:rPr lang="fr-FR" dirty="0" smtClean="0"/>
              <a:t>. </a:t>
            </a:r>
            <a:r>
              <a:rPr lang="fr-FR" dirty="0" err="1" smtClean="0"/>
              <a:t>Politics</a:t>
            </a:r>
            <a:r>
              <a:rPr lang="fr-FR" dirty="0" smtClean="0"/>
              <a:t> have </a:t>
            </a:r>
            <a:r>
              <a:rPr lang="fr-FR" dirty="0" err="1" smtClean="0"/>
              <a:t>become</a:t>
            </a:r>
            <a:r>
              <a:rPr lang="fr-FR" dirty="0" smtClean="0"/>
              <a:t> </a:t>
            </a:r>
            <a:r>
              <a:rPr lang="fr-FR" dirty="0" err="1" smtClean="0"/>
              <a:t>unfashionable</a:t>
            </a:r>
            <a:r>
              <a:rPr lang="fr-FR" dirty="0" smtClean="0"/>
              <a:t> and </a:t>
            </a:r>
            <a:r>
              <a:rPr lang="fr-FR" dirty="0" err="1" smtClean="0"/>
              <a:t>politicians</a:t>
            </a:r>
            <a:r>
              <a:rPr lang="fr-FR" dirty="0" smtClean="0"/>
              <a:t> </a:t>
            </a:r>
            <a:r>
              <a:rPr lang="fr-FR" dirty="0" err="1" smtClean="0"/>
              <a:t>regarded</a:t>
            </a:r>
            <a:r>
              <a:rPr lang="fr-FR" dirty="0" smtClean="0"/>
              <a:t> </a:t>
            </a:r>
            <a:r>
              <a:rPr lang="fr-FR" dirty="0" err="1" smtClean="0"/>
              <a:t>at</a:t>
            </a:r>
            <a:r>
              <a:rPr lang="fr-FR" dirty="0" smtClean="0"/>
              <a:t> best </a:t>
            </a:r>
            <a:r>
              <a:rPr lang="fr-FR" dirty="0" err="1" smtClean="0"/>
              <a:t>with</a:t>
            </a:r>
            <a:r>
              <a:rPr lang="fr-FR" dirty="0" smtClean="0"/>
              <a:t> </a:t>
            </a:r>
            <a:r>
              <a:rPr lang="fr-FR" dirty="0" err="1" smtClean="0"/>
              <a:t>cynical</a:t>
            </a:r>
            <a:r>
              <a:rPr lang="fr-FR" dirty="0" smtClean="0"/>
              <a:t> </a:t>
            </a:r>
            <a:r>
              <a:rPr lang="fr-FR" dirty="0" err="1" smtClean="0"/>
              <a:t>indifference</a:t>
            </a:r>
            <a:r>
              <a:rPr lang="fr-FR" dirty="0" smtClean="0"/>
              <a:t>: and </a:t>
            </a:r>
            <a:r>
              <a:rPr lang="fr-FR" dirty="0" err="1" smtClean="0"/>
              <a:t>yet</a:t>
            </a:r>
            <a:r>
              <a:rPr lang="fr-FR" dirty="0" smtClean="0"/>
              <a:t> </a:t>
            </a:r>
            <a:r>
              <a:rPr lang="fr-FR" dirty="0" err="1" smtClean="0"/>
              <a:t>there</a:t>
            </a:r>
            <a:r>
              <a:rPr lang="fr-FR" dirty="0" smtClean="0"/>
              <a:t> </a:t>
            </a:r>
            <a:r>
              <a:rPr lang="fr-FR" dirty="0" err="1" smtClean="0"/>
              <a:t>remains</a:t>
            </a:r>
            <a:r>
              <a:rPr lang="fr-FR" dirty="0" smtClean="0"/>
              <a:t> a </a:t>
            </a:r>
            <a:r>
              <a:rPr lang="fr-FR" dirty="0" err="1" smtClean="0"/>
              <a:t>hunger</a:t>
            </a:r>
            <a:r>
              <a:rPr lang="fr-FR" dirty="0" smtClean="0"/>
              <a:t> in </a:t>
            </a:r>
            <a:r>
              <a:rPr lang="fr-FR" dirty="0" err="1" smtClean="0"/>
              <a:t>many</a:t>
            </a:r>
            <a:r>
              <a:rPr lang="fr-FR" dirty="0" smtClean="0"/>
              <a:t> people to go </a:t>
            </a:r>
            <a:r>
              <a:rPr lang="fr-FR" dirty="0" err="1" smtClean="0"/>
              <a:t>beyond</a:t>
            </a:r>
            <a:r>
              <a:rPr lang="fr-FR" dirty="0" smtClean="0"/>
              <a:t> the fictions of the </a:t>
            </a:r>
            <a:r>
              <a:rPr lang="fr-FR" dirty="0" err="1" smtClean="0"/>
              <a:t>mediated</a:t>
            </a:r>
            <a:r>
              <a:rPr lang="fr-FR" dirty="0" smtClean="0"/>
              <a:t> world and </a:t>
            </a:r>
            <a:r>
              <a:rPr lang="fr-FR" dirty="0" err="1" smtClean="0"/>
              <a:t>confront</a:t>
            </a:r>
            <a:r>
              <a:rPr lang="fr-FR" dirty="0" smtClean="0"/>
              <a:t> issues </a:t>
            </a:r>
            <a:r>
              <a:rPr lang="fr-FR" dirty="0" err="1" smtClean="0"/>
              <a:t>that</a:t>
            </a:r>
            <a:r>
              <a:rPr lang="fr-FR" dirty="0" smtClean="0"/>
              <a:t> </a:t>
            </a:r>
            <a:r>
              <a:rPr lang="fr-FR" dirty="0" err="1" smtClean="0"/>
              <a:t>only</a:t>
            </a:r>
            <a:r>
              <a:rPr lang="fr-FR" dirty="0" smtClean="0"/>
              <a:t> an </a:t>
            </a:r>
            <a:r>
              <a:rPr lang="fr-FR" dirty="0" err="1" smtClean="0"/>
              <a:t>informed</a:t>
            </a:r>
            <a:r>
              <a:rPr lang="fr-FR" dirty="0" smtClean="0"/>
              <a:t> </a:t>
            </a:r>
            <a:r>
              <a:rPr lang="fr-FR" dirty="0" err="1" smtClean="0"/>
              <a:t>politics</a:t>
            </a:r>
            <a:r>
              <a:rPr lang="fr-FR" dirty="0" smtClean="0"/>
              <a:t> </a:t>
            </a:r>
            <a:r>
              <a:rPr lang="fr-FR" dirty="0" err="1" smtClean="0"/>
              <a:t>can</a:t>
            </a:r>
            <a:r>
              <a:rPr lang="fr-FR" dirty="0" smtClean="0"/>
              <a:t> </a:t>
            </a:r>
            <a:r>
              <a:rPr lang="fr-FR" dirty="0" err="1" smtClean="0"/>
              <a:t>resolve</a:t>
            </a:r>
            <a:r>
              <a:rPr lang="fr-FR" dirty="0" smtClean="0"/>
              <a:t>.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Political Films</a:t>
            </a:r>
            <a:endParaRPr lang="en-US" dirty="0"/>
          </a:p>
        </p:txBody>
      </p:sp>
      <p:sp>
        <p:nvSpPr>
          <p:cNvPr id="3" name="Content Placeholder 2"/>
          <p:cNvSpPr>
            <a:spLocks noGrp="1"/>
          </p:cNvSpPr>
          <p:nvPr>
            <p:ph idx="1"/>
          </p:nvPr>
        </p:nvSpPr>
        <p:spPr/>
        <p:txBody>
          <a:bodyPr/>
          <a:lstStyle/>
          <a:p>
            <a:r>
              <a:rPr lang="en-US" dirty="0" smtClean="0"/>
              <a:t>Provide your examples of three political films and discuss the following:</a:t>
            </a:r>
          </a:p>
          <a:p>
            <a:r>
              <a:rPr lang="en-US" dirty="0" smtClean="0"/>
              <a:t>How accurately they depict the historical events</a:t>
            </a:r>
          </a:p>
          <a:p>
            <a:r>
              <a:rPr lang="en-US" dirty="0" smtClean="0"/>
              <a:t>What cinematic techniques the directors use to represent the events</a:t>
            </a:r>
          </a:p>
          <a:p>
            <a:r>
              <a:rPr lang="en-US" dirty="0" smtClean="0"/>
              <a:t> Discuss the universal values of the films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Atom </a:t>
            </a:r>
            <a:r>
              <a:rPr lang="en-US" dirty="0" err="1" smtClean="0"/>
              <a:t>Egoyan’s</a:t>
            </a:r>
            <a:r>
              <a:rPr lang="en-US" dirty="0" smtClean="0"/>
              <a:t> Calendar</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Resonbeum</a:t>
            </a:r>
            <a:r>
              <a:rPr lang="en-US" dirty="0"/>
              <a:t> states that </a:t>
            </a:r>
            <a:r>
              <a:rPr lang="en-US" dirty="0" err="1"/>
              <a:t>Egoyan’s</a:t>
            </a:r>
            <a:r>
              <a:rPr lang="en-US" dirty="0"/>
              <a:t> </a:t>
            </a:r>
            <a:r>
              <a:rPr lang="en-US" dirty="0" smtClean="0"/>
              <a:t>films (</a:t>
            </a:r>
            <a:r>
              <a:rPr lang="en-US" dirty="0"/>
              <a:t>The Adjuster, Speaking Parts and Exotica)</a:t>
            </a:r>
            <a:r>
              <a:rPr lang="en-US" dirty="0" smtClean="0"/>
              <a:t> “as </a:t>
            </a:r>
            <a:r>
              <a:rPr lang="en-US" dirty="0"/>
              <a:t>political statements about human potential</a:t>
            </a:r>
            <a:r>
              <a:rPr lang="en-US" dirty="0" smtClean="0"/>
              <a:t> qualify </a:t>
            </a:r>
            <a:r>
              <a:rPr lang="en-US" dirty="0"/>
              <a:t>as</a:t>
            </a:r>
            <a:r>
              <a:rPr lang="en-US" dirty="0" smtClean="0"/>
              <a:t> defeatist</a:t>
            </a:r>
            <a:r>
              <a:rPr lang="en-US" dirty="0"/>
              <a:t>, and it’s not at all that easy to separate diagnosis from disease.”</a:t>
            </a:r>
          </a:p>
          <a:p>
            <a:r>
              <a:rPr lang="en-US" dirty="0" smtClean="0"/>
              <a:t> </a:t>
            </a:r>
            <a:r>
              <a:rPr lang="en-US" dirty="0"/>
              <a:t>The author concludes that </a:t>
            </a:r>
            <a:r>
              <a:rPr lang="en-US" dirty="0" err="1"/>
              <a:t>Egoyan</a:t>
            </a:r>
            <a:r>
              <a:rPr lang="en-US" dirty="0"/>
              <a:t> is more successful as</a:t>
            </a:r>
            <a:r>
              <a:rPr lang="en-US" dirty="0" smtClean="0"/>
              <a:t> a film </a:t>
            </a:r>
            <a:r>
              <a:rPr lang="en-US" dirty="0"/>
              <a:t>maker when he deals with </a:t>
            </a:r>
            <a:r>
              <a:rPr lang="en-US" dirty="0" smtClean="0"/>
              <a:t>real-life </a:t>
            </a:r>
            <a:r>
              <a:rPr lang="en-US" dirty="0"/>
              <a:t>issues than when he addresses ambiguous and esoteric topics  of his other three films;  </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a:t>
            </a:r>
            <a:endParaRPr lang="en-US" dirty="0"/>
          </a:p>
        </p:txBody>
      </p:sp>
      <p:sp>
        <p:nvSpPr>
          <p:cNvPr id="3" name="Content Placeholder 2"/>
          <p:cNvSpPr>
            <a:spLocks noGrp="1"/>
          </p:cNvSpPr>
          <p:nvPr>
            <p:ph idx="1"/>
          </p:nvPr>
        </p:nvSpPr>
        <p:spPr/>
        <p:txBody>
          <a:bodyPr>
            <a:normAutofit fontScale="77500" lnSpcReduction="20000"/>
          </a:bodyPr>
          <a:lstStyle/>
          <a:p>
            <a:r>
              <a:rPr lang="en-US" dirty="0"/>
              <a:t>Ethnicity, ethnic roots and history became a commodity: “</a:t>
            </a:r>
            <a:r>
              <a:rPr lang="en-US" dirty="0" smtClean="0"/>
              <a:t>ethnic </a:t>
            </a:r>
            <a:r>
              <a:rPr lang="en-US" dirty="0"/>
              <a:t>sites become calendar illustrations;” </a:t>
            </a:r>
          </a:p>
          <a:p>
            <a:r>
              <a:rPr lang="en-US" dirty="0"/>
              <a:t>The film addresses the problems of “nationalist, to </a:t>
            </a:r>
            <a:r>
              <a:rPr lang="en-US" dirty="0" err="1"/>
              <a:t>diasporan</a:t>
            </a:r>
            <a:r>
              <a:rPr lang="en-US" dirty="0"/>
              <a:t> to </a:t>
            </a:r>
            <a:r>
              <a:rPr lang="en-US" dirty="0" err="1"/>
              <a:t>assimilationist</a:t>
            </a:r>
            <a:r>
              <a:rPr lang="en-US" dirty="0"/>
              <a:t>, bringing the first two closer together and moving the second two further apart, a chain all of us are involved in nowadays on multiple levels, in relation to both our own families  and  ethnic roots and those of others.”</a:t>
            </a:r>
            <a:r>
              <a:rPr lang="en-US" dirty="0" smtClean="0"/>
              <a:t> </a:t>
            </a:r>
          </a:p>
          <a:p>
            <a:r>
              <a:rPr lang="en-US" dirty="0" smtClean="0"/>
              <a:t>The film comments </a:t>
            </a:r>
            <a:r>
              <a:rPr lang="en-US" dirty="0"/>
              <a:t>on “monolingual North Americans abroad, with their cameras poised as </a:t>
            </a:r>
            <a:r>
              <a:rPr lang="en-US" dirty="0" smtClean="0"/>
              <a:t>shields.” </a:t>
            </a:r>
          </a:p>
          <a:p>
            <a:r>
              <a:rPr lang="en-US" dirty="0" smtClean="0"/>
              <a:t>“All </a:t>
            </a:r>
            <a:r>
              <a:rPr lang="en-US" dirty="0"/>
              <a:t>this is part of a larger process that is tearing the world </a:t>
            </a:r>
            <a:r>
              <a:rPr lang="en-US" dirty="0" smtClean="0"/>
              <a:t>apart” (247). </a:t>
            </a:r>
            <a:endParaRPr lang="en-US" dirty="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Ararat</a:t>
            </a:r>
            <a:endParaRPr lang="en-US" dirty="0"/>
          </a:p>
        </p:txBody>
      </p:sp>
      <p:sp>
        <p:nvSpPr>
          <p:cNvPr id="3" name="Content Placeholder 2"/>
          <p:cNvSpPr>
            <a:spLocks noGrp="1"/>
          </p:cNvSpPr>
          <p:nvPr>
            <p:ph idx="1"/>
          </p:nvPr>
        </p:nvSpPr>
        <p:spPr/>
        <p:txBody>
          <a:bodyPr/>
          <a:lstStyle/>
          <a:p>
            <a:pPr>
              <a:buNone/>
            </a:pPr>
            <a:r>
              <a:rPr lang="en-US" dirty="0" smtClean="0"/>
              <a:t>Ararat</a:t>
            </a:r>
          </a:p>
          <a:p>
            <a:pPr>
              <a:buNone/>
            </a:pPr>
            <a:r>
              <a:rPr lang="en-US">
                <a:hlinkClick r:id="rId2"/>
              </a:rPr>
              <a:t>https://</a:t>
            </a:r>
            <a:r>
              <a:rPr lang="en-US" smtClean="0">
                <a:hlinkClick r:id="rId2"/>
              </a:rPr>
              <a:t>www.youtube.com/results?search_query=ararat+trailer</a:t>
            </a:r>
            <a:endParaRPr lang="en-US" smtClean="0"/>
          </a:p>
          <a:p>
            <a:pPr>
              <a:buNone/>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Politics and Religion in Film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Just as the Bible is the best-selling book of all time, so is the Jesus the most popular movie subject in the history of cinema. In the hundred years or more since the inception of the film industry, well over a hundred  “</a:t>
            </a:r>
            <a:r>
              <a:rPr lang="en-US" dirty="0" err="1" smtClean="0"/>
              <a:t>biopics</a:t>
            </a:r>
            <a:r>
              <a:rPr lang="en-US" dirty="0" smtClean="0"/>
              <a:t>” – feature film biographies – have been made about Jesus. Indeed, it may be the case that more people worldwide know about Jesus and his life story from the movies  than from any other medium ( Adele </a:t>
            </a:r>
            <a:r>
              <a:rPr lang="en-US" dirty="0" err="1" smtClean="0"/>
              <a:t>Reinhartz</a:t>
            </a:r>
            <a:r>
              <a:rPr lang="en-US" dirty="0" smtClean="0"/>
              <a:t> </a:t>
            </a:r>
            <a:r>
              <a:rPr lang="en-US" i="1" dirty="0" smtClean="0"/>
              <a:t>Jesus of Hollywood</a:t>
            </a:r>
            <a:r>
              <a:rPr lang="en-US" dirty="0" smtClean="0"/>
              <a:t>).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 Parodies of Religion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Monty Python’s </a:t>
            </a:r>
            <a:r>
              <a:rPr lang="en-US" i="1" dirty="0" smtClean="0"/>
              <a:t>Life of Brian (1979 released in the US)</a:t>
            </a:r>
          </a:p>
          <a:p>
            <a:pPr>
              <a:buNone/>
            </a:pPr>
            <a:r>
              <a:rPr lang="en-US" i="1" dirty="0" smtClean="0"/>
              <a:t>Some of the responses  to the film from various religious organizations:</a:t>
            </a:r>
          </a:p>
          <a:p>
            <a:pPr>
              <a:buFontTx/>
              <a:buChar char="-"/>
            </a:pPr>
            <a:r>
              <a:rPr lang="en-US" i="1" dirty="0" smtClean="0"/>
              <a:t>“an act of blasphemy”</a:t>
            </a:r>
          </a:p>
          <a:p>
            <a:pPr>
              <a:buFontTx/>
              <a:buChar char="-"/>
            </a:pPr>
            <a:r>
              <a:rPr lang="en-US" i="1" dirty="0" smtClean="0"/>
              <a:t>“a crime against religion”</a:t>
            </a:r>
          </a:p>
          <a:p>
            <a:pPr>
              <a:buFontTx/>
              <a:buChar char="-"/>
            </a:pPr>
            <a:r>
              <a:rPr lang="en-US" i="1" dirty="0" smtClean="0"/>
              <a:t>“crude and rude mockery” </a:t>
            </a:r>
          </a:p>
          <a:p>
            <a:pPr>
              <a:buFontTx/>
              <a:buChar char="-"/>
            </a:pPr>
            <a:r>
              <a:rPr lang="en-US" dirty="0" smtClean="0">
                <a:hlinkClick r:id="rId2"/>
              </a:rPr>
              <a:t>http://www.youtube.com/watch?v=LQqq3e03EBQ&amp;feature=fvsr</a:t>
            </a:r>
            <a:endParaRPr lang="en-US" dirty="0" smtClean="0"/>
          </a:p>
          <a:p>
            <a:pPr>
              <a:buFontTx/>
              <a:buChar char="-"/>
            </a:pPr>
            <a:endParaRPr lang="en-US" dirty="0" smtClean="0"/>
          </a:p>
          <a:p>
            <a:pPr>
              <a:buFontTx/>
              <a:buChar char="-"/>
            </a:pPr>
            <a:endParaRPr lang="en-US" i="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Mohammad, Messenger of God (</a:t>
            </a:r>
            <a:r>
              <a:rPr lang="en-US" dirty="0" err="1" smtClean="0"/>
              <a:t>Moustapha</a:t>
            </a:r>
            <a:r>
              <a:rPr lang="en-US" dirty="0" smtClean="0"/>
              <a:t> Akkad, 1977)</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Islam Law forbids any representation (by image or sound) of the prophet Mohammad, which posed the major challenge for the director. </a:t>
            </a:r>
          </a:p>
          <a:p>
            <a:r>
              <a:rPr lang="en-US" dirty="0" smtClean="0"/>
              <a:t>His film was criticized by Muslim groups and the screenings in New York and L.A. were shut down when a group of armed Muslim terrorists held more than one hundred  hostages: they asked the movie to be banned. </a:t>
            </a:r>
          </a:p>
          <a:p>
            <a:r>
              <a:rPr lang="en-US" dirty="0" smtClean="0"/>
              <a:t>Akkad and his daughter were killed in the </a:t>
            </a:r>
            <a:r>
              <a:rPr lang="en-US" dirty="0" err="1" smtClean="0"/>
              <a:t>lobyy</a:t>
            </a:r>
            <a:r>
              <a:rPr lang="en-US" dirty="0" smtClean="0"/>
              <a:t> of the Grand Hyatt hotel in Amman, by a suicide bomber who was a member of Al-Qaeda (</a:t>
            </a:r>
            <a:r>
              <a:rPr lang="en-US" dirty="0" err="1" smtClean="0"/>
              <a:t>Tropiano</a:t>
            </a:r>
            <a:r>
              <a:rPr lang="en-US" dirty="0" smtClean="0"/>
              <a:t> 255). </a:t>
            </a:r>
          </a:p>
          <a:p>
            <a:r>
              <a:rPr lang="en-US" dirty="0" smtClean="0"/>
              <a:t>Film </a:t>
            </a:r>
            <a:r>
              <a:rPr lang="en-US" dirty="0"/>
              <a:t>about Akkad: </a:t>
            </a:r>
            <a:r>
              <a:rPr lang="en-US" dirty="0">
                <a:hlinkClick r:id="rId2"/>
              </a:rPr>
              <a:t>http://</a:t>
            </a:r>
            <a:r>
              <a:rPr lang="en-US" dirty="0" smtClean="0">
                <a:hlinkClick r:id="rId2"/>
              </a:rPr>
              <a:t>www.youtube.com/watch?v=rim_rTJbXLg</a:t>
            </a:r>
            <a:endParaRPr lang="en-US" dirty="0" smtClean="0"/>
          </a:p>
          <a:p>
            <a:r>
              <a:rPr lang="en-US" dirty="0" smtClean="0"/>
              <a:t>Conquest of </a:t>
            </a:r>
            <a:r>
              <a:rPr lang="en-US" dirty="0" err="1" smtClean="0"/>
              <a:t>Makkah</a:t>
            </a:r>
            <a:endParaRPr lang="en-US" dirty="0" smtClean="0"/>
          </a:p>
          <a:p>
            <a:pPr marL="0" indent="0">
              <a:buNone/>
            </a:pPr>
            <a:r>
              <a:rPr lang="en-US">
                <a:hlinkClick r:id="rId3"/>
              </a:rPr>
              <a:t>https</a:t>
            </a:r>
            <a:r>
              <a:rPr lang="en-US">
                <a:hlinkClick r:id="rId3"/>
              </a:rPr>
              <a:t>://</a:t>
            </a:r>
            <a:r>
              <a:rPr lang="en-US" smtClean="0">
                <a:hlinkClick r:id="rId3"/>
              </a:rPr>
              <a:t>www.youtube.com/watch?v=SUzQLoyAZKc</a:t>
            </a:r>
            <a:endParaRPr lang="en-US" smtClean="0"/>
          </a:p>
          <a:p>
            <a:pPr marL="0"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In recent years there have been huge audiences for films that use melodrama and thriller genres to challenge and reveal the corruption of corporate power (</a:t>
            </a:r>
            <a:r>
              <a:rPr lang="en-US" i="1" dirty="0" smtClean="0"/>
              <a:t>The Insider</a:t>
            </a:r>
            <a:r>
              <a:rPr lang="en-US" dirty="0" smtClean="0"/>
              <a:t>) or the documentary form to expose the hypocrisy of gun ownership in the United States (</a:t>
            </a:r>
            <a:r>
              <a:rPr lang="en-US" i="1" dirty="0" smtClean="0"/>
              <a:t>Bowling for Columbine</a:t>
            </a:r>
            <a:r>
              <a:rPr lang="en-US" dirty="0" smtClean="0"/>
              <a:t>).</a:t>
            </a:r>
          </a:p>
          <a:p>
            <a:pPr>
              <a:buNone/>
            </a:pPr>
            <a:r>
              <a:rPr lang="fr-FR" dirty="0" smtClean="0"/>
              <a:t>Brian </a:t>
            </a:r>
            <a:r>
              <a:rPr lang="fr-FR" dirty="0" err="1" smtClean="0"/>
              <a:t>Dunnigan</a:t>
            </a:r>
            <a:r>
              <a:rPr lang="fr-FR" dirty="0" smtClean="0"/>
              <a:t> </a:t>
            </a:r>
            <a:r>
              <a:rPr lang="en-US" b="1" dirty="0" smtClean="0"/>
              <a:t>Making Visible: Reflections on Politics and Film</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Wolf of Wall Street</a:t>
            </a:r>
            <a:endParaRPr lang="en-US" dirty="0"/>
          </a:p>
        </p:txBody>
      </p:sp>
      <p:sp>
        <p:nvSpPr>
          <p:cNvPr id="3" name="Content Placeholder 2"/>
          <p:cNvSpPr>
            <a:spLocks noGrp="1"/>
          </p:cNvSpPr>
          <p:nvPr>
            <p:ph idx="1"/>
          </p:nvPr>
        </p:nvSpPr>
        <p:spPr/>
        <p:txBody>
          <a:bodyPr/>
          <a:lstStyle/>
          <a:p>
            <a:r>
              <a:rPr lang="en-US" dirty="0" smtClean="0">
                <a:hlinkClick r:id="rId2"/>
              </a:rPr>
              <a:t>Trailer:</a:t>
            </a:r>
          </a:p>
          <a:p>
            <a:r>
              <a:rPr lang="en-US" dirty="0" smtClean="0">
                <a:hlinkClick r:id="rId3"/>
              </a:rPr>
              <a:t>http://www.youtube.com/watch?v=iszwuX1AK6A</a:t>
            </a:r>
            <a:endParaRPr lang="en-US" dirty="0" smtClean="0"/>
          </a:p>
          <a:p>
            <a:pPr>
              <a:buNone/>
            </a:pPr>
            <a:endParaRPr lang="en-US" dirty="0" smtClean="0"/>
          </a:p>
          <a:p>
            <a:r>
              <a:rPr lang="en-US" dirty="0" smtClean="0"/>
              <a:t>Leonardo </a:t>
            </a:r>
            <a:r>
              <a:rPr lang="en-US" dirty="0" err="1" smtClean="0"/>
              <a:t>DiCaprio</a:t>
            </a:r>
            <a:r>
              <a:rPr lang="en-US" dirty="0" smtClean="0"/>
              <a:t> Speech</a:t>
            </a:r>
          </a:p>
          <a:p>
            <a:pPr marL="0" indent="0">
              <a:buNone/>
            </a:pPr>
            <a:r>
              <a:rPr lang="en-US" smtClean="0">
                <a:hlinkClick r:id="rId4"/>
              </a:rPr>
              <a:t>https</a:t>
            </a:r>
            <a:r>
              <a:rPr lang="en-US" dirty="0">
                <a:hlinkClick r:id="rId4"/>
              </a:rPr>
              <a:t>://www.youtube.com/watch?v=</a:t>
            </a:r>
            <a:r>
              <a:rPr lang="en-US" dirty="0" smtClean="0">
                <a:hlinkClick r:id="rId4"/>
              </a:rPr>
              <a:t>PQleT6BtCbE</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Wolf of Wall Street(2013)</a:t>
            </a:r>
            <a:endParaRPr lang="en-US" dirty="0"/>
          </a:p>
        </p:txBody>
      </p:sp>
      <p:sp>
        <p:nvSpPr>
          <p:cNvPr id="3" name="Content Placeholder 2"/>
          <p:cNvSpPr>
            <a:spLocks noGrp="1"/>
          </p:cNvSpPr>
          <p:nvPr>
            <p:ph idx="1"/>
          </p:nvPr>
        </p:nvSpPr>
        <p:spPr/>
        <p:txBody>
          <a:bodyPr>
            <a:normAutofit/>
          </a:bodyPr>
          <a:lstStyle/>
          <a:p>
            <a:r>
              <a:rPr lang="en-US" dirty="0" smtClean="0"/>
              <a:t>  Directed by Martin Scorsese, the film is based on Jordan Belfort’s  memoir. Belfort is  a New York stockbroker who runs a firm that engages in security fraud  and corruption on Wall Street  in the 1990s.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dirty="0" smtClean="0"/>
              <a:t>The book personified ­America’s addiction to obtaining wealth at all costs, and that hasn’t changed,” says </a:t>
            </a:r>
            <a:r>
              <a:rPr lang="en-US" dirty="0" err="1" smtClean="0"/>
              <a:t>DiCaprio</a:t>
            </a:r>
            <a:r>
              <a:rPr lang="en-US" dirty="0" smtClean="0"/>
              <a:t>, who found in Belfort a micro-tale of corruption and greed. “He was a small fish in a gigantic pond, and he’d motivate his guys by telling them they were heroes for taking on the big houses. Un­regulated Wall Street was like the Wild West.”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“Jordan was a brilliant guy in a world where there may be no morality ­whatsoever,” says Scorsese. “He got caught at what a lot of people didn’t get caught at.” As he sees it, </a:t>
            </a:r>
            <a:r>
              <a:rPr lang="en-US" i="1" dirty="0" smtClean="0"/>
              <a:t>Wolf</a:t>
            </a:r>
            <a:r>
              <a:rPr lang="en-US" dirty="0" smtClean="0"/>
              <a:t> is about what happens when free-market capitalism becomes a matter of faith. “If you look at what occurred in the world of finance—many times now and it will probably happen again—you really have to ask the questions: Is dishonesty acceptable? Aren’t people </a:t>
            </a:r>
            <a:r>
              <a:rPr lang="en-US" i="1" dirty="0" smtClean="0"/>
              <a:t>expected</a:t>
            </a:r>
            <a:r>
              <a:rPr lang="en-US" dirty="0" smtClean="0"/>
              <a:t> to go too far?”</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1312</TotalTime>
  <Words>2554</Words>
  <Application>Microsoft Office PowerPoint</Application>
  <PresentationFormat>On-screen Show (4:3)</PresentationFormat>
  <Paragraphs>189</Paragraphs>
  <Slides>46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Office Theme</vt:lpstr>
      <vt:lpstr>LIBS 7014</vt:lpstr>
      <vt:lpstr>Cinema and Politics</vt:lpstr>
      <vt:lpstr>Cont.</vt:lpstr>
      <vt:lpstr>Cont.</vt:lpstr>
      <vt:lpstr>Cont.</vt:lpstr>
      <vt:lpstr>The Wolf of Wall Street</vt:lpstr>
      <vt:lpstr>The Wolf of Wall Street(2013)</vt:lpstr>
      <vt:lpstr>Cont. </vt:lpstr>
      <vt:lpstr>Cont.</vt:lpstr>
      <vt:lpstr>Cont.</vt:lpstr>
      <vt:lpstr>Discussion </vt:lpstr>
      <vt:lpstr>Fight Club (David Fincher 1999)</vt:lpstr>
      <vt:lpstr>Generation X</vt:lpstr>
      <vt:lpstr>Generation X</vt:lpstr>
      <vt:lpstr>Fight Club</vt:lpstr>
      <vt:lpstr>Oliver Stone’s Presidential Films by Albert Auster </vt:lpstr>
      <vt:lpstr>JFK and Nixon </vt:lpstr>
      <vt:lpstr>Nixon</vt:lpstr>
      <vt:lpstr>Question 1</vt:lpstr>
      <vt:lpstr>Question 1</vt:lpstr>
      <vt:lpstr>History versus Myth  </vt:lpstr>
      <vt:lpstr>History versus Myth </vt:lpstr>
      <vt:lpstr>History versus Myth</vt:lpstr>
      <vt:lpstr>Historical Accuracy in  The Downfall </vt:lpstr>
      <vt:lpstr>The Case of Pier Paolo Pasolini </vt:lpstr>
      <vt:lpstr>Salo, or the 120 Days of Sodom (1975) </vt:lpstr>
      <vt:lpstr>Salo</vt:lpstr>
      <vt:lpstr>Salo</vt:lpstr>
      <vt:lpstr>The Ashes of Pasolini by Alfredo Jaar  </vt:lpstr>
      <vt:lpstr>The Ashes of Pasolini</vt:lpstr>
      <vt:lpstr>Exposing the Dark Secrets of Italian Political History: An Interview with Paolo Sorrentino by Gary Crowdus</vt:lpstr>
      <vt:lpstr>Il Divo</vt:lpstr>
      <vt:lpstr>Question 3 </vt:lpstr>
      <vt:lpstr>Question 3</vt:lpstr>
      <vt:lpstr>Question 4</vt:lpstr>
      <vt:lpstr>Question 4 </vt:lpstr>
      <vt:lpstr>Question 4</vt:lpstr>
      <vt:lpstr>Question 5</vt:lpstr>
      <vt:lpstr>Question 5</vt:lpstr>
      <vt:lpstr>Examples of Political Films</vt:lpstr>
      <vt:lpstr>Atom Egoyan’s Calendar</vt:lpstr>
      <vt:lpstr>Calendar </vt:lpstr>
      <vt:lpstr>Ararat</vt:lpstr>
      <vt:lpstr>Politics and Religion in Film </vt:lpstr>
      <vt:lpstr>Film Parodies of Religion</vt:lpstr>
      <vt:lpstr>Mohammad, Messenger of God (Moustapha Akkad, 1977)</vt:lpstr>
    </vt:vector>
  </TitlesOfParts>
  <Company>bcit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LIBS 7021</dc:title>
  <dc:creator>sanja garic</dc:creator>
  <cp:lastModifiedBy>Sanja Garic-Komnenic</cp:lastModifiedBy>
  <cp:revision>95</cp:revision>
  <dcterms:created xsi:type="dcterms:W3CDTF">2014-02-18T17:56:05Z</dcterms:created>
  <dcterms:modified xsi:type="dcterms:W3CDTF">2018-02-16T17:30:37Z</dcterms:modified>
</cp:coreProperties>
</file>