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300" r:id="rId3"/>
    <p:sldId id="292" r:id="rId4"/>
    <p:sldId id="257" r:id="rId5"/>
    <p:sldId id="258" r:id="rId6"/>
    <p:sldId id="307" r:id="rId7"/>
    <p:sldId id="259" r:id="rId8"/>
    <p:sldId id="260" r:id="rId9"/>
    <p:sldId id="277" r:id="rId10"/>
    <p:sldId id="261" r:id="rId11"/>
    <p:sldId id="282" r:id="rId12"/>
    <p:sldId id="290" r:id="rId13"/>
    <p:sldId id="306" r:id="rId14"/>
    <p:sldId id="262" r:id="rId15"/>
    <p:sldId id="278" r:id="rId16"/>
    <p:sldId id="293" r:id="rId17"/>
    <p:sldId id="294" r:id="rId18"/>
    <p:sldId id="295" r:id="rId19"/>
    <p:sldId id="296" r:id="rId20"/>
    <p:sldId id="284" r:id="rId21"/>
    <p:sldId id="285" r:id="rId22"/>
    <p:sldId id="286" r:id="rId23"/>
    <p:sldId id="287" r:id="rId24"/>
    <p:sldId id="288" r:id="rId25"/>
    <p:sldId id="263" r:id="rId26"/>
    <p:sldId id="283" r:id="rId27"/>
    <p:sldId id="314" r:id="rId28"/>
    <p:sldId id="315" r:id="rId29"/>
    <p:sldId id="316" r:id="rId30"/>
    <p:sldId id="318" r:id="rId31"/>
    <p:sldId id="319" r:id="rId32"/>
    <p:sldId id="326" r:id="rId33"/>
    <p:sldId id="320" r:id="rId34"/>
    <p:sldId id="321" r:id="rId35"/>
    <p:sldId id="322" r:id="rId36"/>
    <p:sldId id="264" r:id="rId37"/>
    <p:sldId id="265" r:id="rId38"/>
    <p:sldId id="266" r:id="rId39"/>
    <p:sldId id="267" r:id="rId40"/>
    <p:sldId id="297" r:id="rId41"/>
    <p:sldId id="298" r:id="rId42"/>
    <p:sldId id="299" r:id="rId43"/>
    <p:sldId id="323" r:id="rId44"/>
    <p:sldId id="324" r:id="rId45"/>
    <p:sldId id="308" r:id="rId46"/>
    <p:sldId id="313" r:id="rId47"/>
    <p:sldId id="301" r:id="rId48"/>
    <p:sldId id="302" r:id="rId49"/>
    <p:sldId id="303" r:id="rId50"/>
    <p:sldId id="304" r:id="rId51"/>
    <p:sldId id="309" r:id="rId52"/>
    <p:sldId id="310" r:id="rId53"/>
    <p:sldId id="311" r:id="rId54"/>
    <p:sldId id="312" r:id="rId55"/>
    <p:sldId id="272" r:id="rId56"/>
    <p:sldId id="273" r:id="rId57"/>
    <p:sldId id="274" r:id="rId58"/>
    <p:sldId id="275" r:id="rId59"/>
    <p:sldId id="276" r:id="rId60"/>
    <p:sldId id="279" r:id="rId61"/>
    <p:sldId id="291"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2525E4-0429-A64E-BD93-CE8A34504559}" type="datetimeFigureOut">
              <a:rPr lang="en-US" smtClean="0"/>
              <a:pPr/>
              <a:t>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7EABCD-D247-B448-8851-5632914FA5DC}" type="slidenum">
              <a:rPr lang="en-US" smtClean="0"/>
              <a:pPr/>
              <a:t>‹#›</a:t>
            </a:fld>
            <a:endParaRPr lang="en-US"/>
          </a:p>
        </p:txBody>
      </p:sp>
    </p:spTree>
    <p:extLst>
      <p:ext uri="{BB962C8B-B14F-4D97-AF65-F5344CB8AC3E}">
        <p14:creationId xmlns:p14="http://schemas.microsoft.com/office/powerpoint/2010/main" val="20058901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Get-rich-quick_schem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en.wikipedia.org/wiki/Fred_Flintston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Communism" TargetMode="External"/><Relationship Id="rId3" Type="http://schemas.openxmlformats.org/officeDocument/2006/relationships/hyperlink" Target="http://en.wikipedia.org/wiki/1959_in_literature" TargetMode="External"/><Relationship Id="rId7" Type="http://schemas.openxmlformats.org/officeDocument/2006/relationships/hyperlink" Target="http://en.wikipedia.org/wiki/Brainwashing"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n.wikipedia.org/wiki/Novel" TargetMode="External"/><Relationship Id="rId5" Type="http://schemas.openxmlformats.org/officeDocument/2006/relationships/hyperlink" Target="http://en.wikipedia.org/wiki/Political_thriller" TargetMode="External"/><Relationship Id="rId10" Type="http://schemas.openxmlformats.org/officeDocument/2006/relationships/hyperlink" Target="http://en.wikipedia.org/wiki/The_Manchurian_Candidate_(2004_film)" TargetMode="External"/><Relationship Id="rId4" Type="http://schemas.openxmlformats.org/officeDocument/2006/relationships/hyperlink" Target="http://en.wikipedia.org/wiki/Richard_Condon" TargetMode="External"/><Relationship Id="rId9" Type="http://schemas.openxmlformats.org/officeDocument/2006/relationships/hyperlink" Target="http://en.wikipedia.org/wiki/The_Manchurian_Candidate_(1962_fil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you have a fat guy running around [and] it’s obvious he incorporates a lot of the [Ralph </a:t>
            </a:r>
            <a:r>
              <a:rPr lang="en-US" sz="1200" kern="1200" dirty="0" err="1" smtClean="0">
                <a:solidFill>
                  <a:schemeClr val="tx1"/>
                </a:solidFill>
                <a:latin typeface="+mn-lt"/>
                <a:ea typeface="+mn-ea"/>
                <a:cs typeface="+mn-cs"/>
              </a:rPr>
              <a:t>Cramden</a:t>
            </a:r>
            <a:r>
              <a:rPr lang="en-US" sz="1200" kern="1200" dirty="0" smtClean="0">
                <a:solidFill>
                  <a:schemeClr val="tx1"/>
                </a:solidFill>
                <a:latin typeface="+mn-lt"/>
                <a:ea typeface="+mn-ea"/>
                <a:cs typeface="+mn-cs"/>
              </a:rPr>
              <a:t>] character. He screams a lot. He makes the hand motions. Like snapping his fingers, things like that. That’s a very interesting feature of the show. Not a lot of people pick up on it. [consumers learn about novel products by thinking about them as similar or dissimilar to product concepts they already have in memory.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final episode of </a:t>
            </a:r>
            <a:r>
              <a:rPr lang="en-US" sz="1200" i="1" kern="1200" dirty="0" smtClean="0">
                <a:solidFill>
                  <a:schemeClr val="tx1"/>
                </a:solidFill>
                <a:latin typeface="+mn-lt"/>
                <a:ea typeface="+mn-ea"/>
                <a:cs typeface="+mn-cs"/>
              </a:rPr>
              <a:t>The Honeymooners aired on September 22, 1956.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bus driver for the fictional Gotham Bus Company. He is never seen driving a bus (except in publicity photos), but is often shown at the bus depot. Ralph is frustrated by his lack of success, and often develops </a:t>
            </a:r>
            <a:r>
              <a:rPr lang="en-US" sz="1200" kern="1200" dirty="0" smtClean="0">
                <a:solidFill>
                  <a:schemeClr val="tx1"/>
                </a:solidFill>
                <a:latin typeface="+mn-lt"/>
                <a:ea typeface="+mn-ea"/>
                <a:cs typeface="+mn-cs"/>
                <a:hlinkClick r:id="rId3"/>
              </a:rPr>
              <a:t>get-rich-quick schemes. Ralph is very short tempered, frequently resorting to bellowing, insults and hollow threats. Well hidden beneath the many layers of bluster however, is a soft-hearted man who loves his wife and is devoted to his best pal, Ed Norton. Ralph Kramden is the inspiration for the animated character </a:t>
            </a:r>
            <a:r>
              <a:rPr lang="en-US" sz="1200" kern="1200" dirty="0" smtClean="0">
                <a:solidFill>
                  <a:schemeClr val="tx1"/>
                </a:solidFill>
                <a:latin typeface="+mn-lt"/>
                <a:ea typeface="+mn-ea"/>
                <a:cs typeface="+mn-cs"/>
                <a:hlinkClick r:id="rId4"/>
              </a:rPr>
              <a:t>Fred Flintstone.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7EABCD-D247-B448-8851-5632914FA5DC}" type="slidenum">
              <a:rPr lang="en-US" smtClean="0"/>
              <a:pPr/>
              <a:t>17</a:t>
            </a:fld>
            <a:endParaRPr lang="en-US"/>
          </a:p>
        </p:txBody>
      </p:sp>
    </p:spTree>
    <p:extLst>
      <p:ext uri="{BB962C8B-B14F-4D97-AF65-F5344CB8AC3E}">
        <p14:creationId xmlns:p14="http://schemas.microsoft.com/office/powerpoint/2010/main" val="76771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The Manchurian Candidate (</a:t>
            </a:r>
            <a:r>
              <a:rPr lang="en-US" sz="1200" b="1" i="1" kern="1200" dirty="0" smtClean="0">
                <a:solidFill>
                  <a:schemeClr val="tx1"/>
                </a:solidFill>
                <a:latin typeface="+mn-lt"/>
                <a:ea typeface="+mn-ea"/>
                <a:cs typeface="+mn-cs"/>
                <a:hlinkClick r:id="rId3"/>
              </a:rPr>
              <a:t>1959), by </a:t>
            </a:r>
            <a:r>
              <a:rPr lang="en-US" sz="1200" b="1" i="1" kern="1200" dirty="0" smtClean="0">
                <a:solidFill>
                  <a:schemeClr val="tx1"/>
                </a:solidFill>
                <a:latin typeface="+mn-lt"/>
                <a:ea typeface="+mn-ea"/>
                <a:cs typeface="+mn-cs"/>
                <a:hlinkClick r:id="rId4"/>
              </a:rPr>
              <a:t>Richard Condon, is a </a:t>
            </a:r>
            <a:r>
              <a:rPr lang="en-US" sz="1200" b="1" i="1" kern="1200" dirty="0" smtClean="0">
                <a:solidFill>
                  <a:schemeClr val="tx1"/>
                </a:solidFill>
                <a:latin typeface="+mn-lt"/>
                <a:ea typeface="+mn-ea"/>
                <a:cs typeface="+mn-cs"/>
                <a:hlinkClick r:id="rId5"/>
              </a:rPr>
              <a:t>political thriller </a:t>
            </a:r>
            <a:r>
              <a:rPr lang="en-US" sz="1200" b="1" i="1" kern="1200" dirty="0" smtClean="0">
                <a:solidFill>
                  <a:schemeClr val="tx1"/>
                </a:solidFill>
                <a:latin typeface="+mn-lt"/>
                <a:ea typeface="+mn-ea"/>
                <a:cs typeface="+mn-cs"/>
                <a:hlinkClick r:id="rId6"/>
              </a:rPr>
              <a:t>novel about the son of a prominent US political family who is </a:t>
            </a:r>
            <a:r>
              <a:rPr lang="en-US" sz="1200" b="1" i="1" kern="1200" dirty="0" smtClean="0">
                <a:solidFill>
                  <a:schemeClr val="tx1"/>
                </a:solidFill>
                <a:latin typeface="+mn-lt"/>
                <a:ea typeface="+mn-ea"/>
                <a:cs typeface="+mn-cs"/>
                <a:hlinkClick r:id="rId7"/>
              </a:rPr>
              <a:t>brainwashed into being an unwitting assassin for a </a:t>
            </a:r>
            <a:r>
              <a:rPr lang="en-US" sz="1200" b="1" i="1" kern="1200" dirty="0" smtClean="0">
                <a:solidFill>
                  <a:schemeClr val="tx1"/>
                </a:solidFill>
                <a:latin typeface="+mn-lt"/>
                <a:ea typeface="+mn-ea"/>
                <a:cs typeface="+mn-cs"/>
                <a:hlinkClick r:id="rId8"/>
              </a:rPr>
              <a:t>Communist conspiracy.The novel has been adapted twice into a feature film by the same title, </a:t>
            </a:r>
            <a:r>
              <a:rPr lang="en-US" sz="1200" b="1" i="1" kern="1200" dirty="0" smtClean="0">
                <a:solidFill>
                  <a:schemeClr val="tx1"/>
                </a:solidFill>
                <a:latin typeface="+mn-lt"/>
                <a:ea typeface="+mn-ea"/>
                <a:cs typeface="+mn-cs"/>
                <a:hlinkClick r:id="rId9"/>
              </a:rPr>
              <a:t>in 1962 and again </a:t>
            </a:r>
            <a:r>
              <a:rPr lang="en-US" sz="1200" b="1" i="1" kern="1200" dirty="0" smtClean="0">
                <a:solidFill>
                  <a:schemeClr val="tx1"/>
                </a:solidFill>
                <a:latin typeface="+mn-lt"/>
                <a:ea typeface="+mn-ea"/>
                <a:cs typeface="+mn-cs"/>
                <a:hlinkClick r:id="rId10"/>
              </a:rPr>
              <a:t>in 2004.</a:t>
            </a:r>
            <a:endParaRPr lang="en-US" dirty="0"/>
          </a:p>
        </p:txBody>
      </p:sp>
      <p:sp>
        <p:nvSpPr>
          <p:cNvPr id="4" name="Slide Number Placeholder 3"/>
          <p:cNvSpPr>
            <a:spLocks noGrp="1"/>
          </p:cNvSpPr>
          <p:nvPr>
            <p:ph type="sldNum" sz="quarter" idx="10"/>
          </p:nvPr>
        </p:nvSpPr>
        <p:spPr/>
        <p:txBody>
          <a:bodyPr/>
          <a:lstStyle/>
          <a:p>
            <a:fld id="{5B7EABCD-D247-B448-8851-5632914FA5DC}" type="slidenum">
              <a:rPr lang="en-US" smtClean="0"/>
              <a:pPr/>
              <a:t>18</a:t>
            </a:fld>
            <a:endParaRPr lang="en-US"/>
          </a:p>
        </p:txBody>
      </p:sp>
    </p:spTree>
    <p:extLst>
      <p:ext uri="{BB962C8B-B14F-4D97-AF65-F5344CB8AC3E}">
        <p14:creationId xmlns:p14="http://schemas.microsoft.com/office/powerpoint/2010/main" val="229969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Easter was a beautiful time of year. And people dressed up. Everybody wore hats and everybody wore gloves and everybody had pocketbooks to match.</a:t>
            </a:r>
            <a:endParaRPr lang="en-US" dirty="0"/>
          </a:p>
        </p:txBody>
      </p:sp>
      <p:sp>
        <p:nvSpPr>
          <p:cNvPr id="4" name="Slide Number Placeholder 3"/>
          <p:cNvSpPr>
            <a:spLocks noGrp="1"/>
          </p:cNvSpPr>
          <p:nvPr>
            <p:ph type="sldNum" sz="quarter" idx="10"/>
          </p:nvPr>
        </p:nvSpPr>
        <p:spPr/>
        <p:txBody>
          <a:bodyPr/>
          <a:lstStyle/>
          <a:p>
            <a:fld id="{5B7EABCD-D247-B448-8851-5632914FA5DC}" type="slidenum">
              <a:rPr lang="en-US" smtClean="0"/>
              <a:pPr/>
              <a:t>19</a:t>
            </a:fld>
            <a:endParaRPr lang="en-US"/>
          </a:p>
        </p:txBody>
      </p:sp>
    </p:spTree>
    <p:extLst>
      <p:ext uri="{BB962C8B-B14F-4D97-AF65-F5344CB8AC3E}">
        <p14:creationId xmlns:p14="http://schemas.microsoft.com/office/powerpoint/2010/main" val="337755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Marilyn Monroe had a lot of insecurities about herself, which led her to go from man to man, but she always somehow used to try to find men to actually better herself. And at the other end of the spectrum I liked Doris Day, all American, good girl next door.</a:t>
            </a:r>
            <a:endParaRPr lang="en-US" dirty="0"/>
          </a:p>
        </p:txBody>
      </p:sp>
      <p:sp>
        <p:nvSpPr>
          <p:cNvPr id="4" name="Slide Number Placeholder 3"/>
          <p:cNvSpPr>
            <a:spLocks noGrp="1"/>
          </p:cNvSpPr>
          <p:nvPr>
            <p:ph type="sldNum" sz="quarter" idx="10"/>
          </p:nvPr>
        </p:nvSpPr>
        <p:spPr/>
        <p:txBody>
          <a:bodyPr/>
          <a:lstStyle/>
          <a:p>
            <a:fld id="{5B7EABCD-D247-B448-8851-5632914FA5DC}" type="slidenum">
              <a:rPr lang="en-US" smtClean="0"/>
              <a:pPr/>
              <a:t>41</a:t>
            </a:fld>
            <a:endParaRPr lang="en-US"/>
          </a:p>
        </p:txBody>
      </p:sp>
    </p:spTree>
    <p:extLst>
      <p:ext uri="{BB962C8B-B14F-4D97-AF65-F5344CB8AC3E}">
        <p14:creationId xmlns:p14="http://schemas.microsoft.com/office/powerpoint/2010/main" val="381091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CE0396BA-C28C-C440-80F4-3E2D2F1B13B1}"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E0396BA-C28C-C440-80F4-3E2D2F1B13B1}"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E0396BA-C28C-C440-80F4-3E2D2F1B13B1}"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CE0396BA-C28C-C440-80F4-3E2D2F1B13B1}"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CE0396BA-C28C-C440-80F4-3E2D2F1B13B1}"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CE0396BA-C28C-C440-80F4-3E2D2F1B13B1}"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CE0396BA-C28C-C440-80F4-3E2D2F1B13B1}" type="datetimeFigureOut">
              <a:rPr lang="en-US" smtClean="0"/>
              <a:pPr/>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CE0396BA-C28C-C440-80F4-3E2D2F1B13B1}" type="datetimeFigureOut">
              <a:rPr lang="en-US" smtClean="0"/>
              <a:pPr/>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396BA-C28C-C440-80F4-3E2D2F1B13B1}" type="datetimeFigureOut">
              <a:rPr lang="en-US" smtClean="0"/>
              <a:pPr/>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E0396BA-C28C-C440-80F4-3E2D2F1B13B1}"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CE0396BA-C28C-C440-80F4-3E2D2F1B13B1}"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8A70F-DC86-0746-90C9-4E1E6D9DE7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396BA-C28C-C440-80F4-3E2D2F1B13B1}" type="datetimeFigureOut">
              <a:rPr lang="en-US" smtClean="0"/>
              <a:pPr/>
              <a:t>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8A70F-DC86-0746-90C9-4E1E6D9DE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otalfilm.com/features/the-50-greatest-simpsons-movie-referen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youtube.com/watch?v=7vThuwa5RZU&amp;feature=related" TargetMode="External"/><Relationship Id="rId2" Type="http://schemas.openxmlformats.org/officeDocument/2006/relationships/hyperlink" Target="http://www.youtube.com/watch?v=LlAg_gInab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QlSAiI3xMh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omingsoon.net/movies/news/90928-django-unchained-emerging-artist-contest-announc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CUiCu-zuAgM" TargetMode="External"/><Relationship Id="rId2" Type="http://schemas.openxmlformats.org/officeDocument/2006/relationships/hyperlink" Target="http://www.youtube.com/watch?v=tN-j4GDqjv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054OIVlmjU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H8nbeLteVD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Naf_WiEb9Q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EzZ8phk8yY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filmschoolrejects.com/breaking-screen-direct-address-house-cards-fleaba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QrxJrnVUO7Q"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tW9k44sDctI" TargetMode="External"/><Relationship Id="rId2" Type="http://schemas.openxmlformats.org/officeDocument/2006/relationships/hyperlink" Target="http://en.wikipedia.org/wiki/AFI's_100_Years...100_Heroes_and_Villain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rezi.com/m385zaa51dqe/narrative-theory-applying-vladimir-propps-character-theo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outube.com/watch?v=pvBfEQewQHY&amp;feature=relate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www.youtube.com/watch?v=Xg2GUlZQs1g" TargetMode="External"/><Relationship Id="rId2" Type="http://schemas.openxmlformats.org/officeDocument/2006/relationships/hyperlink" Target="http://www.youtube.com/watch?v=XPFRaCnkVzE&amp;feature=PlayList&amp;p=271B5144"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5yGJGTjV2WE&amp;NR=1" TargetMode="External"/><Relationship Id="rId2" Type="http://schemas.openxmlformats.org/officeDocument/2006/relationships/hyperlink" Target="http://www.youtube.com/watch?v=NgMdz2fe0C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LIBS 7014</a:t>
            </a:r>
            <a:endParaRPr lang="en-US" dirty="0"/>
          </a:p>
        </p:txBody>
      </p:sp>
      <p:sp>
        <p:nvSpPr>
          <p:cNvPr id="3" name="Subtitle 2"/>
          <p:cNvSpPr>
            <a:spLocks noGrp="1"/>
          </p:cNvSpPr>
          <p:nvPr>
            <p:ph type="subTitle" idx="1"/>
          </p:nvPr>
        </p:nvSpPr>
        <p:spPr/>
        <p:txBody>
          <a:bodyPr/>
          <a:lstStyle/>
          <a:p>
            <a:r>
              <a:rPr lang="en-US" dirty="0" smtClean="0"/>
              <a:t>Week 4 Lecture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Functions of </a:t>
            </a:r>
            <a:r>
              <a:rPr lang="en-US" dirty="0" err="1" smtClean="0"/>
              <a:t>Intertextual</a:t>
            </a:r>
            <a:r>
              <a:rPr lang="en-US" dirty="0" smtClean="0"/>
              <a:t> References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Films like Tarantino’s create a mosaic of citations </a:t>
            </a:r>
          </a:p>
          <a:p>
            <a:r>
              <a:rPr lang="en-US" dirty="0" smtClean="0"/>
              <a:t>It is not just a matter of influence by one film-maker on another, but old symbols are being put into the new context, so they gain new meanings</a:t>
            </a:r>
          </a:p>
          <a:p>
            <a:r>
              <a:rPr lang="en-US" dirty="0" smtClean="0"/>
              <a:t>Bad guy – good guy: white hat -black hat from westerns.</a:t>
            </a:r>
          </a:p>
          <a:p>
            <a:pPr>
              <a:buNone/>
            </a:pPr>
            <a:r>
              <a:rPr lang="en-US" dirty="0"/>
              <a:t>	</a:t>
            </a:r>
            <a:r>
              <a:rPr lang="en-US" dirty="0" smtClean="0"/>
              <a:t>The Nazi and the  members of a special unit made up of Jewish-American soldiers with the task of terrorizing the occupying forces through brutal guerilla attacks.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Intertextual</a:t>
            </a:r>
            <a:r>
              <a:rPr lang="en-US" dirty="0" smtClean="0"/>
              <a:t> References </a:t>
            </a:r>
            <a:endParaRPr lang="en-US" dirty="0"/>
          </a:p>
        </p:txBody>
      </p:sp>
      <p:sp>
        <p:nvSpPr>
          <p:cNvPr id="3" name="Content Placeholder 2"/>
          <p:cNvSpPr>
            <a:spLocks noGrp="1"/>
          </p:cNvSpPr>
          <p:nvPr>
            <p:ph idx="1"/>
          </p:nvPr>
        </p:nvSpPr>
        <p:spPr/>
        <p:txBody>
          <a:bodyPr>
            <a:normAutofit lnSpcReduction="10000"/>
          </a:bodyPr>
          <a:lstStyle/>
          <a:p>
            <a:r>
              <a:rPr lang="en-US" dirty="0" smtClean="0"/>
              <a:t>Quotations – when a director inserts clips from another film (Peter </a:t>
            </a:r>
            <a:r>
              <a:rPr lang="en-US" dirty="0" err="1" smtClean="0"/>
              <a:t>Bogdanovic</a:t>
            </a:r>
            <a:r>
              <a:rPr lang="en-US" dirty="0" smtClean="0"/>
              <a:t> in Targets includes clips from Hawks’ The Criminal Code).</a:t>
            </a:r>
          </a:p>
          <a:p>
            <a:r>
              <a:rPr lang="en-US" dirty="0" smtClean="0"/>
              <a:t>Allusions – verbal or visual evocation of another film in order to comment on fictional world of the alluding film.</a:t>
            </a:r>
          </a:p>
          <a:p>
            <a:r>
              <a:rPr lang="en-US" dirty="0" smtClean="0"/>
              <a:t>Tarantino through the title refers to  a 1987 Italian-made war film.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Simpsons Movie references</a:t>
            </a:r>
            <a:endParaRPr lang="en-US" dirty="0"/>
          </a:p>
        </p:txBody>
      </p:sp>
      <p:sp>
        <p:nvSpPr>
          <p:cNvPr id="3" name="Content Placeholder 2"/>
          <p:cNvSpPr>
            <a:spLocks noGrp="1"/>
          </p:cNvSpPr>
          <p:nvPr>
            <p:ph idx="1"/>
          </p:nvPr>
        </p:nvSpPr>
        <p:spPr/>
        <p:txBody>
          <a:bodyPr/>
          <a:lstStyle/>
          <a:p>
            <a:r>
              <a:rPr lang="en-US" dirty="0" smtClean="0">
                <a:hlinkClick r:id="rId2"/>
              </a:rPr>
              <a:t>http://www.totalfilm.com/features/the-50-greatest-simpsons-movie-references</a:t>
            </a:r>
            <a:endParaRPr lang="en-US" dirty="0" smtClean="0"/>
          </a:p>
          <a:p>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Simpsons’  References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1" y="1719131"/>
            <a:ext cx="5378494" cy="35820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1741649"/>
            <a:ext cx="3401931" cy="2551448"/>
          </a:xfrm>
          <a:prstGeom prst="rect">
            <a:avLst/>
          </a:prstGeom>
        </p:spPr>
      </p:pic>
    </p:spTree>
    <p:extLst>
      <p:ext uri="{BB962C8B-B14F-4D97-AF65-F5344CB8AC3E}">
        <p14:creationId xmlns:p14="http://schemas.microsoft.com/office/powerpoint/2010/main" val="300280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Intertextuality: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Intertextuality is often done with ironic purpose</a:t>
            </a:r>
          </a:p>
          <a:p>
            <a:r>
              <a:rPr lang="en-US" dirty="0"/>
              <a:t>Herbert </a:t>
            </a:r>
            <a:r>
              <a:rPr lang="en-US" dirty="0" smtClean="0"/>
              <a:t>Ross’ </a:t>
            </a:r>
            <a:r>
              <a:rPr lang="en-US" dirty="0"/>
              <a:t>Play It Again, Sam (1972</a:t>
            </a:r>
            <a:r>
              <a:rPr lang="en-US" dirty="0" smtClean="0"/>
              <a:t>) - </a:t>
            </a:r>
            <a:r>
              <a:rPr lang="en-US" dirty="0"/>
              <a:t>The title itself refers to the most celebrated phrase associated with Casablanca (1942). The film “plays it again” in its own way the “song” which is Casablanca. The Allan Felix character (Woody Allen) dreams of emulating a character from Casablanca with whom he has nothing in common. To add to the irony, the two actors are very different (Humphrey Bogart and Woody Allen).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Play It Again, Sam and Casablanca </a:t>
            </a:r>
            <a:endParaRPr lang="en-US" dirty="0"/>
          </a:p>
        </p:txBody>
      </p:sp>
      <p:sp>
        <p:nvSpPr>
          <p:cNvPr id="3" name="Content Placeholder 2"/>
          <p:cNvSpPr>
            <a:spLocks noGrp="1"/>
          </p:cNvSpPr>
          <p:nvPr>
            <p:ph idx="1"/>
          </p:nvPr>
        </p:nvSpPr>
        <p:spPr/>
        <p:txBody>
          <a:bodyPr/>
          <a:lstStyle/>
          <a:p>
            <a:r>
              <a:rPr lang="en-US" dirty="0" smtClean="0">
                <a:hlinkClick r:id="rId2"/>
              </a:rPr>
              <a:t>http://www.youtube.com/watch?v=LlAg_gInabw</a:t>
            </a:r>
            <a:endParaRPr lang="en-US" dirty="0" smtClean="0"/>
          </a:p>
          <a:p>
            <a:endParaRPr lang="en-US" dirty="0" smtClean="0"/>
          </a:p>
          <a:p>
            <a:r>
              <a:rPr lang="en-US" dirty="0" smtClean="0">
                <a:hlinkClick r:id="rId3"/>
              </a:rPr>
              <a:t>http://www.youtube.com/watch?v=7vThuwa5RZU&amp;feature=related</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Intertextualty</a:t>
            </a:r>
            <a:r>
              <a:rPr lang="en-US" dirty="0" smtClean="0"/>
              <a:t>: Subcategories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(Elizabeth C. Hirschman, Rutgers University)</a:t>
            </a:r>
          </a:p>
          <a:p>
            <a:endParaRPr lang="en-US" dirty="0" smtClean="0"/>
          </a:p>
          <a:p>
            <a:r>
              <a:rPr lang="en-US" dirty="0" smtClean="0"/>
              <a:t> </a:t>
            </a:r>
            <a:r>
              <a:rPr lang="en-US" i="1" dirty="0" smtClean="0"/>
              <a:t>Cross-text </a:t>
            </a:r>
            <a:r>
              <a:rPr lang="en-US" i="1" dirty="0" err="1" smtClean="0"/>
              <a:t>Intertextuality</a:t>
            </a:r>
            <a:r>
              <a:rPr lang="en-US" i="1" dirty="0" smtClean="0"/>
              <a:t> </a:t>
            </a:r>
            <a:r>
              <a:rPr lang="en-US" dirty="0" smtClean="0"/>
              <a:t>- the linking of a film, T.V. show, or character to other, earlier shows/films </a:t>
            </a:r>
          </a:p>
          <a:p>
            <a:r>
              <a:rPr lang="en-US" dirty="0" smtClean="0"/>
              <a:t> </a:t>
            </a:r>
            <a:r>
              <a:rPr lang="en-US" i="1" dirty="0" smtClean="0"/>
              <a:t>Out-of-text people and event </a:t>
            </a:r>
            <a:r>
              <a:rPr lang="en-US" i="1" dirty="0" err="1" smtClean="0"/>
              <a:t>intertextuality</a:t>
            </a:r>
            <a:r>
              <a:rPr lang="en-US" i="1" dirty="0" smtClean="0"/>
              <a:t> </a:t>
            </a:r>
            <a:r>
              <a:rPr lang="en-US" dirty="0" smtClean="0"/>
              <a:t>-  the linking of a film or T.V. show to actual people or events</a:t>
            </a:r>
          </a:p>
          <a:p>
            <a:r>
              <a:rPr lang="en-US" i="1" dirty="0" smtClean="0"/>
              <a:t>Nostalgic </a:t>
            </a:r>
            <a:r>
              <a:rPr lang="en-US" i="1" dirty="0" err="1" smtClean="0"/>
              <a:t>Intertextuality</a:t>
            </a:r>
            <a:r>
              <a:rPr lang="en-US" i="1" dirty="0" smtClean="0"/>
              <a:t> </a:t>
            </a:r>
            <a:r>
              <a:rPr lang="en-US" dirty="0" smtClean="0"/>
              <a:t>- the linking of a film or T.V. show to the earlier life or a nostalgic past.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Cross-text </a:t>
            </a:r>
            <a:r>
              <a:rPr lang="en-US" i="1" dirty="0" err="1" smtClean="0"/>
              <a:t>Intertextuality</a:t>
            </a:r>
            <a:r>
              <a:rPr lang="en-US" i="1" dirty="0" smtClean="0"/>
              <a:t> </a:t>
            </a:r>
            <a:endParaRPr lang="en-US" dirty="0"/>
          </a:p>
        </p:txBody>
      </p:sp>
      <p:sp>
        <p:nvSpPr>
          <p:cNvPr id="3" name="Content Placeholder 2"/>
          <p:cNvSpPr>
            <a:spLocks noGrp="1"/>
          </p:cNvSpPr>
          <p:nvPr>
            <p:ph idx="1"/>
          </p:nvPr>
        </p:nvSpPr>
        <p:spPr/>
        <p:txBody>
          <a:bodyPr/>
          <a:lstStyle/>
          <a:p>
            <a:pPr>
              <a:buNone/>
            </a:pPr>
            <a:r>
              <a:rPr lang="en-US" dirty="0" smtClean="0"/>
              <a:t>Linkages </a:t>
            </a:r>
            <a:r>
              <a:rPr lang="en-US" i="1" dirty="0" smtClean="0"/>
              <a:t>across</a:t>
            </a:r>
            <a:r>
              <a:rPr lang="en-US" dirty="0" smtClean="0"/>
              <a:t> similar narratives </a:t>
            </a:r>
          </a:p>
          <a:p>
            <a:r>
              <a:rPr lang="en-US" dirty="0" smtClean="0"/>
              <a:t>Jason Alexander’s character, George, on </a:t>
            </a:r>
            <a:r>
              <a:rPr lang="en-US" i="1" dirty="0" smtClean="0"/>
              <a:t>Seinfeld</a:t>
            </a:r>
            <a:r>
              <a:rPr lang="en-US" dirty="0" smtClean="0"/>
              <a:t> as a reincarnation of Jackie Gleason’s character, Ralph </a:t>
            </a:r>
            <a:r>
              <a:rPr lang="en-US" dirty="0" err="1" smtClean="0"/>
              <a:t>Cramden</a:t>
            </a:r>
            <a:r>
              <a:rPr lang="en-US" dirty="0" smtClean="0"/>
              <a:t>, on the earlier show </a:t>
            </a:r>
            <a:r>
              <a:rPr lang="en-US" i="1" dirty="0" smtClean="0"/>
              <a:t>Honeymooners</a:t>
            </a:r>
            <a:r>
              <a:rPr lang="en-US" dirty="0" smtClean="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Out-of-text people and event </a:t>
            </a:r>
            <a:r>
              <a:rPr lang="en-US" i="1" dirty="0" err="1" smtClean="0"/>
              <a:t>intertextuality</a:t>
            </a:r>
            <a:endParaRPr lang="en-US" dirty="0"/>
          </a:p>
        </p:txBody>
      </p:sp>
      <p:sp>
        <p:nvSpPr>
          <p:cNvPr id="3" name="Content Placeholder 2"/>
          <p:cNvSpPr>
            <a:spLocks noGrp="1"/>
          </p:cNvSpPr>
          <p:nvPr>
            <p:ph idx="1"/>
          </p:nvPr>
        </p:nvSpPr>
        <p:spPr/>
        <p:txBody>
          <a:bodyPr>
            <a:normAutofit/>
          </a:bodyPr>
          <a:lstStyle/>
          <a:p>
            <a:pPr>
              <a:buNone/>
            </a:pPr>
            <a:r>
              <a:rPr lang="en-US" dirty="0" smtClean="0"/>
              <a:t>Consumers link actions and/or characters in a given fictional text to actual people or events. </a:t>
            </a:r>
          </a:p>
          <a:p>
            <a:r>
              <a:rPr lang="en-US" i="1" dirty="0" smtClean="0"/>
              <a:t>Snowden </a:t>
            </a:r>
            <a:r>
              <a:rPr lang="en-US" dirty="0" smtClean="0"/>
              <a:t>by Oliver Stone</a:t>
            </a:r>
          </a:p>
          <a:p>
            <a:pPr marL="0" indent="0">
              <a:buNone/>
            </a:pPr>
            <a:r>
              <a:rPr lang="en-US" dirty="0">
                <a:hlinkClick r:id="rId3"/>
              </a:rPr>
              <a:t>https://</a:t>
            </a:r>
            <a:r>
              <a:rPr lang="en-US" dirty="0" smtClean="0">
                <a:hlinkClick r:id="rId3"/>
              </a:rPr>
              <a:t>www.youtube.com/watch?v=QlSAiI3xMh4</a:t>
            </a:r>
            <a:endParaRPr lang="en-US" dirty="0" smtClean="0"/>
          </a:p>
          <a:p>
            <a:endParaRPr lang="en-US" dirty="0"/>
          </a:p>
          <a:p>
            <a:r>
              <a:rPr lang="en-US" i="1" dirty="0" smtClean="0"/>
              <a:t>Schindler’s List</a:t>
            </a:r>
            <a:r>
              <a:rPr lang="en-US" dirty="0" smtClean="0"/>
              <a:t> is based on historic events.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Nostalgic </a:t>
            </a:r>
            <a:r>
              <a:rPr lang="en-US" i="1" dirty="0" err="1" smtClean="0"/>
              <a:t>Intertextuality</a:t>
            </a:r>
            <a:r>
              <a:rPr lang="en-US" i="1" dirty="0" smtClean="0"/>
              <a:t> </a:t>
            </a:r>
            <a:endParaRPr lang="en-US" dirty="0"/>
          </a:p>
        </p:txBody>
      </p:sp>
      <p:sp>
        <p:nvSpPr>
          <p:cNvPr id="3" name="Content Placeholder 2"/>
          <p:cNvSpPr>
            <a:spLocks noGrp="1"/>
          </p:cNvSpPr>
          <p:nvPr>
            <p:ph idx="1"/>
          </p:nvPr>
        </p:nvSpPr>
        <p:spPr/>
        <p:txBody>
          <a:bodyPr>
            <a:normAutofit/>
          </a:bodyPr>
          <a:lstStyle/>
          <a:p>
            <a:r>
              <a:rPr lang="en-US" dirty="0" smtClean="0"/>
              <a:t>Nostalgia refers to a longing for the past;</a:t>
            </a:r>
          </a:p>
          <a:p>
            <a:r>
              <a:rPr lang="en-US" dirty="0" smtClean="0"/>
              <a:t> at the heart of all nostalgia is a desire to recapture innocence, to open the door to an ideal past, an Eden of time where great things are happening forever . </a:t>
            </a:r>
          </a:p>
          <a:p>
            <a:r>
              <a:rPr lang="en-US" i="1" dirty="0" smtClean="0"/>
              <a:t>Easter Parade</a:t>
            </a:r>
            <a:r>
              <a:rPr lang="en-US" dirty="0" smtClean="0"/>
              <a:t> with Judy Garland</a:t>
            </a:r>
          </a:p>
          <a:p>
            <a:r>
              <a:rPr lang="en-US" i="1" dirty="0" smtClean="0"/>
              <a:t>The Artist </a:t>
            </a:r>
            <a:r>
              <a:rPr lang="en-US" dirty="0" smtClean="0"/>
              <a:t>by Michel </a:t>
            </a:r>
            <a:r>
              <a:rPr lang="en-US" dirty="0" err="1" smtClean="0"/>
              <a:t>Hazanavicious</a:t>
            </a:r>
            <a:r>
              <a:rPr lang="en-US" dirty="0" smtClean="0"/>
              <a:t> - nostalgia for the silent film era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70038"/>
          </a:xfrm>
        </p:spPr>
        <p:txBody>
          <a:bodyPr>
            <a:normAutofit fontScale="90000"/>
          </a:bodyPr>
          <a:lstStyle/>
          <a:p>
            <a:r>
              <a:rPr lang="en-US" dirty="0" smtClean="0"/>
              <a:t/>
            </a:r>
            <a:br>
              <a:rPr lang="en-US" dirty="0" smtClean="0"/>
            </a:br>
            <a:r>
              <a:rPr lang="en-US" i="1" dirty="0" err="1" smtClean="0"/>
              <a:t>Django</a:t>
            </a:r>
            <a:r>
              <a:rPr lang="en-US" i="1" dirty="0" smtClean="0"/>
              <a:t> Unchained </a:t>
            </a:r>
            <a:r>
              <a:rPr lang="en-US" dirty="0" smtClean="0"/>
              <a:t>Emerging Artist Contest</a:t>
            </a:r>
            <a:br>
              <a:rPr lang="en-US" dirty="0" smtClean="0"/>
            </a:br>
            <a:endParaRPr lang="en-US" dirty="0"/>
          </a:p>
        </p:txBody>
      </p:sp>
      <p:sp>
        <p:nvSpPr>
          <p:cNvPr id="3" name="Content Placeholder 2"/>
          <p:cNvSpPr>
            <a:spLocks noGrp="1"/>
          </p:cNvSpPr>
          <p:nvPr>
            <p:ph idx="1"/>
          </p:nvPr>
        </p:nvSpPr>
        <p:spPr/>
        <p:txBody>
          <a:bodyPr/>
          <a:lstStyle/>
          <a:p>
            <a:r>
              <a:rPr lang="en-US" dirty="0" smtClean="0"/>
              <a:t>Django Unchained Emerging Artist Contest</a:t>
            </a:r>
          </a:p>
          <a:p>
            <a:r>
              <a:rPr lang="en-US" dirty="0">
                <a:hlinkClick r:id="rId2"/>
              </a:rPr>
              <a:t>http://</a:t>
            </a:r>
            <a:r>
              <a:rPr lang="en-US" dirty="0" smtClean="0">
                <a:hlinkClick r:id="rId2"/>
              </a:rPr>
              <a:t>www.comingsoon.net/movies/news/90928-django-unchained-emerging-artist-contest-announced</a:t>
            </a:r>
            <a:endParaRPr lang="en-US" dirty="0" smtClean="0"/>
          </a:p>
          <a:p>
            <a:r>
              <a:rPr lang="en-US" dirty="0" smtClean="0"/>
              <a:t>Tarantino encourages viewers’ participation by creating a contest:  short multimedia pieces inspired by </a:t>
            </a:r>
            <a:r>
              <a:rPr lang="en-US" i="1" dirty="0" smtClean="0"/>
              <a:t>Django Unchained.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Remakes </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dirty="0" smtClean="0"/>
              <a:t>Annie (1982) John Huston; the  remake by Rob </a:t>
            </a:r>
            <a:r>
              <a:rPr lang="en-US" dirty="0" err="1" smtClean="0"/>
              <a:t>Marshallin</a:t>
            </a:r>
            <a:r>
              <a:rPr lang="en-US" dirty="0" smtClean="0"/>
              <a:t>  1999;</a:t>
            </a:r>
          </a:p>
          <a:p>
            <a:pPr>
              <a:buNone/>
            </a:pPr>
            <a:r>
              <a:rPr lang="en-US" dirty="0" smtClean="0"/>
              <a:t>	Both films are based on the Thomas Meehan/Charles </a:t>
            </a:r>
            <a:r>
              <a:rPr lang="en-US" dirty="0" err="1" smtClean="0"/>
              <a:t>Strouse</a:t>
            </a:r>
            <a:r>
              <a:rPr lang="en-US" dirty="0" smtClean="0"/>
              <a:t> /Martin </a:t>
            </a:r>
            <a:r>
              <a:rPr lang="en-US" dirty="0" err="1" smtClean="0"/>
              <a:t>Charnin</a:t>
            </a:r>
            <a:r>
              <a:rPr lang="en-US" dirty="0" smtClean="0"/>
              <a:t> musical, which in turn came from the comic strip </a:t>
            </a:r>
            <a:r>
              <a:rPr lang="en-US" i="1" dirty="0" smtClean="0"/>
              <a:t>Little Orphan Annie</a:t>
            </a:r>
            <a:r>
              <a:rPr lang="en-US" dirty="0" smtClean="0"/>
              <a:t>, by Harold Gray </a:t>
            </a:r>
          </a:p>
          <a:p>
            <a:r>
              <a:rPr lang="en-US" dirty="0" smtClean="0"/>
              <a:t> Cape Fear (1962) dir. J. Lee Thompson: Remake Martin Scorsese (1991)</a:t>
            </a:r>
          </a:p>
          <a:p>
            <a:r>
              <a:rPr lang="en-US" dirty="0" smtClean="0"/>
              <a:t>Infernal Affairs (2002) dir. </a:t>
            </a:r>
            <a:r>
              <a:rPr lang="en-US" dirty="0" err="1" smtClean="0"/>
              <a:t>Wai</a:t>
            </a:r>
            <a:r>
              <a:rPr lang="en-US" dirty="0" smtClean="0"/>
              <a:t> Keung Lau &amp; </a:t>
            </a:r>
            <a:r>
              <a:rPr lang="en-US" dirty="0" err="1" smtClean="0"/>
              <a:t>Siu</a:t>
            </a:r>
            <a:r>
              <a:rPr lang="en-US" dirty="0" smtClean="0"/>
              <a:t> Fai </a:t>
            </a:r>
            <a:r>
              <a:rPr lang="en-US" dirty="0" err="1" smtClean="0"/>
              <a:t>Mak</a:t>
            </a:r>
            <a:r>
              <a:rPr lang="en-US" dirty="0" smtClean="0"/>
              <a:t>: </a:t>
            </a:r>
          </a:p>
          <a:p>
            <a:pPr>
              <a:buNone/>
            </a:pPr>
            <a:r>
              <a:rPr lang="en-US" dirty="0" smtClean="0"/>
              <a:t>	Remake The Departed, by Scorsese (2006)</a:t>
            </a:r>
          </a:p>
          <a:p>
            <a:r>
              <a:rPr lang="en-US" dirty="0" smtClean="0"/>
              <a:t>Three remakes of King Kong since 1933</a:t>
            </a:r>
          </a:p>
          <a:p>
            <a:r>
              <a:rPr lang="en-US" dirty="0" smtClean="0"/>
              <a:t>Nikita </a:t>
            </a:r>
            <a:r>
              <a:rPr lang="en-US" dirty="0" err="1" smtClean="0"/>
              <a:t>Mikhalov’s</a:t>
            </a:r>
            <a:r>
              <a:rPr lang="en-US" dirty="0" smtClean="0"/>
              <a:t> film 12 (2007) is  the remake of Reginald Rose’s play “Twelve  Angry Men” and the 1957 movie 12 Angry Men by Sidney Lumet</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True Grit (2010) by Joel and Ethan </a:t>
            </a:r>
            <a:r>
              <a:rPr lang="en-US" dirty="0" err="1" smtClean="0"/>
              <a:t>Coen</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Based on Charles </a:t>
            </a:r>
            <a:r>
              <a:rPr lang="en-US" dirty="0" err="1" smtClean="0"/>
              <a:t>Portis’s</a:t>
            </a:r>
            <a:r>
              <a:rPr lang="en-US" dirty="0" smtClean="0"/>
              <a:t> classic American novel; </a:t>
            </a:r>
          </a:p>
          <a:p>
            <a:r>
              <a:rPr lang="en-US" dirty="0" smtClean="0"/>
              <a:t>Remake of the 1969 John Wayne movie;</a:t>
            </a:r>
          </a:p>
          <a:p>
            <a:r>
              <a:rPr lang="en-US" dirty="0" smtClean="0"/>
              <a:t>The original </a:t>
            </a:r>
            <a:r>
              <a:rPr lang="en-US" i="1" dirty="0" smtClean="0"/>
              <a:t>True Grit</a:t>
            </a:r>
            <a:r>
              <a:rPr lang="en-US" dirty="0" smtClean="0"/>
              <a:t> was a typical western film, despite its somewhat atypical hero. The 2010 film is a much darker, and more realistic look at life on the frontier (a comment by a critic);</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Grit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Cogburn</a:t>
            </a:r>
            <a:r>
              <a:rPr lang="en-US" dirty="0" smtClean="0"/>
              <a:t> is the type of character that is rarely properly represented. When Wayne played him, he was a hero that had a rough side. When Bridges plays him, he is a guy with a rough side that people do not consider a hero, nor should they (Ryan Flaming).</a:t>
            </a:r>
          </a:p>
          <a:p>
            <a:r>
              <a:rPr lang="en-US" dirty="0" smtClean="0"/>
              <a:t>With </a:t>
            </a:r>
            <a:r>
              <a:rPr lang="en-US" b="1" i="1" dirty="0" smtClean="0"/>
              <a:t>True Grit</a:t>
            </a:r>
            <a:r>
              <a:rPr lang="en-US" dirty="0" smtClean="0"/>
              <a:t> the </a:t>
            </a:r>
            <a:r>
              <a:rPr lang="en-US" dirty="0" err="1" smtClean="0"/>
              <a:t>Coens</a:t>
            </a:r>
            <a:r>
              <a:rPr lang="en-US" dirty="0" smtClean="0"/>
              <a:t> have wholeheartedly embraced the genre with a film that is both easily accessible and yet undeniably their own (Matt Goldberg).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Grit</a:t>
            </a:r>
            <a:endParaRPr lang="en-US" dirty="0"/>
          </a:p>
        </p:txBody>
      </p:sp>
      <p:sp>
        <p:nvSpPr>
          <p:cNvPr id="3" name="Content Placeholder 2"/>
          <p:cNvSpPr>
            <a:spLocks noGrp="1"/>
          </p:cNvSpPr>
          <p:nvPr>
            <p:ph idx="1"/>
          </p:nvPr>
        </p:nvSpPr>
        <p:spPr/>
        <p:txBody>
          <a:bodyPr>
            <a:normAutofit lnSpcReduction="10000"/>
          </a:bodyPr>
          <a:lstStyle/>
          <a:p>
            <a:r>
              <a:rPr lang="en-US" dirty="0" smtClean="0"/>
              <a:t>The old-school American western was not dead, it seems. It was just playing possum, waiting for the </a:t>
            </a:r>
            <a:r>
              <a:rPr lang="en-US" dirty="0" err="1" smtClean="0"/>
              <a:t>Coens</a:t>
            </a:r>
            <a:r>
              <a:rPr lang="en-US" dirty="0" smtClean="0"/>
              <a:t> to come along and rouse it… And yet what's most confounding about the </a:t>
            </a:r>
            <a:r>
              <a:rPr lang="en-US" dirty="0" err="1" smtClean="0"/>
              <a:t>Coens</a:t>
            </a:r>
            <a:r>
              <a:rPr lang="en-US" dirty="0" smtClean="0"/>
              <a:t>' 15th feature is how respectful – how inherently conservative – it is. This has no interest in poking fun at the genre, nor even of shaking it up a little. Instead, it sticks safely to the path and doffs its hat to the cowboy archetypes (</a:t>
            </a:r>
            <a:r>
              <a:rPr lang="en-US" dirty="0" err="1" smtClean="0"/>
              <a:t>Xan</a:t>
            </a:r>
            <a:r>
              <a:rPr lang="en-US" dirty="0" smtClean="0"/>
              <a:t> Brooks of the Guardian).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Grit</a:t>
            </a:r>
            <a:endParaRPr lang="en-US" dirty="0"/>
          </a:p>
        </p:txBody>
      </p:sp>
      <p:sp>
        <p:nvSpPr>
          <p:cNvPr id="3" name="Content Placeholder 2"/>
          <p:cNvSpPr>
            <a:spLocks noGrp="1"/>
          </p:cNvSpPr>
          <p:nvPr>
            <p:ph idx="1"/>
          </p:nvPr>
        </p:nvSpPr>
        <p:spPr/>
        <p:txBody>
          <a:bodyPr/>
          <a:lstStyle/>
          <a:p>
            <a:r>
              <a:rPr lang="en-US" u="sng" dirty="0" smtClean="0">
                <a:hlinkClick r:id="rId2"/>
              </a:rPr>
              <a:t>http://www.youtube.com/watch?v=tN-j4GDqjv4</a:t>
            </a:r>
            <a:endParaRPr lang="en-US" dirty="0" smtClean="0"/>
          </a:p>
          <a:p>
            <a:pPr>
              <a:buNone/>
            </a:pPr>
            <a:r>
              <a:rPr lang="en-US" dirty="0" smtClean="0"/>
              <a:t> </a:t>
            </a:r>
          </a:p>
          <a:p>
            <a:r>
              <a:rPr lang="en-US" u="sng" dirty="0" smtClean="0">
                <a:hlinkClick r:id="rId3"/>
              </a:rPr>
              <a:t>http://www.youtube.com/watch?v=CUiCu-zuAgM</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Intertextuality</a:t>
            </a:r>
            <a:r>
              <a:rPr lang="en-US" b="1" dirty="0" smtClean="0"/>
              <a:t> in Independent Films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a:t>Many </a:t>
            </a:r>
            <a:r>
              <a:rPr lang="en-US" dirty="0" err="1"/>
              <a:t>avangard</a:t>
            </a:r>
            <a:r>
              <a:rPr lang="en-US" dirty="0"/>
              <a:t>, independent</a:t>
            </a:r>
            <a:r>
              <a:rPr lang="en-US" dirty="0" smtClean="0"/>
              <a:t>  film-makers  </a:t>
            </a:r>
            <a:r>
              <a:rPr lang="en-US" dirty="0"/>
              <a:t>use the method of </a:t>
            </a:r>
            <a:r>
              <a:rPr lang="en-US" dirty="0" err="1"/>
              <a:t>intertextual</a:t>
            </a:r>
            <a:r>
              <a:rPr lang="en-US" dirty="0"/>
              <a:t> references to criticize classical Hollywood films and film-makers. </a:t>
            </a:r>
            <a:endParaRPr lang="en-US" dirty="0" smtClean="0"/>
          </a:p>
          <a:p>
            <a:r>
              <a:rPr lang="en-US" dirty="0" smtClean="0"/>
              <a:t>Michael </a:t>
            </a:r>
            <a:r>
              <a:rPr lang="en-US" dirty="0"/>
              <a:t>Snow’s Wavelength alludes and at the same time refuses the conventional “suspense” of Hollywood thrillers by stretching a single </a:t>
            </a:r>
            <a:r>
              <a:rPr lang="en-US" dirty="0" smtClean="0"/>
              <a:t>Hitchcock </a:t>
            </a:r>
            <a:r>
              <a:rPr lang="en-US" dirty="0"/>
              <a:t>dolly-shot into a 45-minute simulated zoom shot covering the space of a Manhattan lot</a:t>
            </a:r>
            <a:r>
              <a:rPr lang="en-US" dirty="0" smtClean="0"/>
              <a:t>.</a:t>
            </a:r>
          </a:p>
          <a:p>
            <a:pPr>
              <a:buNone/>
            </a:pPr>
            <a:endParaRPr lang="en-US" dirty="0" smtClean="0"/>
          </a:p>
          <a:p>
            <a:r>
              <a:rPr lang="en-US" dirty="0"/>
              <a:t>Can you think of some other examples?</a:t>
            </a:r>
            <a:r>
              <a:rPr lang="en-US" dirty="0" smtClean="0"/>
              <a:t>  </a:t>
            </a:r>
            <a:endParaRPr lang="en-US"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 </a:t>
            </a:r>
            <a:r>
              <a:rPr lang="en-US" b="1" dirty="0" err="1" smtClean="0"/>
              <a:t>Chien</a:t>
            </a:r>
            <a:r>
              <a:rPr lang="en-US" b="1" dirty="0" smtClean="0"/>
              <a:t> </a:t>
            </a:r>
            <a:r>
              <a:rPr lang="en-US" b="1" dirty="0" err="1" smtClean="0"/>
              <a:t>Andalou</a:t>
            </a:r>
            <a:r>
              <a:rPr lang="en-US" b="1" dirty="0" smtClean="0"/>
              <a:t> (1929)</a:t>
            </a:r>
            <a:endParaRPr lang="en-US" dirty="0"/>
          </a:p>
        </p:txBody>
      </p:sp>
      <p:sp>
        <p:nvSpPr>
          <p:cNvPr id="3" name="Content Placeholder 2"/>
          <p:cNvSpPr>
            <a:spLocks noGrp="1"/>
          </p:cNvSpPr>
          <p:nvPr>
            <p:ph idx="1"/>
          </p:nvPr>
        </p:nvSpPr>
        <p:spPr>
          <a:xfrm>
            <a:off x="685800" y="1417638"/>
            <a:ext cx="8229600" cy="4525963"/>
          </a:xfrm>
        </p:spPr>
        <p:txBody>
          <a:bodyPr>
            <a:normAutofit/>
          </a:bodyPr>
          <a:lstStyle/>
          <a:p>
            <a:r>
              <a:rPr lang="en-US" dirty="0" smtClean="0"/>
              <a:t>Through a series of disturbing and perplexing images in which the banal encounters the bizarre, Luis Buñuel and Salvador </a:t>
            </a:r>
            <a:r>
              <a:rPr lang="en-US" dirty="0" err="1" smtClean="0"/>
              <a:t>Dalí</a:t>
            </a:r>
            <a:r>
              <a:rPr lang="en-US" dirty="0" smtClean="0"/>
              <a:t> propel us through their nightmare world of surrealist fantasy.</a:t>
            </a:r>
          </a:p>
          <a:p>
            <a:pPr marL="0" indent="0">
              <a:buNone/>
            </a:pPr>
            <a:r>
              <a:rPr lang="en-US" dirty="0">
                <a:hlinkClick r:id="rId2"/>
              </a:rPr>
              <a:t>https://</a:t>
            </a:r>
            <a:r>
              <a:rPr lang="en-US" dirty="0" smtClean="0">
                <a:hlinkClick r:id="rId2"/>
              </a:rPr>
              <a:t>www.youtube.com/watch?v=054OIVlmjUM</a:t>
            </a:r>
            <a:endParaRPr lang="en-US" dirty="0" smtClean="0"/>
          </a:p>
          <a:p>
            <a:endParaRPr lang="en-US" dirty="0" smtClean="0"/>
          </a:p>
          <a:p>
            <a:pPr>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Conventional Narrative Films</a:t>
            </a:r>
            <a:endParaRPr lang="en-US" dirty="0"/>
          </a:p>
        </p:txBody>
      </p:sp>
      <p:sp>
        <p:nvSpPr>
          <p:cNvPr id="3" name="Content Placeholder 2"/>
          <p:cNvSpPr>
            <a:spLocks noGrp="1"/>
          </p:cNvSpPr>
          <p:nvPr>
            <p:ph idx="1"/>
          </p:nvPr>
        </p:nvSpPr>
        <p:spPr/>
        <p:txBody>
          <a:bodyPr>
            <a:normAutofit fontScale="85000" lnSpcReduction="10000"/>
          </a:bodyPr>
          <a:lstStyle/>
          <a:p>
            <a:pPr>
              <a:buNone/>
            </a:pPr>
            <a:endParaRPr lang="en-US" dirty="0" smtClean="0"/>
          </a:p>
          <a:p>
            <a:r>
              <a:rPr lang="en-US" dirty="0" smtClean="0"/>
              <a:t>“Narration is the act of telling the story”</a:t>
            </a:r>
            <a:r>
              <a:rPr lang="en-US" dirty="0"/>
              <a:t> (</a:t>
            </a:r>
            <a:r>
              <a:rPr lang="en-US" dirty="0" err="1"/>
              <a:t>Barsam&amp;Monaham</a:t>
            </a:r>
            <a:r>
              <a:rPr lang="en-US" dirty="0"/>
              <a:t> 116</a:t>
            </a:r>
            <a:r>
              <a:rPr lang="en-US" dirty="0" smtClean="0"/>
              <a:t>).</a:t>
            </a:r>
          </a:p>
          <a:p>
            <a:r>
              <a:rPr lang="en-US" dirty="0" smtClean="0"/>
              <a:t>Narrative is the story. </a:t>
            </a:r>
          </a:p>
          <a:p>
            <a:r>
              <a:rPr lang="en-US" dirty="0" smtClean="0"/>
              <a:t>“Narrator is who or what tells the story”(116).</a:t>
            </a:r>
          </a:p>
          <a:p>
            <a:r>
              <a:rPr lang="en-US" dirty="0" smtClean="0"/>
              <a:t>Narrative films are fiction films (as opposed to documentaries or experimental films )</a:t>
            </a:r>
          </a:p>
          <a:p>
            <a:r>
              <a:rPr lang="en-US" dirty="0" smtClean="0"/>
              <a:t>“Narrative is a cinematic structure in which the filmmakers have selected and arranged the events in a cause-and-effect sequence occurring over time” (116).</a:t>
            </a:r>
            <a:endParaRPr lang="en-US" dirty="0"/>
          </a:p>
        </p:txBody>
      </p:sp>
    </p:spTree>
    <p:extLst>
      <p:ext uri="{BB962C8B-B14F-4D97-AF65-F5344CB8AC3E}">
        <p14:creationId xmlns:p14="http://schemas.microsoft.com/office/powerpoint/2010/main" val="3151988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Camera as the </a:t>
            </a:r>
            <a:r>
              <a:rPr lang="en-CA" dirty="0"/>
              <a:t>P</a:t>
            </a:r>
            <a:r>
              <a:rPr lang="en-CA" dirty="0" smtClean="0"/>
              <a:t>rimary </a:t>
            </a:r>
            <a:r>
              <a:rPr lang="en-CA" dirty="0"/>
              <a:t>N</a:t>
            </a:r>
            <a:r>
              <a:rPr lang="en-CA" dirty="0" smtClean="0"/>
              <a:t>arrator</a:t>
            </a:r>
            <a:endParaRPr lang="en-CA" dirty="0"/>
          </a:p>
        </p:txBody>
      </p:sp>
      <p:sp>
        <p:nvSpPr>
          <p:cNvPr id="3" name="Content Placeholder 2"/>
          <p:cNvSpPr>
            <a:spLocks noGrp="1"/>
          </p:cNvSpPr>
          <p:nvPr>
            <p:ph idx="1"/>
          </p:nvPr>
        </p:nvSpPr>
        <p:spPr/>
        <p:txBody>
          <a:bodyPr/>
          <a:lstStyle/>
          <a:p>
            <a:pPr marL="0" indent="0">
              <a:buNone/>
            </a:pPr>
            <a:r>
              <a:rPr lang="en-CA" dirty="0" smtClean="0"/>
              <a:t>Alfred Hitchcock’s </a:t>
            </a:r>
            <a:r>
              <a:rPr lang="en-CA" i="1" dirty="0" smtClean="0"/>
              <a:t>Notorious</a:t>
            </a:r>
            <a:r>
              <a:rPr lang="en-CA" dirty="0" smtClean="0"/>
              <a:t> (1946) </a:t>
            </a:r>
          </a:p>
          <a:p>
            <a:r>
              <a:rPr lang="en-CA" dirty="0" smtClean="0"/>
              <a:t>The Poison scene</a:t>
            </a:r>
          </a:p>
          <a:p>
            <a:pPr marL="0" indent="0">
              <a:buNone/>
            </a:pPr>
            <a:r>
              <a:rPr lang="en-CA" dirty="0">
                <a:hlinkClick r:id="rId2"/>
              </a:rPr>
              <a:t>https://</a:t>
            </a:r>
            <a:r>
              <a:rPr lang="en-CA" dirty="0" smtClean="0">
                <a:hlinkClick r:id="rId2"/>
              </a:rPr>
              <a:t>www.youtube.com/watch?v=H8nbeLteVDE</a:t>
            </a:r>
            <a:endParaRPr lang="en-CA" dirty="0" smtClean="0"/>
          </a:p>
          <a:p>
            <a:endParaRPr lang="en-CA" dirty="0"/>
          </a:p>
        </p:txBody>
      </p:sp>
    </p:spTree>
    <p:extLst>
      <p:ext uri="{BB962C8B-B14F-4D97-AF65-F5344CB8AC3E}">
        <p14:creationId xmlns:p14="http://schemas.microsoft.com/office/powerpoint/2010/main" val="1980120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Types of narrators</a:t>
            </a:r>
            <a:endParaRPr lang="en-CA" dirty="0"/>
          </a:p>
        </p:txBody>
      </p:sp>
      <p:sp>
        <p:nvSpPr>
          <p:cNvPr id="3" name="Content Placeholder 2"/>
          <p:cNvSpPr>
            <a:spLocks noGrp="1"/>
          </p:cNvSpPr>
          <p:nvPr>
            <p:ph idx="1"/>
          </p:nvPr>
        </p:nvSpPr>
        <p:spPr/>
        <p:txBody>
          <a:bodyPr>
            <a:normAutofit lnSpcReduction="10000"/>
          </a:bodyPr>
          <a:lstStyle/>
          <a:p>
            <a:r>
              <a:rPr lang="en-CA" dirty="0" smtClean="0"/>
              <a:t>First-person narration – often  a character’s voice-over narration</a:t>
            </a:r>
          </a:p>
          <a:p>
            <a:r>
              <a:rPr lang="en-CA" dirty="0" smtClean="0"/>
              <a:t>Direct address narration</a:t>
            </a:r>
          </a:p>
          <a:p>
            <a:r>
              <a:rPr lang="en-CA" dirty="0" smtClean="0"/>
              <a:t>Third-person narration</a:t>
            </a:r>
          </a:p>
          <a:p>
            <a:r>
              <a:rPr lang="en-CA" dirty="0" smtClean="0"/>
              <a:t>Omniscient narration  - “… unrestricted access to all aspects of the narrative” (</a:t>
            </a:r>
            <a:r>
              <a:rPr lang="en-CA" dirty="0" err="1" smtClean="0"/>
              <a:t>Barsam&amp;Monaham</a:t>
            </a:r>
            <a:r>
              <a:rPr lang="en-CA" dirty="0" smtClean="0"/>
              <a:t> 119).</a:t>
            </a:r>
          </a:p>
          <a:p>
            <a:r>
              <a:rPr lang="en-CA" dirty="0" smtClean="0"/>
              <a:t>Restricted narration – the audience knows only what a single character knows.  </a:t>
            </a:r>
            <a:endParaRPr lang="en-CA" dirty="0"/>
          </a:p>
        </p:txBody>
      </p:sp>
    </p:spTree>
    <p:extLst>
      <p:ext uri="{BB962C8B-B14F-4D97-AF65-F5344CB8AC3E}">
        <p14:creationId xmlns:p14="http://schemas.microsoft.com/office/powerpoint/2010/main" val="3387041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Intertextuality</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Texts do not appear in isolation, but in relation to other texts. They are responses to prior texts. When we read/view texts we use knowledge and experience from texts we have read/seen before to make sense of the new text, and we notice direct and indirect references</a:t>
            </a:r>
          </a:p>
          <a:p>
            <a:r>
              <a:rPr lang="en-US" dirty="0" smtClean="0"/>
              <a:t>Charles </a:t>
            </a:r>
            <a:r>
              <a:rPr lang="en-US" dirty="0" err="1" smtClean="0"/>
              <a:t>Bazerman</a:t>
            </a:r>
            <a:r>
              <a:rPr lang="en-US" dirty="0" smtClean="0"/>
              <a:t>, University of California, Santa Barbara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
            </a:r>
            <a:br>
              <a:rPr lang="en-CA" dirty="0" smtClean="0"/>
            </a:br>
            <a:r>
              <a:rPr lang="en-CA" i="1" dirty="0" smtClean="0"/>
              <a:t>Trainspotting</a:t>
            </a:r>
            <a:r>
              <a:rPr lang="en-CA" dirty="0" smtClean="0"/>
              <a:t> – opening </a:t>
            </a:r>
            <a:r>
              <a:rPr lang="en-CA" dirty="0"/>
              <a:t>s</a:t>
            </a:r>
            <a:r>
              <a:rPr lang="en-CA" dirty="0" smtClean="0"/>
              <a:t>cene</a:t>
            </a:r>
            <a:br>
              <a:rPr lang="en-CA" dirty="0" smtClean="0"/>
            </a:br>
            <a:r>
              <a:rPr lang="en-CA" dirty="0" smtClean="0"/>
              <a:t>Danny Boyle (1996) </a:t>
            </a:r>
            <a:br>
              <a:rPr lang="en-CA" dirty="0" smtClean="0"/>
            </a:br>
            <a:endParaRPr lang="en-CA" dirty="0"/>
          </a:p>
        </p:txBody>
      </p:sp>
      <p:sp>
        <p:nvSpPr>
          <p:cNvPr id="3" name="Content Placeholder 2"/>
          <p:cNvSpPr>
            <a:spLocks noGrp="1"/>
          </p:cNvSpPr>
          <p:nvPr>
            <p:ph idx="1"/>
          </p:nvPr>
        </p:nvSpPr>
        <p:spPr/>
        <p:txBody>
          <a:bodyPr/>
          <a:lstStyle/>
          <a:p>
            <a:pPr marL="0" indent="0">
              <a:buNone/>
            </a:pPr>
            <a:r>
              <a:rPr lang="en-CA" dirty="0"/>
              <a:t>First-person </a:t>
            </a:r>
            <a:r>
              <a:rPr lang="en-CA" dirty="0" smtClean="0"/>
              <a:t>narration</a:t>
            </a:r>
            <a:endParaRPr lang="en-CA" dirty="0" smtClean="0">
              <a:hlinkClick r:id="rId2"/>
            </a:endParaRPr>
          </a:p>
          <a:p>
            <a:pPr marL="0" indent="0">
              <a:buNone/>
            </a:pPr>
            <a:endParaRPr lang="en-CA" dirty="0" smtClean="0">
              <a:hlinkClick r:id="rId2"/>
            </a:endParaRPr>
          </a:p>
          <a:p>
            <a:pPr marL="0" indent="0">
              <a:buNone/>
            </a:pPr>
            <a:r>
              <a:rPr lang="en-CA" dirty="0" smtClean="0">
                <a:hlinkClick r:id="rId2"/>
              </a:rPr>
              <a:t>https</a:t>
            </a:r>
            <a:r>
              <a:rPr lang="en-CA" dirty="0">
                <a:hlinkClick r:id="rId2"/>
              </a:rPr>
              <a:t>://</a:t>
            </a:r>
            <a:r>
              <a:rPr lang="en-CA" dirty="0" smtClean="0">
                <a:hlinkClick r:id="rId2"/>
              </a:rPr>
              <a:t>www.youtube.com/watch?v=Naf_WiEb9Qs</a:t>
            </a:r>
            <a:endParaRPr lang="en-CA" dirty="0" smtClean="0"/>
          </a:p>
          <a:p>
            <a:pPr marL="0" indent="0">
              <a:buNone/>
            </a:pPr>
            <a:endParaRPr lang="en-CA" dirty="0"/>
          </a:p>
        </p:txBody>
      </p:sp>
    </p:spTree>
    <p:extLst>
      <p:ext uri="{BB962C8B-B14F-4D97-AF65-F5344CB8AC3E}">
        <p14:creationId xmlns:p14="http://schemas.microsoft.com/office/powerpoint/2010/main" val="3144038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Terrence </a:t>
            </a:r>
            <a:r>
              <a:rPr lang="en-CA" dirty="0" err="1" smtClean="0"/>
              <a:t>Malick</a:t>
            </a:r>
            <a:endParaRPr lang="en-CA" dirty="0"/>
          </a:p>
        </p:txBody>
      </p:sp>
      <p:sp>
        <p:nvSpPr>
          <p:cNvPr id="3" name="Content Placeholder 2"/>
          <p:cNvSpPr>
            <a:spLocks noGrp="1"/>
          </p:cNvSpPr>
          <p:nvPr>
            <p:ph idx="1"/>
          </p:nvPr>
        </p:nvSpPr>
        <p:spPr/>
        <p:txBody>
          <a:bodyPr/>
          <a:lstStyle/>
          <a:p>
            <a:pPr marL="0" indent="0">
              <a:buNone/>
            </a:pPr>
            <a:r>
              <a:rPr lang="en-CA" i="1" dirty="0" smtClean="0"/>
              <a:t>Days of Heaven </a:t>
            </a:r>
            <a:r>
              <a:rPr lang="en-CA" dirty="0" smtClean="0"/>
              <a:t>(1978)</a:t>
            </a:r>
          </a:p>
          <a:p>
            <a:pPr marL="0" indent="0">
              <a:buNone/>
            </a:pPr>
            <a:r>
              <a:rPr lang="en-CA" dirty="0" smtClean="0"/>
              <a:t>Unreliable first-person narrator</a:t>
            </a:r>
          </a:p>
          <a:p>
            <a:pPr marL="0" indent="0">
              <a:buNone/>
            </a:pPr>
            <a:r>
              <a:rPr lang="en-CA" dirty="0">
                <a:hlinkClick r:id="rId2"/>
              </a:rPr>
              <a:t>https://</a:t>
            </a:r>
            <a:r>
              <a:rPr lang="en-CA" dirty="0" smtClean="0">
                <a:hlinkClick r:id="rId2"/>
              </a:rPr>
              <a:t>www.youtube.com/watch?v=EzZ8phk8yYc</a:t>
            </a:r>
            <a:endParaRPr lang="en-CA" dirty="0" smtClean="0"/>
          </a:p>
          <a:p>
            <a:pPr marL="0" indent="0">
              <a:buNone/>
            </a:pPr>
            <a:endParaRPr lang="en-CA" dirty="0"/>
          </a:p>
        </p:txBody>
      </p:sp>
    </p:spTree>
    <p:extLst>
      <p:ext uri="{BB962C8B-B14F-4D97-AF65-F5344CB8AC3E}">
        <p14:creationId xmlns:p14="http://schemas.microsoft.com/office/powerpoint/2010/main" val="2666272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Direct Address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“The </a:t>
            </a:r>
            <a:r>
              <a:rPr lang="en-CA" dirty="0"/>
              <a:t>asides in </a:t>
            </a:r>
            <a:r>
              <a:rPr lang="en-CA" i="1" dirty="0"/>
              <a:t>House of Cards</a:t>
            </a:r>
            <a:r>
              <a:rPr lang="en-CA" dirty="0"/>
              <a:t> begin as a point of necessity. If we are to see this man commit these heinous acts, we need to understand his reasoning, and there is always a reasoning. Everything is calculated. Of course, direct address isn’t the only, or even the best way, of garnering sympathy – but it’s the most efficient way. But before we even start identifying with Frank Underwood, we cling to him for guidance just as much as we are repelled by him. After all, we have no idea who these people are. Frank Underwood’s asides fill us in, so we don’t have to wait for indirect </a:t>
            </a:r>
            <a:r>
              <a:rPr lang="en-CA" dirty="0" smtClean="0"/>
              <a:t>exposition.” </a:t>
            </a:r>
          </a:p>
          <a:p>
            <a:pPr marL="0" indent="0">
              <a:buNone/>
            </a:pPr>
            <a:endParaRPr lang="en-CA" dirty="0" smtClean="0"/>
          </a:p>
          <a:p>
            <a:pPr marL="0" indent="0">
              <a:buNone/>
            </a:pPr>
            <a:r>
              <a:rPr lang="en-CA" sz="2000" dirty="0" smtClean="0"/>
              <a:t>(Sarah Foulkes “Breaking </a:t>
            </a:r>
            <a:r>
              <a:rPr lang="en-CA" sz="2000" dirty="0"/>
              <a:t>the Screen: Direct Address in 'House of Cards' and </a:t>
            </a:r>
            <a:r>
              <a:rPr lang="en-CA" sz="2000" dirty="0" smtClean="0"/>
              <a:t>'Fleabag‘” 2017 )</a:t>
            </a:r>
          </a:p>
          <a:p>
            <a:pPr marL="0" indent="0">
              <a:buNone/>
            </a:pPr>
            <a:r>
              <a:rPr lang="en-CA" sz="2000" dirty="0">
                <a:hlinkClick r:id="rId2"/>
              </a:rPr>
              <a:t>https://filmschoolrejects.com/breaking-screen-direct-address-house-cards-fleabag</a:t>
            </a:r>
            <a:r>
              <a:rPr lang="en-CA" sz="2000" dirty="0" smtClean="0">
                <a:hlinkClick r:id="rId2"/>
              </a:rPr>
              <a:t>/</a:t>
            </a:r>
            <a:endParaRPr lang="en-CA" sz="2000" dirty="0" smtClean="0"/>
          </a:p>
          <a:p>
            <a:endParaRPr lang="en-CA" dirty="0"/>
          </a:p>
          <a:p>
            <a:endParaRPr lang="en-CA" dirty="0"/>
          </a:p>
        </p:txBody>
      </p:sp>
    </p:spTree>
    <p:extLst>
      <p:ext uri="{BB962C8B-B14F-4D97-AF65-F5344CB8AC3E}">
        <p14:creationId xmlns:p14="http://schemas.microsoft.com/office/powerpoint/2010/main" val="2478549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dirty="0" smtClean="0"/>
              <a:t>The Royal </a:t>
            </a:r>
            <a:r>
              <a:rPr lang="en-CA" i="1" dirty="0" err="1" smtClean="0"/>
              <a:t>Tenenbaums</a:t>
            </a:r>
            <a:r>
              <a:rPr lang="en-CA" dirty="0" smtClean="0"/>
              <a:t>, Wes Andersen (2001) </a:t>
            </a:r>
            <a:endParaRPr lang="en-CA" dirty="0"/>
          </a:p>
        </p:txBody>
      </p:sp>
      <p:sp>
        <p:nvSpPr>
          <p:cNvPr id="3" name="Content Placeholder 2"/>
          <p:cNvSpPr>
            <a:spLocks noGrp="1"/>
          </p:cNvSpPr>
          <p:nvPr>
            <p:ph idx="1"/>
          </p:nvPr>
        </p:nvSpPr>
        <p:spPr/>
        <p:txBody>
          <a:bodyPr/>
          <a:lstStyle/>
          <a:p>
            <a:pPr marL="0" indent="0">
              <a:buNone/>
            </a:pPr>
            <a:r>
              <a:rPr lang="en-CA" dirty="0" smtClean="0"/>
              <a:t>Third-person voice-over – the backstory</a:t>
            </a:r>
          </a:p>
          <a:p>
            <a:pPr marL="0" indent="0">
              <a:buNone/>
            </a:pPr>
            <a:r>
              <a:rPr lang="en-CA" dirty="0">
                <a:hlinkClick r:id="rId2"/>
              </a:rPr>
              <a:t>https://</a:t>
            </a:r>
            <a:r>
              <a:rPr lang="en-CA" dirty="0" smtClean="0">
                <a:hlinkClick r:id="rId2"/>
              </a:rPr>
              <a:t>www.youtube.com/watch?v=QrxJrnVUO7Q</a:t>
            </a:r>
            <a:endParaRPr lang="en-CA" dirty="0" smtClean="0"/>
          </a:p>
          <a:p>
            <a:endParaRPr lang="en-CA" dirty="0"/>
          </a:p>
        </p:txBody>
      </p:sp>
    </p:spTree>
    <p:extLst>
      <p:ext uri="{BB962C8B-B14F-4D97-AF65-F5344CB8AC3E}">
        <p14:creationId xmlns:p14="http://schemas.microsoft.com/office/powerpoint/2010/main" val="758097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Omniscient narrator</a:t>
            </a:r>
            <a:endParaRPr lang="en-CA" dirty="0"/>
          </a:p>
        </p:txBody>
      </p:sp>
      <p:sp>
        <p:nvSpPr>
          <p:cNvPr id="3" name="Content Placeholder 2"/>
          <p:cNvSpPr>
            <a:spLocks noGrp="1"/>
          </p:cNvSpPr>
          <p:nvPr>
            <p:ph idx="1"/>
          </p:nvPr>
        </p:nvSpPr>
        <p:spPr/>
        <p:txBody>
          <a:bodyPr/>
          <a:lstStyle/>
          <a:p>
            <a:r>
              <a:rPr lang="en-CA" i="1" dirty="0"/>
              <a:t>Notorious</a:t>
            </a:r>
            <a:r>
              <a:rPr lang="en-CA" dirty="0"/>
              <a:t> – Alfred </a:t>
            </a:r>
            <a:r>
              <a:rPr lang="en-CA" dirty="0" err="1"/>
              <a:t>Hichcock</a:t>
            </a:r>
            <a:endParaRPr lang="en-CA" dirty="0"/>
          </a:p>
          <a:p>
            <a:endParaRPr lang="en-CA" dirty="0"/>
          </a:p>
        </p:txBody>
      </p:sp>
    </p:spTree>
    <p:extLst>
      <p:ext uri="{BB962C8B-B14F-4D97-AF65-F5344CB8AC3E}">
        <p14:creationId xmlns:p14="http://schemas.microsoft.com/office/powerpoint/2010/main" val="3716685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Restricted narration</a:t>
            </a:r>
            <a:endParaRPr lang="en-CA" dirty="0"/>
          </a:p>
        </p:txBody>
      </p:sp>
      <p:sp>
        <p:nvSpPr>
          <p:cNvPr id="3" name="Content Placeholder 2"/>
          <p:cNvSpPr>
            <a:spLocks noGrp="1"/>
          </p:cNvSpPr>
          <p:nvPr>
            <p:ph idx="1"/>
          </p:nvPr>
        </p:nvSpPr>
        <p:spPr/>
        <p:txBody>
          <a:bodyPr/>
          <a:lstStyle/>
          <a:p>
            <a:r>
              <a:rPr lang="en-CA" i="1" dirty="0" smtClean="0"/>
              <a:t>Rear Window </a:t>
            </a:r>
            <a:r>
              <a:rPr lang="en-CA" dirty="0" smtClean="0"/>
              <a:t>(1954) Hitchcock </a:t>
            </a:r>
            <a:endParaRPr lang="en-CA" dirty="0"/>
          </a:p>
        </p:txBody>
      </p:sp>
    </p:spTree>
    <p:extLst>
      <p:ext uri="{BB962C8B-B14F-4D97-AF65-F5344CB8AC3E}">
        <p14:creationId xmlns:p14="http://schemas.microsoft.com/office/powerpoint/2010/main" val="598727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Conventional Narrative Films  and Blade Runner </a:t>
            </a:r>
            <a:endParaRPr lang="en-US" dirty="0"/>
          </a:p>
        </p:txBody>
      </p:sp>
      <p:sp>
        <p:nvSpPr>
          <p:cNvPr id="3" name="Content Placeholder 2"/>
          <p:cNvSpPr>
            <a:spLocks noGrp="1"/>
          </p:cNvSpPr>
          <p:nvPr>
            <p:ph idx="1"/>
          </p:nvPr>
        </p:nvSpPr>
        <p:spPr/>
        <p:txBody>
          <a:bodyPr/>
          <a:lstStyle/>
          <a:p>
            <a:r>
              <a:rPr lang="en-US" dirty="0" smtClean="0"/>
              <a:t>According to Sean Redmond, Blade Runner is both a classical Hollywood film and its opposite. </a:t>
            </a:r>
          </a:p>
          <a:p>
            <a:r>
              <a:rPr lang="en-US" dirty="0" smtClean="0"/>
              <a:t>What are some of the characteristics of Classical Hollywood film, according to Redmond?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Hollywood Narrative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psychologically </a:t>
            </a:r>
            <a:r>
              <a:rPr lang="en-US" dirty="0"/>
              <a:t>defined </a:t>
            </a:r>
            <a:r>
              <a:rPr lang="en-US" dirty="0" smtClean="0"/>
              <a:t>individuals: </a:t>
            </a:r>
            <a:r>
              <a:rPr lang="en-US" dirty="0"/>
              <a:t>heroes</a:t>
            </a:r>
            <a:r>
              <a:rPr lang="en-US" dirty="0" smtClean="0"/>
              <a:t> and  villains </a:t>
            </a:r>
            <a:r>
              <a:rPr lang="en-US" dirty="0" smtClean="0">
                <a:hlinkClick r:id="rId2"/>
              </a:rPr>
              <a:t>http://en.wikipedia.org/wiki/AFI's_100_Years...100_Heroes_and_Villains</a:t>
            </a:r>
            <a:endParaRPr lang="en-US" dirty="0" smtClean="0"/>
          </a:p>
          <a:p>
            <a:pPr lvl="0"/>
            <a:endParaRPr lang="en-US" dirty="0" smtClean="0"/>
          </a:p>
          <a:p>
            <a:pPr lvl="0"/>
            <a:r>
              <a:rPr lang="en-US" dirty="0"/>
              <a:t>the film is “told through a singular protagonist</a:t>
            </a:r>
            <a:r>
              <a:rPr lang="en-US" dirty="0" smtClean="0"/>
              <a:t>”</a:t>
            </a:r>
          </a:p>
          <a:p>
            <a:pPr lvl="0">
              <a:buNone/>
            </a:pPr>
            <a:r>
              <a:rPr lang="en-US"/>
              <a:t> </a:t>
            </a:r>
            <a:r>
              <a:rPr lang="en-US">
                <a:hlinkClick r:id="rId3"/>
              </a:rPr>
              <a:t>https://</a:t>
            </a:r>
            <a:r>
              <a:rPr lang="en-US" smtClean="0">
                <a:hlinkClick r:id="rId3"/>
              </a:rPr>
              <a:t>www.youtube.com/watch?v=tW9k44sDctI</a:t>
            </a:r>
            <a:endParaRPr lang="en-US" smtClean="0"/>
          </a:p>
          <a:p>
            <a:pPr lvl="0">
              <a:buNone/>
            </a:pPr>
            <a:endParaRPr lang="en-US" dirty="0"/>
          </a:p>
          <a:p>
            <a:pPr lvl="0"/>
            <a:r>
              <a:rPr lang="en-US" dirty="0"/>
              <a:t>the agent of the action is usually a male star, an actor in a leading role</a:t>
            </a:r>
            <a:r>
              <a:rPr lang="en-US" dirty="0" smtClean="0"/>
              <a:t> </a:t>
            </a:r>
          </a:p>
          <a:p>
            <a:pPr lvl="0"/>
            <a:r>
              <a:rPr lang="en-US" dirty="0" smtClean="0"/>
              <a:t>presence </a:t>
            </a:r>
            <a:r>
              <a:rPr lang="en-US" dirty="0"/>
              <a:t>of </a:t>
            </a:r>
            <a:r>
              <a:rPr lang="en-US" dirty="0" smtClean="0"/>
              <a:t>stars</a:t>
            </a:r>
          </a:p>
          <a:p>
            <a:pPr lvl="0"/>
            <a:r>
              <a:rPr lang="en-US" dirty="0"/>
              <a:t>causal action – all events happen for a purpose, and one </a:t>
            </a:r>
            <a:r>
              <a:rPr lang="en-US" dirty="0" smtClean="0"/>
              <a:t>event </a:t>
            </a:r>
            <a:r>
              <a:rPr lang="en-US" dirty="0"/>
              <a:t>affects other </a:t>
            </a:r>
            <a:r>
              <a:rPr lang="en-US" dirty="0" smtClean="0"/>
              <a:t>events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Conventional Narrative Films  and Blade Runner </a:t>
            </a:r>
            <a:endParaRPr lang="en-US" dirty="0"/>
          </a:p>
        </p:txBody>
      </p:sp>
      <p:sp>
        <p:nvSpPr>
          <p:cNvPr id="3" name="Content Placeholder 2"/>
          <p:cNvSpPr>
            <a:spLocks noGrp="1"/>
          </p:cNvSpPr>
          <p:nvPr>
            <p:ph idx="1"/>
          </p:nvPr>
        </p:nvSpPr>
        <p:spPr/>
        <p:txBody>
          <a:bodyPr/>
          <a:lstStyle/>
          <a:p>
            <a:r>
              <a:rPr lang="en-US" dirty="0"/>
              <a:t>A</a:t>
            </a:r>
            <a:r>
              <a:rPr lang="en-US" dirty="0" smtClean="0"/>
              <a:t>ccording to Redmond, how is Blade Runner different from Classical Hollywood films?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Blade Runner</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r>
            <a:r>
              <a:rPr lang="en-US" dirty="0"/>
              <a:t>the lines of good and evil are blurred</a:t>
            </a:r>
            <a:r>
              <a:rPr lang="en-US" dirty="0" smtClean="0"/>
              <a:t>”</a:t>
            </a:r>
          </a:p>
          <a:p>
            <a:r>
              <a:rPr lang="en-US" dirty="0"/>
              <a:t>The main protagonist is not a typical hero</a:t>
            </a:r>
            <a:endParaRPr lang="en-US" dirty="0" smtClean="0"/>
          </a:p>
          <a:p>
            <a:r>
              <a:rPr lang="en-US" dirty="0" smtClean="0"/>
              <a:t>A problematic </a:t>
            </a:r>
            <a:r>
              <a:rPr lang="en-US" dirty="0"/>
              <a:t>relationship between star image and </a:t>
            </a:r>
            <a:r>
              <a:rPr lang="en-US" dirty="0" smtClean="0"/>
              <a:t>role</a:t>
            </a:r>
          </a:p>
          <a:p>
            <a:r>
              <a:rPr lang="en-US" dirty="0"/>
              <a:t>The film does not begin in equilibrium</a:t>
            </a:r>
            <a:r>
              <a:rPr lang="en-US" dirty="0" smtClean="0"/>
              <a:t> </a:t>
            </a:r>
          </a:p>
          <a:p>
            <a:r>
              <a:rPr lang="en-US" dirty="0"/>
              <a:t>the distinction between the hero and the villain is blurred</a:t>
            </a:r>
            <a:r>
              <a:rPr lang="en-US" dirty="0" smtClean="0"/>
              <a:t> </a:t>
            </a:r>
          </a:p>
          <a:p>
            <a:r>
              <a:rPr lang="en-US" dirty="0"/>
              <a:t>The narrative does not end in a resolution of the mystery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Intertextuality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Films are seen in the context of other films; they are not independent “texts” that have nothing to do with other “texts”</a:t>
            </a:r>
          </a:p>
          <a:p>
            <a:r>
              <a:rPr lang="en-US" dirty="0" smtClean="0"/>
              <a:t>Some film directors enter into a dialogue with other film makers by referring to scenes from other films, characters, plot or symbols  or by questioning some aspects of other films. </a:t>
            </a:r>
          </a:p>
          <a:p>
            <a:r>
              <a:rPr lang="en-US" dirty="0"/>
              <a:t>Such films usually question the establish truths and clichés as opposed to those that </a:t>
            </a:r>
            <a:r>
              <a:rPr lang="en-US" dirty="0" err="1"/>
              <a:t>unproblematically</a:t>
            </a:r>
            <a:r>
              <a:rPr lang="en-US" dirty="0"/>
              <a:t> assert a single truth. </a:t>
            </a: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Archetypes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(Elizabeth C. Hirschman, Rutgers University)</a:t>
            </a:r>
          </a:p>
          <a:p>
            <a:endParaRPr lang="en-US" dirty="0" smtClean="0"/>
          </a:p>
          <a:p>
            <a:r>
              <a:rPr lang="en-US" dirty="0" smtClean="0"/>
              <a:t>"forms or images of a collective nature which occur practically all over the earth as constituents of myth and at the same time as autochthonous individual products of unconscious origin" (Jung, 1959). </a:t>
            </a:r>
          </a:p>
          <a:p>
            <a:r>
              <a:rPr lang="en-US" i="1" dirty="0" smtClean="0"/>
              <a:t>Archetypes are reflected in a bipolar</a:t>
            </a:r>
            <a:r>
              <a:rPr lang="en-US" dirty="0" smtClean="0"/>
              <a:t>  manner of constructing narratives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Archetypes</a:t>
            </a:r>
            <a:endParaRPr lang="en-US" dirty="0"/>
          </a:p>
        </p:txBody>
      </p:sp>
      <p:sp>
        <p:nvSpPr>
          <p:cNvPr id="3" name="Content Placeholder 2"/>
          <p:cNvSpPr>
            <a:spLocks noGrp="1"/>
          </p:cNvSpPr>
          <p:nvPr>
            <p:ph idx="1"/>
          </p:nvPr>
        </p:nvSpPr>
        <p:spPr/>
        <p:txBody>
          <a:bodyPr>
            <a:normAutofit lnSpcReduction="10000"/>
          </a:bodyPr>
          <a:lstStyle/>
          <a:p>
            <a:r>
              <a:rPr lang="en-US" dirty="0" smtClean="0"/>
              <a:t>Campbell (1973) writes of the </a:t>
            </a:r>
            <a:r>
              <a:rPr lang="en-US" dirty="0" err="1" smtClean="0"/>
              <a:t>Sumero</a:t>
            </a:r>
            <a:r>
              <a:rPr lang="en-US" dirty="0" smtClean="0"/>
              <a:t>-Babylonian myth which "identified aspects of the female with the phases of the planet Venus. As morning star she was the virgin, as evening star, the harlot” (303).</a:t>
            </a:r>
          </a:p>
          <a:p>
            <a:r>
              <a:rPr lang="en-US" dirty="0" smtClean="0"/>
              <a:t> The virgin/whore dichotomy has been an enduring archetypal opposition for millennia. </a:t>
            </a:r>
          </a:p>
          <a:p>
            <a:r>
              <a:rPr lang="en-US" dirty="0" smtClean="0"/>
              <a:t>Marilyn Monroe and Doris Day:</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a:t>
            </a:r>
            <a:r>
              <a:rPr lang="en-US" smtClean="0"/>
              <a:t>Category Structures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In </a:t>
            </a:r>
            <a:r>
              <a:rPr lang="en-US" i="1" dirty="0" smtClean="0"/>
              <a:t>Friends</a:t>
            </a:r>
            <a:r>
              <a:rPr lang="en-US" dirty="0" smtClean="0"/>
              <a:t> several social types drawn from American culture are contrasted with one another.</a:t>
            </a:r>
          </a:p>
          <a:p>
            <a:r>
              <a:rPr lang="en-US" i="1" dirty="0" smtClean="0"/>
              <a:t>Phoebe: </a:t>
            </a:r>
            <a:r>
              <a:rPr lang="en-US" dirty="0" smtClean="0"/>
              <a:t> a New Age character</a:t>
            </a:r>
          </a:p>
          <a:p>
            <a:r>
              <a:rPr lang="en-US" i="1" dirty="0" smtClean="0"/>
              <a:t>Chandler</a:t>
            </a:r>
            <a:r>
              <a:rPr lang="en-US" dirty="0" smtClean="0"/>
              <a:t>: self deprecating, never satisfied with anything and neurotic</a:t>
            </a:r>
          </a:p>
          <a:p>
            <a:r>
              <a:rPr lang="en-US" dirty="0" smtClean="0"/>
              <a:t> </a:t>
            </a:r>
            <a:r>
              <a:rPr lang="en-US" i="1" dirty="0" smtClean="0"/>
              <a:t>Joey</a:t>
            </a:r>
            <a:r>
              <a:rPr lang="en-US" dirty="0" smtClean="0"/>
              <a:t>:  the airhead, dating women</a:t>
            </a:r>
          </a:p>
          <a:p>
            <a:r>
              <a:rPr lang="en-US" i="1" dirty="0" smtClean="0"/>
              <a:t>Ross</a:t>
            </a:r>
            <a:r>
              <a:rPr lang="en-US" dirty="0" smtClean="0"/>
              <a:t>: neurotic, goofy, unsure.</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 Types</a:t>
            </a:r>
            <a:endParaRPr lang="en-CA" dirty="0"/>
          </a:p>
        </p:txBody>
      </p:sp>
      <p:sp>
        <p:nvSpPr>
          <p:cNvPr id="3" name="Content Placeholder 2"/>
          <p:cNvSpPr>
            <a:spLocks noGrp="1"/>
          </p:cNvSpPr>
          <p:nvPr>
            <p:ph idx="1"/>
          </p:nvPr>
        </p:nvSpPr>
        <p:spPr/>
        <p:txBody>
          <a:bodyPr/>
          <a:lstStyle/>
          <a:p>
            <a:r>
              <a:rPr lang="en-CA" dirty="0" smtClean="0"/>
              <a:t>Round characters – Jenny Mellor (</a:t>
            </a:r>
            <a:r>
              <a:rPr lang="en-CA" i="1" dirty="0" smtClean="0"/>
              <a:t>An Education</a:t>
            </a:r>
            <a:r>
              <a:rPr lang="en-CA" dirty="0" smtClean="0"/>
              <a:t> by Lone </a:t>
            </a:r>
            <a:r>
              <a:rPr lang="en-CA" dirty="0" err="1" smtClean="0"/>
              <a:t>Scherfig</a:t>
            </a:r>
            <a:r>
              <a:rPr lang="en-CA" dirty="0" smtClean="0"/>
              <a:t> 2009)</a:t>
            </a:r>
          </a:p>
          <a:p>
            <a:r>
              <a:rPr lang="en-CA" dirty="0" smtClean="0"/>
              <a:t>Flat characters – Jack Sparrow  (</a:t>
            </a:r>
            <a:r>
              <a:rPr lang="en-CA" i="1" dirty="0" smtClean="0"/>
              <a:t>The Pirates of the Caribbean franchise</a:t>
            </a:r>
            <a:r>
              <a:rPr lang="en-CA" dirty="0" smtClean="0"/>
              <a:t>) </a:t>
            </a:r>
          </a:p>
          <a:p>
            <a:r>
              <a:rPr lang="en-CA" dirty="0" smtClean="0"/>
              <a:t>Antiheroes – Jordan Belfort (</a:t>
            </a:r>
            <a:r>
              <a:rPr lang="en-CA" i="1" dirty="0" smtClean="0"/>
              <a:t>The Wolf of Wall Street</a:t>
            </a:r>
            <a:r>
              <a:rPr lang="en-CA" dirty="0" smtClean="0"/>
              <a:t>, Martin Scorsese 2013)</a:t>
            </a:r>
          </a:p>
          <a:p>
            <a:endParaRPr lang="en-CA" dirty="0"/>
          </a:p>
        </p:txBody>
      </p:sp>
    </p:spTree>
    <p:extLst>
      <p:ext uri="{BB962C8B-B14F-4D97-AF65-F5344CB8AC3E}">
        <p14:creationId xmlns:p14="http://schemas.microsoft.com/office/powerpoint/2010/main" val="41667444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 </a:t>
            </a:r>
            <a:r>
              <a:rPr lang="en-CA" dirty="0"/>
              <a:t>G</a:t>
            </a:r>
            <a:r>
              <a:rPr lang="en-CA" dirty="0" smtClean="0"/>
              <a:t>oals and Obstacles</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i="1" dirty="0" smtClean="0"/>
              <a:t>Precious </a:t>
            </a:r>
            <a:r>
              <a:rPr lang="en-CA" dirty="0" smtClean="0"/>
              <a:t>(Lee Daniels 2009)</a:t>
            </a:r>
          </a:p>
          <a:p>
            <a:r>
              <a:rPr lang="en-CA" dirty="0" smtClean="0"/>
              <a:t>“In </a:t>
            </a:r>
            <a:r>
              <a:rPr lang="en-CA" i="1" dirty="0" smtClean="0"/>
              <a:t>Precious</a:t>
            </a:r>
            <a:r>
              <a:rPr lang="en-CA" dirty="0" smtClean="0"/>
              <a:t>, the lead character’s struggle to escape her violent mother and learn to read transforms her from a numbed victim into an assertive and expressive young woman” (</a:t>
            </a:r>
            <a:r>
              <a:rPr lang="en-CA" dirty="0" err="1" smtClean="0"/>
              <a:t>Barsam&amp;Monaham</a:t>
            </a:r>
            <a:r>
              <a:rPr lang="en-CA" dirty="0" smtClean="0"/>
              <a:t> 123).   </a:t>
            </a:r>
          </a:p>
          <a:p>
            <a:r>
              <a:rPr lang="en-CA" dirty="0" smtClean="0"/>
              <a:t>In the movie </a:t>
            </a:r>
            <a:r>
              <a:rPr lang="en-CA" i="1" dirty="0" smtClean="0"/>
              <a:t>The Apartment </a:t>
            </a:r>
            <a:r>
              <a:rPr lang="en-CA" dirty="0" smtClean="0"/>
              <a:t>(Billy Wilder 1960) the character’s need is in conflict with the character’s goal.</a:t>
            </a:r>
            <a:endParaRPr lang="en-CA" dirty="0"/>
          </a:p>
        </p:txBody>
      </p:sp>
    </p:spTree>
    <p:extLst>
      <p:ext uri="{BB962C8B-B14F-4D97-AF65-F5344CB8AC3E}">
        <p14:creationId xmlns:p14="http://schemas.microsoft.com/office/powerpoint/2010/main" val="224599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325562"/>
          </a:xfrm>
        </p:spPr>
        <p:txBody>
          <a:bodyPr>
            <a:normAutofit fontScale="90000"/>
          </a:bodyPr>
          <a:lstStyle/>
          <a:p>
            <a:r>
              <a:rPr lang="en-US" dirty="0" smtClean="0"/>
              <a:t> </a:t>
            </a:r>
            <a:r>
              <a:rPr lang="en-US" sz="3100" b="1" dirty="0"/>
              <a:t>Isobel Hedger “Narrative Theory - Applying Vladimir </a:t>
            </a:r>
            <a:r>
              <a:rPr lang="en-US" sz="3100" b="1" dirty="0" err="1"/>
              <a:t>Propp's</a:t>
            </a:r>
            <a:r>
              <a:rPr lang="en-US" sz="3100" b="1" dirty="0"/>
              <a:t> character theory</a:t>
            </a:r>
            <a:r>
              <a:rPr lang="en-US" sz="3100" b="1" dirty="0" smtClean="0"/>
              <a:t>”</a:t>
            </a:r>
            <a:br>
              <a:rPr lang="en-US" sz="3100" b="1" dirty="0" smtClean="0"/>
            </a:br>
            <a:r>
              <a:rPr lang="en-US" sz="3100" b="1" dirty="0" smtClean="0"/>
              <a:t> Oct.8, 2014</a:t>
            </a:r>
            <a:r>
              <a:rPr lang="en-US" sz="3100" b="1" dirty="0"/>
              <a:t/>
            </a:r>
            <a:br>
              <a:rPr lang="en-US" sz="3100" b="1" dirty="0"/>
            </a:br>
            <a:endParaRPr lang="en-US" sz="3100" dirty="0"/>
          </a:p>
        </p:txBody>
      </p:sp>
      <p:sp>
        <p:nvSpPr>
          <p:cNvPr id="3" name="Content Placeholder 2"/>
          <p:cNvSpPr>
            <a:spLocks noGrp="1"/>
          </p:cNvSpPr>
          <p:nvPr>
            <p:ph idx="1"/>
          </p:nvPr>
        </p:nvSpPr>
        <p:spPr/>
        <p:txBody>
          <a:bodyPr>
            <a:normAutofit/>
          </a:bodyPr>
          <a:lstStyle/>
          <a:p>
            <a:pPr>
              <a:buNone/>
            </a:pPr>
            <a:r>
              <a:rPr lang="en-US" b="1" u="sng" dirty="0">
                <a:hlinkClick r:id="rId2"/>
              </a:rPr>
              <a:t>https://prezi.com/m385zaa51dqe/narrative-theory-applying-vladimir-propps-character-theor</a:t>
            </a:r>
            <a:r>
              <a:rPr lang="en-US" b="1" u="sng" dirty="0" smtClean="0">
                <a:hlinkClick r:id="rId2"/>
              </a:rPr>
              <a:t>/</a:t>
            </a:r>
            <a:endParaRPr lang="en-US" b="1" dirty="0"/>
          </a:p>
        </p:txBody>
      </p:sp>
    </p:spTree>
    <p:extLst>
      <p:ext uri="{BB962C8B-B14F-4D97-AF65-F5344CB8AC3E}">
        <p14:creationId xmlns:p14="http://schemas.microsoft.com/office/powerpoint/2010/main" val="16570456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486600" cy="2666727"/>
          </a:xfrm>
        </p:spPr>
        <p:txBody>
          <a:bodyPr>
            <a:normAutofit fontScale="90000"/>
          </a:bodyPr>
          <a:lstStyle/>
          <a:p>
            <a:r>
              <a:rPr lang="en-US" dirty="0" smtClean="0"/>
              <a:t>Exercise:</a:t>
            </a:r>
            <a:br>
              <a:rPr lang="en-US" dirty="0" smtClean="0"/>
            </a:br>
            <a:r>
              <a:rPr lang="en-US" dirty="0" smtClean="0"/>
              <a:t>Provide your examples of film characters that relate to </a:t>
            </a:r>
            <a:r>
              <a:rPr lang="en-US" dirty="0" err="1" smtClean="0"/>
              <a:t>Propp’s</a:t>
            </a:r>
            <a:r>
              <a:rPr lang="en-US" dirty="0" smtClean="0"/>
              <a:t> character types. </a:t>
            </a:r>
            <a:endParaRPr lang="en-US" dirty="0"/>
          </a:p>
        </p:txBody>
      </p:sp>
      <p:sp>
        <p:nvSpPr>
          <p:cNvPr id="3" name="Subtitle 2"/>
          <p:cNvSpPr>
            <a:spLocks noGrp="1"/>
          </p:cNvSpPr>
          <p:nvPr>
            <p:ph type="subTitle" idx="1"/>
          </p:nvPr>
        </p:nvSpPr>
        <p:spPr>
          <a:xfrm>
            <a:off x="1371600" y="2924944"/>
            <a:ext cx="6224736" cy="2713856"/>
          </a:xfrm>
        </p:spPr>
        <p:txBody>
          <a:bodyPr/>
          <a:lstStyle/>
          <a:p>
            <a:endParaRPr lang="en-US" dirty="0"/>
          </a:p>
        </p:txBody>
      </p:sp>
    </p:spTree>
    <p:extLst>
      <p:ext uri="{BB962C8B-B14F-4D97-AF65-F5344CB8AC3E}">
        <p14:creationId xmlns:p14="http://schemas.microsoft.com/office/powerpoint/2010/main" val="38967076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8229600" cy="1143000"/>
          </a:xfrm>
        </p:spPr>
        <p:txBody>
          <a:bodyPr>
            <a:normAutofit fontScale="90000"/>
          </a:bodyPr>
          <a:lstStyle/>
          <a:p>
            <a:r>
              <a:rPr lang="en-US" dirty="0" smtClean="0"/>
              <a:t/>
            </a:r>
            <a:br>
              <a:rPr lang="en-US" dirty="0" smtClean="0"/>
            </a:br>
            <a:r>
              <a:rPr lang="en-US" sz="3600" dirty="0" smtClean="0"/>
              <a:t>The Independent, the Alternative, </a:t>
            </a:r>
            <a:r>
              <a:rPr lang="en-US" sz="3600" dirty="0"/>
              <a:t>and </a:t>
            </a:r>
            <a:r>
              <a:rPr lang="en-US" sz="3600" dirty="0" smtClean="0"/>
              <a:t>the Mainstream</a:t>
            </a:r>
            <a:r>
              <a:rPr lang="en-US" sz="3600" dirty="0"/>
              <a:t/>
            </a:r>
            <a:br>
              <a:rPr lang="en-US" sz="3600" dirty="0"/>
            </a:br>
            <a:endParaRPr lang="en-US" sz="3600" dirty="0"/>
          </a:p>
        </p:txBody>
      </p:sp>
      <p:sp>
        <p:nvSpPr>
          <p:cNvPr id="3" name="Content Placeholder 2"/>
          <p:cNvSpPr>
            <a:spLocks noGrp="1"/>
          </p:cNvSpPr>
          <p:nvPr>
            <p:ph idx="1"/>
          </p:nvPr>
        </p:nvSpPr>
        <p:spPr/>
        <p:txBody>
          <a:bodyPr/>
          <a:lstStyle/>
          <a:p>
            <a:pPr marL="0" indent="0">
              <a:buNone/>
            </a:pPr>
            <a:r>
              <a:rPr lang="en-US" dirty="0" smtClean="0"/>
              <a:t>According to Lacey, what is the difference between independent and alternative films versus mainstream films?</a:t>
            </a:r>
          </a:p>
        </p:txBody>
      </p:sp>
    </p:spTree>
    <p:extLst>
      <p:ext uri="{BB962C8B-B14F-4D97-AF65-F5344CB8AC3E}">
        <p14:creationId xmlns:p14="http://schemas.microsoft.com/office/powerpoint/2010/main" val="777641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and Independent</a:t>
            </a:r>
            <a:endParaRPr lang="en-US" dirty="0"/>
          </a:p>
        </p:txBody>
      </p:sp>
      <p:sp>
        <p:nvSpPr>
          <p:cNvPr id="3" name="Content Placeholder 2"/>
          <p:cNvSpPr>
            <a:spLocks noGrp="1"/>
          </p:cNvSpPr>
          <p:nvPr>
            <p:ph idx="1"/>
          </p:nvPr>
        </p:nvSpPr>
        <p:spPr/>
        <p:txBody>
          <a:bodyPr/>
          <a:lstStyle/>
          <a:p>
            <a:r>
              <a:rPr lang="en-US" dirty="0"/>
              <a:t>Alternative often linked to independent , but “it usually refers either to the way media conventions are broken, or  to the values represented in the text (which would be in opposition to the dominant ideology</a:t>
            </a:r>
            <a:r>
              <a:rPr lang="en-US" dirty="0" smtClean="0"/>
              <a:t>)” (Lacey).</a:t>
            </a:r>
            <a:endParaRPr lang="en-US" dirty="0"/>
          </a:p>
          <a:p>
            <a:endParaRPr lang="en-US" dirty="0"/>
          </a:p>
        </p:txBody>
      </p:sp>
    </p:spTree>
    <p:extLst>
      <p:ext uri="{BB962C8B-B14F-4D97-AF65-F5344CB8AC3E}">
        <p14:creationId xmlns:p14="http://schemas.microsoft.com/office/powerpoint/2010/main" val="8370489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to the </a:t>
            </a:r>
            <a:r>
              <a:rPr lang="en-US" dirty="0" smtClean="0"/>
              <a:t>Mainstream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t>
            </a:r>
            <a:r>
              <a:rPr lang="en-US" dirty="0"/>
              <a:t>Whilst most mainstream  organizations produce only conventional texts, independently produced texts can be either mainstream (such as the first two Terminator movies) or alternative.”</a:t>
            </a:r>
          </a:p>
          <a:p>
            <a:endParaRPr lang="en-US" dirty="0"/>
          </a:p>
        </p:txBody>
      </p:sp>
    </p:spTree>
    <p:extLst>
      <p:ext uri="{BB962C8B-B14F-4D97-AF65-F5344CB8AC3E}">
        <p14:creationId xmlns:p14="http://schemas.microsoft.com/office/powerpoint/2010/main" val="2585444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Intertextuality in Tarantino’s Films</a:t>
            </a:r>
            <a:endParaRPr lang="en-US" i="1" dirty="0"/>
          </a:p>
        </p:txBody>
      </p:sp>
      <p:sp>
        <p:nvSpPr>
          <p:cNvPr id="3" name="Content Placeholder 2"/>
          <p:cNvSpPr>
            <a:spLocks noGrp="1"/>
          </p:cNvSpPr>
          <p:nvPr>
            <p:ph idx="1"/>
          </p:nvPr>
        </p:nvSpPr>
        <p:spPr/>
        <p:txBody>
          <a:bodyPr>
            <a:normAutofit fontScale="85000" lnSpcReduction="20000"/>
          </a:bodyPr>
          <a:lstStyle/>
          <a:p>
            <a:pPr>
              <a:buNone/>
            </a:pPr>
            <a:r>
              <a:rPr lang="en-US" b="1" i="1" dirty="0" smtClean="0"/>
              <a:t>Tarantino and Enzo </a:t>
            </a:r>
            <a:r>
              <a:rPr lang="en-US" b="1" i="1" dirty="0" err="1" smtClean="0"/>
              <a:t>Castellari</a:t>
            </a:r>
            <a:endParaRPr lang="en-US" b="1" i="1" dirty="0" smtClean="0"/>
          </a:p>
          <a:p>
            <a:r>
              <a:rPr lang="en-US" b="1" i="1" dirty="0" smtClean="0">
                <a:hlinkClick r:id="rId2"/>
              </a:rPr>
              <a:t>http://www.youtube.com/watch?v=pvBfEQewQHY&amp;feature=related</a:t>
            </a:r>
            <a:endParaRPr lang="en-US" b="1" i="1" dirty="0" smtClean="0"/>
          </a:p>
          <a:p>
            <a:endParaRPr lang="en-US" b="1" i="1" dirty="0" smtClean="0"/>
          </a:p>
          <a:p>
            <a:pPr marL="0" indent="0">
              <a:buNone/>
            </a:pPr>
            <a:r>
              <a:rPr lang="en-US" dirty="0" smtClean="0"/>
              <a:t>“There’s </a:t>
            </a:r>
            <a:r>
              <a:rPr lang="en-US" dirty="0"/>
              <a:t>been a fun theory bouncing around the internet for a while which surmises that all </a:t>
            </a:r>
            <a:r>
              <a:rPr lang="en-US" dirty="0" smtClean="0"/>
              <a:t>of Quentin Tarantino’s</a:t>
            </a:r>
            <a:r>
              <a:rPr lang="en-US" dirty="0"/>
              <a:t> </a:t>
            </a:r>
            <a:r>
              <a:rPr lang="en-US" dirty="0" smtClean="0"/>
              <a:t>movies </a:t>
            </a:r>
            <a:r>
              <a:rPr lang="en-US" dirty="0"/>
              <a:t>are part of a single continuity. The theory states that all of the characters that the writer has created inhabit the same world, or at least did throughout time. Now the writer and director has been directly asked about the theory and he’s confirmed that it’s true. </a:t>
            </a:r>
            <a:r>
              <a:rPr lang="en-US" dirty="0" smtClean="0"/>
              <a:t>Mostly”  (Dirk </a:t>
            </a:r>
            <a:r>
              <a:rPr lang="en-US" dirty="0" err="1" smtClean="0"/>
              <a:t>Libbey</a:t>
            </a:r>
            <a:r>
              <a:rPr lang="en-US" dirty="0" smtClean="0"/>
              <a:t>). </a:t>
            </a:r>
            <a:endParaRPr lang="en-US" dirty="0"/>
          </a:p>
          <a:p>
            <a:endParaRPr lang="en-US" b="1" i="1" dirty="0" smtClean="0"/>
          </a:p>
          <a:p>
            <a:pPr>
              <a:buNone/>
            </a:pPr>
            <a:endParaRPr lang="en-US" b="1" i="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a:t>
            </a:r>
            <a:endParaRPr lang="en-US" dirty="0"/>
          </a:p>
        </p:txBody>
      </p:sp>
      <p:sp>
        <p:nvSpPr>
          <p:cNvPr id="3" name="Content Placeholder 2"/>
          <p:cNvSpPr>
            <a:spLocks noGrp="1"/>
          </p:cNvSpPr>
          <p:nvPr>
            <p:ph idx="1"/>
          </p:nvPr>
        </p:nvSpPr>
        <p:spPr/>
        <p:txBody>
          <a:bodyPr/>
          <a:lstStyle/>
          <a:p>
            <a:pPr marL="0" indent="0">
              <a:buNone/>
            </a:pPr>
            <a:r>
              <a:rPr lang="en-US" dirty="0"/>
              <a:t>John Sayles’ definition of </a:t>
            </a:r>
            <a:r>
              <a:rPr lang="en-US" dirty="0" smtClean="0"/>
              <a:t>Independent:</a:t>
            </a:r>
            <a:endParaRPr lang="en-US" dirty="0"/>
          </a:p>
          <a:p>
            <a:pPr marL="0" indent="0">
              <a:buNone/>
            </a:pPr>
            <a:r>
              <a:rPr lang="en-US" dirty="0"/>
              <a:t>“not compromising the quality of the story – to tell the story as well as </a:t>
            </a:r>
            <a:r>
              <a:rPr lang="en-US" dirty="0" smtClean="0"/>
              <a:t>possible, </a:t>
            </a:r>
          </a:p>
          <a:p>
            <a:pPr marL="0" indent="0">
              <a:buNone/>
            </a:pPr>
            <a:endParaRPr lang="en-US" dirty="0"/>
          </a:p>
          <a:p>
            <a:pPr marL="0" indent="0">
              <a:buNone/>
            </a:pPr>
            <a:r>
              <a:rPr lang="en-US" dirty="0" smtClean="0"/>
              <a:t>“</a:t>
            </a:r>
            <a:r>
              <a:rPr lang="en-US" dirty="0"/>
              <a:t>maximizing the potential of the story”</a:t>
            </a:r>
          </a:p>
          <a:p>
            <a:endParaRPr lang="en-US" dirty="0"/>
          </a:p>
        </p:txBody>
      </p:sp>
    </p:spTree>
    <p:extLst>
      <p:ext uri="{BB962C8B-B14F-4D97-AF65-F5344CB8AC3E}">
        <p14:creationId xmlns:p14="http://schemas.microsoft.com/office/powerpoint/2010/main" val="42649712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Rosenbaum’s Entertainment as Oppression </a:t>
            </a:r>
            <a:endParaRPr lang="en-US" dirty="0"/>
          </a:p>
        </p:txBody>
      </p:sp>
      <p:sp>
        <p:nvSpPr>
          <p:cNvPr id="3" name="Content Placeholder 2"/>
          <p:cNvSpPr>
            <a:spLocks noGrp="1"/>
          </p:cNvSpPr>
          <p:nvPr>
            <p:ph idx="1"/>
          </p:nvPr>
        </p:nvSpPr>
        <p:spPr/>
        <p:txBody>
          <a:bodyPr/>
          <a:lstStyle/>
          <a:p>
            <a:r>
              <a:rPr lang="en-US" dirty="0" smtClean="0"/>
              <a:t>According to Rosenbaum, the </a:t>
            </a:r>
            <a:r>
              <a:rPr lang="en-US" dirty="0"/>
              <a:t>divisions between the mainstream and forms of counterculture are wiped out in feel-good atrocity </a:t>
            </a:r>
            <a:r>
              <a:rPr lang="en-US" dirty="0" smtClean="0"/>
              <a:t>films. </a:t>
            </a:r>
            <a:endParaRPr lang="en-US" dirty="0"/>
          </a:p>
        </p:txBody>
      </p:sp>
    </p:spTree>
    <p:extLst>
      <p:ext uri="{BB962C8B-B14F-4D97-AF65-F5344CB8AC3E}">
        <p14:creationId xmlns:p14="http://schemas.microsoft.com/office/powerpoint/2010/main" val="4345731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Entertainment as Oppression </a:t>
            </a:r>
            <a:endParaRPr lang="en-US" dirty="0"/>
          </a:p>
        </p:txBody>
      </p:sp>
      <p:sp>
        <p:nvSpPr>
          <p:cNvPr id="3" name="Content Placeholder 2"/>
          <p:cNvSpPr>
            <a:spLocks noGrp="1"/>
          </p:cNvSpPr>
          <p:nvPr>
            <p:ph idx="1"/>
          </p:nvPr>
        </p:nvSpPr>
        <p:spPr/>
        <p:txBody>
          <a:bodyPr/>
          <a:lstStyle/>
          <a:p>
            <a:r>
              <a:rPr lang="en-US" dirty="0" smtClean="0"/>
              <a:t>“We </a:t>
            </a:r>
            <a:r>
              <a:rPr lang="en-US" dirty="0"/>
              <a:t>seem to be transfixed by a single movie culture </a:t>
            </a:r>
            <a:r>
              <a:rPr lang="en-US" dirty="0" smtClean="0"/>
              <a:t>now,” </a:t>
            </a:r>
            <a:r>
              <a:rPr lang="en-US" dirty="0"/>
              <a:t>blurring of art films, sit </a:t>
            </a:r>
            <a:r>
              <a:rPr lang="en-US" dirty="0" err="1"/>
              <a:t>coms</a:t>
            </a:r>
            <a:r>
              <a:rPr lang="en-US" dirty="0"/>
              <a:t>, action and horror </a:t>
            </a:r>
            <a:r>
              <a:rPr lang="en-US" dirty="0" smtClean="0"/>
              <a:t>films; “they </a:t>
            </a:r>
            <a:r>
              <a:rPr lang="en-US" dirty="0"/>
              <a:t>present the contemporary moral crises of our </a:t>
            </a:r>
            <a:r>
              <a:rPr lang="en-US" dirty="0" smtClean="0"/>
              <a:t>time … Both Allen </a:t>
            </a:r>
            <a:r>
              <a:rPr lang="en-US" dirty="0"/>
              <a:t>and Moore attack the ruthlessness of the rich but the upper middleclass </a:t>
            </a:r>
            <a:r>
              <a:rPr lang="en-US" dirty="0" smtClean="0"/>
              <a:t>viewers </a:t>
            </a:r>
            <a:r>
              <a:rPr lang="en-US" dirty="0"/>
              <a:t>feel rewarded  rather than threatened and challenged</a:t>
            </a:r>
            <a:r>
              <a:rPr lang="en-US" dirty="0" smtClean="0"/>
              <a:t>;”  </a:t>
            </a:r>
            <a:endParaRPr lang="en-US" dirty="0"/>
          </a:p>
        </p:txBody>
      </p:sp>
    </p:spTree>
    <p:extLst>
      <p:ext uri="{BB962C8B-B14F-4D97-AF65-F5344CB8AC3E}">
        <p14:creationId xmlns:p14="http://schemas.microsoft.com/office/powerpoint/2010/main" val="39433639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Entertainment As Oppression</a:t>
            </a:r>
            <a:endParaRPr lang="en-US" dirty="0"/>
          </a:p>
        </p:txBody>
      </p:sp>
      <p:sp>
        <p:nvSpPr>
          <p:cNvPr id="3" name="Content Placeholder 2"/>
          <p:cNvSpPr>
            <a:spLocks noGrp="1"/>
          </p:cNvSpPr>
          <p:nvPr>
            <p:ph idx="1"/>
          </p:nvPr>
        </p:nvSpPr>
        <p:spPr/>
        <p:txBody>
          <a:bodyPr/>
          <a:lstStyle/>
          <a:p>
            <a:r>
              <a:rPr lang="en-US" dirty="0"/>
              <a:t>Promotional campaigns of some movies through as many media channels as possible  “can impinge on one’s consciousness at any given moment” (</a:t>
            </a:r>
            <a:r>
              <a:rPr lang="en-US" dirty="0" smtClean="0"/>
              <a:t>Rosenbaum </a:t>
            </a:r>
            <a:r>
              <a:rPr lang="en-US" dirty="0"/>
              <a:t>83</a:t>
            </a:r>
            <a:r>
              <a:rPr lang="en-US" dirty="0" smtClean="0"/>
              <a:t>).</a:t>
            </a:r>
          </a:p>
          <a:p>
            <a:r>
              <a:rPr lang="en-US" dirty="0" smtClean="0"/>
              <a:t>There is </a:t>
            </a:r>
            <a:r>
              <a:rPr lang="en-US" dirty="0"/>
              <a:t>no more honest </a:t>
            </a:r>
            <a:r>
              <a:rPr lang="en-US" dirty="0" smtClean="0"/>
              <a:t>journalism in film criticism</a:t>
            </a:r>
            <a:endParaRPr lang="en-US" dirty="0"/>
          </a:p>
        </p:txBody>
      </p:sp>
    </p:spTree>
    <p:extLst>
      <p:ext uri="{BB962C8B-B14F-4D97-AF65-F5344CB8AC3E}">
        <p14:creationId xmlns:p14="http://schemas.microsoft.com/office/powerpoint/2010/main" val="3526279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Entertainment As Oppression</a:t>
            </a:r>
            <a:endParaRPr lang="en-US" dirty="0"/>
          </a:p>
        </p:txBody>
      </p:sp>
      <p:sp>
        <p:nvSpPr>
          <p:cNvPr id="3" name="Content Placeholder 2"/>
          <p:cNvSpPr>
            <a:spLocks noGrp="1"/>
          </p:cNvSpPr>
          <p:nvPr>
            <p:ph idx="1"/>
          </p:nvPr>
        </p:nvSpPr>
        <p:spPr/>
        <p:txBody>
          <a:bodyPr/>
          <a:lstStyle/>
          <a:p>
            <a:r>
              <a:rPr lang="en-US" dirty="0" smtClean="0"/>
              <a:t>Pleasure as opposed to entertainment </a:t>
            </a:r>
            <a:r>
              <a:rPr lang="en-US" dirty="0"/>
              <a:t>requires participation, and active </a:t>
            </a:r>
            <a:r>
              <a:rPr lang="en-US" dirty="0" smtClean="0"/>
              <a:t>viewers, </a:t>
            </a:r>
            <a:r>
              <a:rPr lang="en-US" dirty="0"/>
              <a:t>commitment rather than </a:t>
            </a:r>
            <a:r>
              <a:rPr lang="en-US" dirty="0" smtClean="0"/>
              <a:t>distraction;</a:t>
            </a:r>
          </a:p>
          <a:p>
            <a:r>
              <a:rPr lang="en-US" dirty="0" smtClean="0"/>
              <a:t> </a:t>
            </a:r>
            <a:r>
              <a:rPr lang="en-US" dirty="0"/>
              <a:t>absence of thought in entertainment</a:t>
            </a:r>
            <a:r>
              <a:rPr lang="en-US" dirty="0" smtClean="0"/>
              <a:t> because it is seen as form of relaxation in order to forget </a:t>
            </a:r>
            <a:r>
              <a:rPr lang="en-US" dirty="0"/>
              <a:t>the world;</a:t>
            </a:r>
          </a:p>
          <a:p>
            <a:endParaRPr lang="en-US" dirty="0"/>
          </a:p>
        </p:txBody>
      </p:sp>
    </p:spTree>
    <p:extLst>
      <p:ext uri="{BB962C8B-B14F-4D97-AF65-F5344CB8AC3E}">
        <p14:creationId xmlns:p14="http://schemas.microsoft.com/office/powerpoint/2010/main" val="3644520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Limits of Control by Jim </a:t>
            </a:r>
            <a:r>
              <a:rPr lang="en-US" dirty="0" err="1" smtClean="0"/>
              <a:t>Jarmusch</a:t>
            </a:r>
            <a:endParaRPr lang="en-US" dirty="0"/>
          </a:p>
        </p:txBody>
      </p:sp>
      <p:sp>
        <p:nvSpPr>
          <p:cNvPr id="3" name="Content Placeholder 2"/>
          <p:cNvSpPr>
            <a:spLocks noGrp="1"/>
          </p:cNvSpPr>
          <p:nvPr>
            <p:ph idx="1"/>
          </p:nvPr>
        </p:nvSpPr>
        <p:spPr/>
        <p:txBody>
          <a:bodyPr/>
          <a:lstStyle/>
          <a:p>
            <a:r>
              <a:rPr lang="en-US" dirty="0" smtClean="0"/>
              <a:t>Identify some of the elements of the film review that are typical of that genre. What is atypical in Jones’s review?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Control </a:t>
            </a:r>
            <a:endParaRPr lang="en-US" dirty="0"/>
          </a:p>
        </p:txBody>
      </p:sp>
      <p:sp>
        <p:nvSpPr>
          <p:cNvPr id="3" name="Content Placeholder 2"/>
          <p:cNvSpPr>
            <a:spLocks noGrp="1"/>
          </p:cNvSpPr>
          <p:nvPr>
            <p:ph idx="1"/>
          </p:nvPr>
        </p:nvSpPr>
        <p:spPr/>
        <p:txBody>
          <a:bodyPr/>
          <a:lstStyle/>
          <a:p>
            <a:r>
              <a:rPr lang="en-US" dirty="0" smtClean="0"/>
              <a:t>Plot summary</a:t>
            </a:r>
          </a:p>
          <a:p>
            <a:r>
              <a:rPr lang="en-US" dirty="0" smtClean="0"/>
              <a:t>Comments on acting, directing, camera…</a:t>
            </a:r>
          </a:p>
          <a:p>
            <a:r>
              <a:rPr lang="en-US" dirty="0" smtClean="0"/>
              <a:t>Description of characters and their roles </a:t>
            </a:r>
          </a:p>
          <a:p>
            <a:r>
              <a:rPr lang="en-US" dirty="0" smtClean="0"/>
              <a:t>The meaning of the film</a:t>
            </a:r>
          </a:p>
          <a:p>
            <a:r>
              <a:rPr lang="en-US" dirty="0" smtClean="0"/>
              <a:t>Evaluation </a:t>
            </a:r>
          </a:p>
          <a:p>
            <a:r>
              <a:rPr lang="en-US" dirty="0" smtClean="0"/>
              <a:t>Comparison with other films (of the same genre, with the same actor, of the same director…)</a:t>
            </a:r>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atypical in Jones’s review? </a:t>
            </a:r>
            <a:endParaRPr lang="en-US" dirty="0"/>
          </a:p>
        </p:txBody>
      </p:sp>
      <p:sp>
        <p:nvSpPr>
          <p:cNvPr id="3" name="Content Placeholder 2"/>
          <p:cNvSpPr>
            <a:spLocks noGrp="1"/>
          </p:cNvSpPr>
          <p:nvPr>
            <p:ph idx="1"/>
          </p:nvPr>
        </p:nvSpPr>
        <p:spPr/>
        <p:txBody>
          <a:bodyPr/>
          <a:lstStyle/>
          <a:p>
            <a:r>
              <a:rPr lang="en-US" dirty="0" smtClean="0"/>
              <a:t>The poetic language of the review makes it more of an art form in itself than a typical film review where the viewer expects an objective description in a matter-of-fact formal style.</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Smith, Gavin in </a:t>
            </a:r>
            <a:r>
              <a:rPr lang="en-US" dirty="0"/>
              <a:t>a</a:t>
            </a:r>
            <a:r>
              <a:rPr lang="en-US" dirty="0" smtClean="0"/>
              <a:t>n Interview with Jim </a:t>
            </a:r>
            <a:r>
              <a:rPr lang="en-US" dirty="0" err="1" smtClean="0"/>
              <a:t>Jarmusch</a:t>
            </a:r>
            <a:r>
              <a:rPr lang="en-US" dirty="0" smtClean="0"/>
              <a:t> </a:t>
            </a:r>
            <a:endParaRPr lang="en-US" dirty="0"/>
          </a:p>
        </p:txBody>
      </p:sp>
      <p:sp>
        <p:nvSpPr>
          <p:cNvPr id="3" name="Content Placeholder 2"/>
          <p:cNvSpPr>
            <a:spLocks noGrp="1"/>
          </p:cNvSpPr>
          <p:nvPr>
            <p:ph idx="1"/>
          </p:nvPr>
        </p:nvSpPr>
        <p:spPr/>
        <p:txBody>
          <a:bodyPr/>
          <a:lstStyle/>
          <a:p>
            <a:r>
              <a:rPr lang="en-US" dirty="0" smtClean="0"/>
              <a:t>What did you learn about the film Limits of Control from the interview? </a:t>
            </a:r>
          </a:p>
          <a:p>
            <a:r>
              <a:rPr lang="en-US" dirty="0" smtClean="0"/>
              <a:t>Why is </a:t>
            </a:r>
            <a:r>
              <a:rPr lang="en-US" dirty="0" err="1" smtClean="0"/>
              <a:t>Jarmusch’s</a:t>
            </a:r>
            <a:r>
              <a:rPr lang="en-US" dirty="0" smtClean="0"/>
              <a:t> film making process atypical, unique?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Why is </a:t>
            </a:r>
            <a:r>
              <a:rPr lang="en-US" dirty="0" err="1" smtClean="0"/>
              <a:t>Jarmusch’s</a:t>
            </a:r>
            <a:r>
              <a:rPr lang="en-US" dirty="0" smtClean="0"/>
              <a:t> film making process atypical?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completed script to work with</a:t>
            </a:r>
          </a:p>
          <a:p>
            <a:r>
              <a:rPr lang="en-US" dirty="0" smtClean="0"/>
              <a:t>Elements of </a:t>
            </a:r>
            <a:r>
              <a:rPr lang="en-US" dirty="0"/>
              <a:t>f</a:t>
            </a:r>
            <a:r>
              <a:rPr lang="en-US" dirty="0" smtClean="0"/>
              <a:t>antasy and imagination interwoven with the “real” elements of the plot</a:t>
            </a:r>
          </a:p>
          <a:p>
            <a:r>
              <a:rPr lang="en-US" dirty="0" smtClean="0"/>
              <a:t>Open ended narrative (no clear explanations, only some clues)  </a:t>
            </a:r>
          </a:p>
          <a:p>
            <a:r>
              <a:rPr lang="en-US" dirty="0" smtClean="0"/>
              <a:t>“Part of me wanted to make an action film with no action in it whatever the hell that means. For me the plot, the resolution, the action toward the end is not really of that much interest.” ” (</a:t>
            </a:r>
            <a:r>
              <a:rPr lang="en-US" dirty="0" err="1" smtClean="0"/>
              <a:t>Jarmusch</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99392"/>
            <a:ext cx="7772400" cy="1470025"/>
          </a:xfrm>
        </p:spPr>
        <p:txBody>
          <a:bodyPr/>
          <a:lstStyle/>
          <a:p>
            <a:r>
              <a:rPr lang="en-US" dirty="0"/>
              <a:t>Intertextuality in Tarantino’s Films</a:t>
            </a:r>
          </a:p>
        </p:txBody>
      </p:sp>
      <p:sp>
        <p:nvSpPr>
          <p:cNvPr id="3" name="Subtitle 2"/>
          <p:cNvSpPr>
            <a:spLocks noGrp="1"/>
          </p:cNvSpPr>
          <p:nvPr>
            <p:ph type="subTitle" idx="1"/>
          </p:nvPr>
        </p:nvSpPr>
        <p:spPr>
          <a:xfrm>
            <a:off x="611560" y="2097795"/>
            <a:ext cx="6624736" cy="4760205"/>
          </a:xfrm>
        </p:spPr>
        <p:txBody>
          <a:bodyPr>
            <a:normAutofit fontScale="85000" lnSpcReduction="20000"/>
          </a:bodyPr>
          <a:lstStyle/>
          <a:p>
            <a:pPr algn="l"/>
            <a:r>
              <a:rPr lang="en-US" dirty="0"/>
              <a:t>“There is actually two separate universes. There is the realer than real universe, alright, and all the characters inhabit that one. But then there’s this movie universe. So From Dusk Till Dawn, Kill Bill, they all take place in this special movie universe. So when all the characters of Reservoir Dogs or Pulp Fiction, when they go to the movies, Kill Bill is what they go to see. From Dusk Till Dawn is what they see” </a:t>
            </a:r>
          </a:p>
          <a:p>
            <a:pPr algn="l"/>
            <a:r>
              <a:rPr lang="en-US" dirty="0"/>
              <a:t>(Tarantino, </a:t>
            </a:r>
            <a:r>
              <a:rPr lang="en-US" dirty="0" err="1"/>
              <a:t>qtd</a:t>
            </a:r>
            <a:r>
              <a:rPr lang="en-US" dirty="0"/>
              <a:t>. in “Quentin Tarantino's Awesome Theory On How His Movies Are All Connected” by Dirk </a:t>
            </a:r>
            <a:r>
              <a:rPr lang="en-US" dirty="0" err="1"/>
              <a:t>Libbey</a:t>
            </a:r>
            <a:r>
              <a:rPr lang="en-US" dirty="0"/>
              <a:t>}  </a:t>
            </a:r>
          </a:p>
          <a:p>
            <a:endParaRPr lang="en-US" b="1" dirty="0"/>
          </a:p>
        </p:txBody>
      </p:sp>
    </p:spTree>
    <p:extLst>
      <p:ext uri="{BB962C8B-B14F-4D97-AF65-F5344CB8AC3E}">
        <p14:creationId xmlns:p14="http://schemas.microsoft.com/office/powerpoint/2010/main" val="12981097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Control</a:t>
            </a:r>
            <a:endParaRPr lang="en-US" dirty="0"/>
          </a:p>
        </p:txBody>
      </p:sp>
      <p:sp>
        <p:nvSpPr>
          <p:cNvPr id="3" name="Content Placeholder 2"/>
          <p:cNvSpPr>
            <a:spLocks noGrp="1"/>
          </p:cNvSpPr>
          <p:nvPr>
            <p:ph idx="1"/>
          </p:nvPr>
        </p:nvSpPr>
        <p:spPr/>
        <p:txBody>
          <a:bodyPr/>
          <a:lstStyle/>
          <a:p>
            <a:r>
              <a:rPr lang="en-US" dirty="0" smtClean="0">
                <a:hlinkClick r:id="rId2"/>
              </a:rPr>
              <a:t>http://www.youtube.com/watch?v=XPFRaCnkVzE&amp;feature=PlayList&amp;p=271B514</a:t>
            </a:r>
            <a:endParaRPr lang="en-US" dirty="0" smtClean="0"/>
          </a:p>
          <a:p>
            <a:r>
              <a:rPr lang="en-US" dirty="0" smtClean="0">
                <a:hlinkClick r:id="rId3"/>
              </a:rPr>
              <a:t>http://www.youtube.com/watch?v=Xg2GUlZQs1g</a:t>
            </a: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Compare </a:t>
            </a:r>
            <a:r>
              <a:rPr lang="en-US" smtClean="0"/>
              <a:t>two films - one </a:t>
            </a:r>
            <a:r>
              <a:rPr lang="en-US" dirty="0" smtClean="0"/>
              <a:t>mainstream and one independent (art film) - based on the following points of comparison: </a:t>
            </a:r>
          </a:p>
          <a:p>
            <a:r>
              <a:rPr lang="en-US" dirty="0" smtClean="0"/>
              <a:t>narrative structure</a:t>
            </a:r>
          </a:p>
          <a:p>
            <a:r>
              <a:rPr lang="en-US" dirty="0" smtClean="0"/>
              <a:t>characters</a:t>
            </a:r>
          </a:p>
          <a:p>
            <a:r>
              <a:rPr lang="en-US" dirty="0" smtClean="0"/>
              <a:t>point of view</a:t>
            </a:r>
          </a:p>
          <a:p>
            <a:r>
              <a:rPr lang="en-US" dirty="0" smtClean="0"/>
              <a:t>action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Intertextuality</a:t>
            </a:r>
            <a:r>
              <a:rPr lang="en-US" dirty="0" smtClean="0"/>
              <a:t> - Tarantino </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a:t>
            </a:r>
            <a:r>
              <a:rPr lang="en-US" dirty="0"/>
              <a:t>I always got a kick out of the original," Tarantino says. "I like the 'rip-off' quality of Italian exploitation movies. They're kind of not serious. That's one of the things I like about them and this movie has that. Also I just love the title. I really did love the title, even back when I worked at 'Video Archives.' </a:t>
            </a:r>
            <a:r>
              <a:rPr lang="en-US" dirty="0" smtClean="0"/>
              <a:t>‘Inglorious Bastards’ </a:t>
            </a:r>
            <a:r>
              <a:rPr lang="en-US" dirty="0"/>
              <a:t>became our name for a bunch of guys on a mission movie. It was the genre. That was the name we gave the genre. Now they call it 'macaroni combat.'"</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Functions of </a:t>
            </a:r>
            <a:r>
              <a:rPr lang="en-US" dirty="0" err="1" smtClean="0"/>
              <a:t>Intertextual</a:t>
            </a:r>
            <a:r>
              <a:rPr lang="en-US" dirty="0" smtClean="0"/>
              <a:t> References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r>
              <a:rPr lang="en-US" dirty="0" smtClean="0"/>
              <a:t>references </a:t>
            </a:r>
            <a:r>
              <a:rPr lang="en-US" dirty="0"/>
              <a:t>to other “texts” (films) that belong to the broader culture,</a:t>
            </a:r>
            <a:r>
              <a:rPr lang="en-US" dirty="0" smtClean="0"/>
              <a:t> to the </a:t>
            </a:r>
            <a:r>
              <a:rPr lang="en-US" dirty="0"/>
              <a:t>whole matrix of texts in one culture (novels, songs, films…) in which the film is </a:t>
            </a:r>
            <a:r>
              <a:rPr lang="en-US" dirty="0" smtClean="0"/>
              <a:t>situated.</a:t>
            </a:r>
          </a:p>
          <a:p>
            <a:r>
              <a:rPr lang="en-US" dirty="0" smtClean="0"/>
              <a:t>The new film enters </a:t>
            </a:r>
            <a:r>
              <a:rPr lang="en-US" dirty="0"/>
              <a:t>into dialogue with</a:t>
            </a:r>
            <a:r>
              <a:rPr lang="en-US" dirty="0" smtClean="0"/>
              <a:t> some previous films.</a:t>
            </a:r>
          </a:p>
          <a:p>
            <a:pPr>
              <a:buNone/>
            </a:pPr>
            <a:r>
              <a:rPr lang="en-US" dirty="0" smtClean="0"/>
              <a:t>	Kubrick’s </a:t>
            </a:r>
            <a:r>
              <a:rPr lang="en-US" dirty="0"/>
              <a:t>The Shining refers to many genres of the culture in which the film exists –</a:t>
            </a:r>
            <a:r>
              <a:rPr lang="en-US" dirty="0" smtClean="0"/>
              <a:t> to the </a:t>
            </a:r>
            <a:r>
              <a:rPr lang="en-US" dirty="0"/>
              <a:t>horror film and the melodrama, to the class of films called literary adaptations,</a:t>
            </a:r>
            <a:r>
              <a:rPr lang="en-US" dirty="0" smtClean="0"/>
              <a:t> to the </a:t>
            </a:r>
            <a:r>
              <a:rPr lang="en-US" dirty="0"/>
              <a:t>Gothic novel, to other Kubrick films,</a:t>
            </a:r>
            <a:r>
              <a:rPr lang="en-US" dirty="0" smtClean="0"/>
              <a:t> to Jack </a:t>
            </a:r>
            <a:r>
              <a:rPr lang="en-US" dirty="0"/>
              <a:t>Nicholson films.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Shining </a:t>
            </a:r>
            <a:endParaRPr lang="en-US" dirty="0"/>
          </a:p>
        </p:txBody>
      </p:sp>
      <p:sp>
        <p:nvSpPr>
          <p:cNvPr id="3" name="Content Placeholder 2"/>
          <p:cNvSpPr>
            <a:spLocks noGrp="1"/>
          </p:cNvSpPr>
          <p:nvPr>
            <p:ph idx="1"/>
          </p:nvPr>
        </p:nvSpPr>
        <p:spPr/>
        <p:txBody>
          <a:bodyPr/>
          <a:lstStyle/>
          <a:p>
            <a:r>
              <a:rPr lang="en-US" u="sng" dirty="0" smtClean="0">
                <a:hlinkClick r:id="rId2"/>
              </a:rPr>
              <a:t>http://www.youtube.com/watch?v=NgMdz2fe0CY</a:t>
            </a:r>
            <a:endParaRPr lang="en-US" u="sng" dirty="0" smtClean="0"/>
          </a:p>
          <a:p>
            <a:pPr>
              <a:buNone/>
            </a:pPr>
            <a:endParaRPr lang="en-US" dirty="0" smtClean="0"/>
          </a:p>
          <a:p>
            <a:r>
              <a:rPr lang="en-US" dirty="0" smtClean="0">
                <a:hlinkClick r:id="rId3"/>
              </a:rPr>
              <a:t>http://www.youtube.com/watch?v=5yGJGTjV2WE&amp;NR=1</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3723</TotalTime>
  <Words>2782</Words>
  <Application>Microsoft Office PowerPoint</Application>
  <PresentationFormat>On-screen Show (4:3)</PresentationFormat>
  <Paragraphs>250</Paragraphs>
  <Slides>61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Calibri</vt:lpstr>
      <vt:lpstr>Office Theme</vt:lpstr>
      <vt:lpstr>LIBS 7014</vt:lpstr>
      <vt:lpstr> Django Unchained Emerging Artist Contest </vt:lpstr>
      <vt:lpstr>Intertextuality </vt:lpstr>
      <vt:lpstr>Intertextuality </vt:lpstr>
      <vt:lpstr>Intertextuality in Tarantino’s Films</vt:lpstr>
      <vt:lpstr>Intertextuality in Tarantino’s Films</vt:lpstr>
      <vt:lpstr>Intertextuality - Tarantino </vt:lpstr>
      <vt:lpstr>The Functions of Intertextual References </vt:lpstr>
      <vt:lpstr>The Shining </vt:lpstr>
      <vt:lpstr>The Functions of Intertextual References </vt:lpstr>
      <vt:lpstr>Types of Intertextual References </vt:lpstr>
      <vt:lpstr>Simpsons Movie references</vt:lpstr>
      <vt:lpstr>Simpsons’  References</vt:lpstr>
      <vt:lpstr>Intertextuality: Functions</vt:lpstr>
      <vt:lpstr>Play It Again, Sam and Casablanca </vt:lpstr>
      <vt:lpstr>Intertextualty: Subcategories</vt:lpstr>
      <vt:lpstr>Cross-text Intertextuality </vt:lpstr>
      <vt:lpstr>Out-of-text people and event intertextuality</vt:lpstr>
      <vt:lpstr>Nostalgic Intertextuality </vt:lpstr>
      <vt:lpstr>Film Remakes </vt:lpstr>
      <vt:lpstr>True Grit (2010) by Joel and Ethan Coen </vt:lpstr>
      <vt:lpstr>True Grit</vt:lpstr>
      <vt:lpstr>True Grit</vt:lpstr>
      <vt:lpstr>True Grit</vt:lpstr>
      <vt:lpstr>Intertextuality in Independent Films  </vt:lpstr>
      <vt:lpstr>Un Chien Andalou (1929)</vt:lpstr>
      <vt:lpstr>Conventional Narrative Films</vt:lpstr>
      <vt:lpstr>Camera as the Primary Narrator</vt:lpstr>
      <vt:lpstr>Types of narrators</vt:lpstr>
      <vt:lpstr> Trainspotting – opening scene Danny Boyle (1996)  </vt:lpstr>
      <vt:lpstr>Terrence Malick</vt:lpstr>
      <vt:lpstr>Direct Address</vt:lpstr>
      <vt:lpstr>The Royal Tenenbaums, Wes Andersen (2001) </vt:lpstr>
      <vt:lpstr>Omniscient narrator</vt:lpstr>
      <vt:lpstr>Restricted narration</vt:lpstr>
      <vt:lpstr>Conventional Narrative Films  and Blade Runner </vt:lpstr>
      <vt:lpstr>Classical Hollywood Narrative </vt:lpstr>
      <vt:lpstr>Conventional Narrative Films  and Blade Runner </vt:lpstr>
      <vt:lpstr>Blade Runner </vt:lpstr>
      <vt:lpstr>Archetypes </vt:lpstr>
      <vt:lpstr>Archetypes</vt:lpstr>
      <vt:lpstr>Cultural-Category Structures </vt:lpstr>
      <vt:lpstr>Character Types</vt:lpstr>
      <vt:lpstr>Character Goals and Obstacles</vt:lpstr>
      <vt:lpstr> Isobel Hedger “Narrative Theory - Applying Vladimir Propp's character theory”  Oct.8, 2014 </vt:lpstr>
      <vt:lpstr>Exercise: Provide your examples of film characters that relate to Propp’s character types. </vt:lpstr>
      <vt:lpstr> The Independent, the Alternative, and the Mainstream </vt:lpstr>
      <vt:lpstr>Alternative and Independent</vt:lpstr>
      <vt:lpstr>Alternative to the Mainstream  </vt:lpstr>
      <vt:lpstr>Independent</vt:lpstr>
      <vt:lpstr>Rosenbaum’s Entertainment as Oppression </vt:lpstr>
      <vt:lpstr>Entertainment as Oppression </vt:lpstr>
      <vt:lpstr>Entertainment As Oppression</vt:lpstr>
      <vt:lpstr>Entertainment As Oppression</vt:lpstr>
      <vt:lpstr>The Limits of Control by Jim Jarmusch</vt:lpstr>
      <vt:lpstr>Limits of Control </vt:lpstr>
      <vt:lpstr>What is atypical in Jones’s review? </vt:lpstr>
      <vt:lpstr>Smith, Gavin in an Interview with Jim Jarmusch </vt:lpstr>
      <vt:lpstr>  Why is Jarmusch’s film making process atypical?  </vt:lpstr>
      <vt:lpstr>The Limits of Control</vt:lpstr>
      <vt:lpstr>PowerPoint Presentation</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LIBS 7021</dc:title>
  <dc:creator>sanja garic</dc:creator>
  <cp:lastModifiedBy>Sanja Garic-Komnenic</cp:lastModifiedBy>
  <cp:revision>146</cp:revision>
  <dcterms:created xsi:type="dcterms:W3CDTF">2013-10-01T22:33:45Z</dcterms:created>
  <dcterms:modified xsi:type="dcterms:W3CDTF">2019-01-26T18:55:30Z</dcterms:modified>
</cp:coreProperties>
</file>