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8" r:id="rId3"/>
    <p:sldId id="309" r:id="rId4"/>
    <p:sldId id="310" r:id="rId5"/>
    <p:sldId id="311" r:id="rId6"/>
    <p:sldId id="313" r:id="rId7"/>
    <p:sldId id="312" r:id="rId8"/>
    <p:sldId id="314" r:id="rId9"/>
    <p:sldId id="315" r:id="rId10"/>
    <p:sldId id="267" r:id="rId11"/>
    <p:sldId id="268" r:id="rId12"/>
    <p:sldId id="269" r:id="rId13"/>
    <p:sldId id="273" r:id="rId14"/>
    <p:sldId id="270" r:id="rId15"/>
    <p:sldId id="271" r:id="rId16"/>
    <p:sldId id="274" r:id="rId17"/>
    <p:sldId id="257" r:id="rId18"/>
    <p:sldId id="258" r:id="rId19"/>
    <p:sldId id="259" r:id="rId20"/>
    <p:sldId id="260" r:id="rId21"/>
    <p:sldId id="264" r:id="rId22"/>
    <p:sldId id="317" r:id="rId23"/>
    <p:sldId id="316" r:id="rId24"/>
    <p:sldId id="318" r:id="rId25"/>
    <p:sldId id="319" r:id="rId26"/>
    <p:sldId id="320" r:id="rId27"/>
    <p:sldId id="321" r:id="rId28"/>
    <p:sldId id="322" r:id="rId29"/>
    <p:sldId id="323" r:id="rId30"/>
    <p:sldId id="324" r:id="rId31"/>
    <p:sldId id="325" r:id="rId32"/>
    <p:sldId id="277" r:id="rId33"/>
    <p:sldId id="280" r:id="rId34"/>
    <p:sldId id="275" r:id="rId35"/>
    <p:sldId id="276" r:id="rId36"/>
    <p:sldId id="278" r:id="rId37"/>
    <p:sldId id="279" r:id="rId38"/>
    <p:sldId id="282" r:id="rId39"/>
    <p:sldId id="281" r:id="rId40"/>
    <p:sldId id="286" r:id="rId41"/>
    <p:sldId id="283" r:id="rId42"/>
    <p:sldId id="284"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6" r:id="rId61"/>
    <p:sldId id="307" r:id="rId62"/>
    <p:sldId id="304" r:id="rId63"/>
    <p:sldId id="305"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2C987A28-CCB9-6746-8E22-0A6FA9493C5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C987A28-CCB9-6746-8E22-0A6FA9493C5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C987A28-CCB9-6746-8E22-0A6FA9493C5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C987A28-CCB9-6746-8E22-0A6FA9493C5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C987A28-CCB9-6746-8E22-0A6FA9493C5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C987A28-CCB9-6746-8E22-0A6FA9493C59}"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2C987A28-CCB9-6746-8E22-0A6FA9493C59}" type="datetimeFigureOut">
              <a:rPr lang="en-US" smtClean="0"/>
              <a:pPr/>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C987A28-CCB9-6746-8E22-0A6FA9493C59}" type="datetimeFigureOut">
              <a:rPr lang="en-US" smtClean="0"/>
              <a:pPr/>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87A28-CCB9-6746-8E22-0A6FA9493C59}" type="datetimeFigureOut">
              <a:rPr lang="en-US" smtClean="0"/>
              <a:pPr/>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C987A28-CCB9-6746-8E22-0A6FA9493C59}"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C987A28-CCB9-6746-8E22-0A6FA9493C59}"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7A28-CCB9-6746-8E22-0A6FA9493C59}" type="datetimeFigureOut">
              <a:rPr lang="en-US" smtClean="0"/>
              <a:pPr/>
              <a:t>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AD667-E4AB-B147-883A-CDD7E6BD61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vWIopUcHBO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GnpZN2HQ3OQ"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0xuy0-yGyrE" TargetMode="External"/><Relationship Id="rId2" Type="http://schemas.openxmlformats.org/officeDocument/2006/relationships/hyperlink" Target="https://www.youtube.com/watch?v=s3p_zsv7K4g" TargetMode="External"/><Relationship Id="rId1" Type="http://schemas.openxmlformats.org/officeDocument/2006/relationships/slideLayout" Target="../slideLayouts/slideLayout2.xml"/><Relationship Id="rId4" Type="http://schemas.openxmlformats.org/officeDocument/2006/relationships/hyperlink" Target="https://www.youtube.com/watch?v=Eg6velhQxG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1OUoJGdLfi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_gGl3LJ7vH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6TZnlmwwo2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K2GPBBxFpE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bQtkbQkURC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empireonline.com/movies/features/film-studies-101-camera-shots-styl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criticalcommons.org/Members/jbutler/clips/greysanatomy20061005qq31_33qqdollyshot.mp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O3EnnBDgMww"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empireonline.com/movies/features/film-studies-101-camera-shots-sty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sesofcinema.com/2004/great-directors/eisenstei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O3EnnBDgMww" TargetMode="External"/><Relationship Id="rId2" Type="http://schemas.openxmlformats.org/officeDocument/2006/relationships/hyperlink" Target="http://sensesofcinema.com/2004/cteq/eisenstein/%22http:/sensesofcinema.com/2004/cteq/eisenstei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youtube.com/watch?v=jWiDciPuSW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1sEPFd-1Dm8&amp;spfreload=10" TargetMode="External"/><Relationship Id="rId2" Type="http://schemas.openxmlformats.org/officeDocument/2006/relationships/hyperlink" Target="http://www.youtube.com/watch?v=DLEE2UL_N7Q"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youtube.com/watch?v=0WtDmbr9xyY&amp;feature=fvsr" TargetMode="External"/><Relationship Id="rId2" Type="http://schemas.openxmlformats.org/officeDocument/2006/relationships/hyperlink" Target="http://www.youtube.com/watch?v=943mBjmDZ4Q&amp;NR=1&amp;feature=endscre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youtube.com/watch?v=XwN5ndR65Q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youtube.com/watch?v=mI3s5fA7Zhk&amp;feature=related"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youtube.com/watch?v=O-3DKkIv9S8" TargetMode="External"/><Relationship Id="rId2" Type="http://schemas.openxmlformats.org/officeDocument/2006/relationships/hyperlink" Target="http://www.youtube.com/watch?v=5pMp-PGwUBQ"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ushmm.org/wlc/en/article.php?ModuleId=1000520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youtube.com/watch?v=ZIvaBOxHDj0" TargetMode="External"/><Relationship Id="rId2" Type="http://schemas.openxmlformats.org/officeDocument/2006/relationships/hyperlink" Target="http://www.youtube.com/watch?v=GHs2coAzLJ8"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dnX4Y-GAWPo" TargetMode="External"/><Relationship Id="rId2" Type="http://schemas.openxmlformats.org/officeDocument/2006/relationships/hyperlink" Target="http://www.youtube.com/watch?v=ZIvaBOxHDj0"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www.youtube.com/watch?v=wlvYGqi3Dbc"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youtube.com/watch?v=Ah6ascEyRKo" TargetMode="External"/><Relationship Id="rId2" Type="http://schemas.openxmlformats.org/officeDocument/2006/relationships/hyperlink" Target="http://www.youtube.com/watch?v=GpHsFsvsKS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family-portrait.net/portraithistory.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LIBS 7014</a:t>
            </a:r>
            <a:endParaRPr lang="en-US" dirty="0"/>
          </a:p>
        </p:txBody>
      </p:sp>
      <p:sp>
        <p:nvSpPr>
          <p:cNvPr id="3" name="Subtitle 2"/>
          <p:cNvSpPr>
            <a:spLocks noGrp="1"/>
          </p:cNvSpPr>
          <p:nvPr>
            <p:ph type="subTitle" idx="1"/>
          </p:nvPr>
        </p:nvSpPr>
        <p:spPr/>
        <p:txBody>
          <a:bodyPr/>
          <a:lstStyle/>
          <a:p>
            <a:r>
              <a:rPr lang="en-US" dirty="0" smtClean="0"/>
              <a:t>Film Techniques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24654"/>
            <a:ext cx="8229600" cy="1143000"/>
          </a:xfrm>
        </p:spPr>
        <p:txBody>
          <a:bodyPr/>
          <a:lstStyle/>
          <a:p>
            <a:r>
              <a:rPr lang="en-US" dirty="0" smtClean="0"/>
              <a:t>Identification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Bela </a:t>
            </a:r>
            <a:r>
              <a:rPr lang="en-US" b="1" dirty="0" err="1"/>
              <a:t>Balazs</a:t>
            </a:r>
            <a:r>
              <a:rPr lang="en-US" b="1" dirty="0"/>
              <a:t> </a:t>
            </a:r>
            <a:r>
              <a:rPr lang="en-US" b="1" i="1" dirty="0"/>
              <a:t>Theory of the Film. Growth of a New Art </a:t>
            </a:r>
          </a:p>
          <a:p>
            <a:r>
              <a:rPr lang="en-US" b="1" dirty="0" smtClean="0"/>
              <a:t>“In </a:t>
            </a:r>
            <a:r>
              <a:rPr lang="en-US" b="1" dirty="0"/>
              <a:t>the cinema the camera carries the spectator into the film picture itself. We are seeing everything from the inside as it were and are surrounded by the characters of the film. They need not tell us what they feel, for we see what they see and see it as they see it. Although we sit in our seats for which we have paid, we do not see Romeo and Juliet from there. We look up to </a:t>
            </a:r>
            <a:r>
              <a:rPr lang="en-US" b="1" dirty="0" smtClean="0"/>
              <a:t>Juliet's </a:t>
            </a:r>
            <a:r>
              <a:rPr lang="en-US" b="1" dirty="0"/>
              <a:t>balcony with Romeo's eyes and look down on Romeo with </a:t>
            </a:r>
            <a:r>
              <a:rPr lang="en-US" b="1" dirty="0" smtClean="0"/>
              <a:t>Juliet’s</a:t>
            </a:r>
            <a:r>
              <a:rPr lang="en-US" b="1" dirty="0"/>
              <a:t>. Our eye and with it our consciousness is identified with the characters in the film, we look at the world out of their eyes and have no angle of vision of our own</a:t>
            </a:r>
            <a:r>
              <a:rPr lang="en-US" b="1" dirty="0" smtClean="0"/>
              <a:t>.”</a:t>
            </a:r>
            <a:endParaRPr lang="en-US" dirty="0"/>
          </a:p>
        </p:txBody>
      </p:sp>
    </p:spTree>
    <p:extLst>
      <p:ext uri="{BB962C8B-B14F-4D97-AF65-F5344CB8AC3E}">
        <p14:creationId xmlns:p14="http://schemas.microsoft.com/office/powerpoint/2010/main" val="750559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a:t>
            </a:r>
            <a:endParaRPr lang="en-US" dirty="0"/>
          </a:p>
        </p:txBody>
      </p:sp>
      <p:sp>
        <p:nvSpPr>
          <p:cNvPr id="3" name="Content Placeholder 2"/>
          <p:cNvSpPr>
            <a:spLocks noGrp="1"/>
          </p:cNvSpPr>
          <p:nvPr>
            <p:ph idx="1"/>
          </p:nvPr>
        </p:nvSpPr>
        <p:spPr/>
        <p:txBody>
          <a:bodyPr/>
          <a:lstStyle/>
          <a:p>
            <a:r>
              <a:rPr lang="en-US" b="1" dirty="0" smtClean="0"/>
              <a:t>“We </a:t>
            </a:r>
            <a:r>
              <a:rPr lang="en-US" b="1" dirty="0"/>
              <a:t>walk amid crowds, ride, fly or fall with the hero and if one character looks into the other's eyes, he looks into our eyes from the screen, for, our eyes are in the camera and become identical with the gaze of the characters. They see with our eyes. Herein lies the psychological act of 'identification</a:t>
            </a:r>
            <a:r>
              <a:rPr lang="en-US" b="1" dirty="0" smtClean="0"/>
              <a:t>'.”</a:t>
            </a:r>
            <a:endParaRPr lang="en-US" dirty="0"/>
          </a:p>
          <a:p>
            <a:endParaRPr lang="en-US" dirty="0"/>
          </a:p>
        </p:txBody>
      </p:sp>
    </p:spTree>
    <p:extLst>
      <p:ext uri="{BB962C8B-B14F-4D97-AF65-F5344CB8AC3E}">
        <p14:creationId xmlns:p14="http://schemas.microsoft.com/office/powerpoint/2010/main" val="3139706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Culture</a:t>
            </a:r>
            <a:endParaRPr lang="en-US" dirty="0"/>
          </a:p>
        </p:txBody>
      </p:sp>
      <p:sp>
        <p:nvSpPr>
          <p:cNvPr id="3" name="Content Placeholder 2"/>
          <p:cNvSpPr>
            <a:spLocks noGrp="1"/>
          </p:cNvSpPr>
          <p:nvPr>
            <p:ph idx="1"/>
          </p:nvPr>
        </p:nvSpPr>
        <p:spPr/>
        <p:txBody>
          <a:bodyPr>
            <a:normAutofit/>
          </a:bodyPr>
          <a:lstStyle/>
          <a:p>
            <a:r>
              <a:rPr lang="en-US" b="1" dirty="0" smtClean="0"/>
              <a:t>“The </a:t>
            </a:r>
            <a:r>
              <a:rPr lang="en-US" b="1" dirty="0"/>
              <a:t>gestures of visual man are not intended to convey concepts which can be expressed in words, but such inner experiences, such non-rational emotions which would still remain </a:t>
            </a:r>
            <a:r>
              <a:rPr lang="en-US" b="1" dirty="0" smtClean="0"/>
              <a:t>un­expressed </a:t>
            </a:r>
            <a:r>
              <a:rPr lang="en-US" b="1" dirty="0"/>
              <a:t>when everything that can be told has been </a:t>
            </a:r>
            <a:r>
              <a:rPr lang="en-US" b="1" dirty="0" smtClean="0"/>
              <a:t>told.”</a:t>
            </a:r>
            <a:endParaRPr lang="en-US" dirty="0"/>
          </a:p>
          <a:p>
            <a:endParaRPr lang="en-US" dirty="0"/>
          </a:p>
        </p:txBody>
      </p:sp>
    </p:spTree>
    <p:extLst>
      <p:ext uri="{BB962C8B-B14F-4D97-AF65-F5344CB8AC3E}">
        <p14:creationId xmlns:p14="http://schemas.microsoft.com/office/powerpoint/2010/main" val="1885410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Charlie Chaplin VS a  Revolving Door</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www.youtube.com/watch?v=vWIopUcHBOg</a:t>
            </a:r>
            <a:endParaRPr lang="en-US" dirty="0" smtClean="0"/>
          </a:p>
          <a:p>
            <a:endParaRPr lang="en-US" dirty="0"/>
          </a:p>
        </p:txBody>
      </p:sp>
    </p:spTree>
    <p:extLst>
      <p:ext uri="{BB962C8B-B14F-4D97-AF65-F5344CB8AC3E}">
        <p14:creationId xmlns:p14="http://schemas.microsoft.com/office/powerpoint/2010/main" val="4195959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t>
            </a:r>
            <a:r>
              <a:rPr lang="en-US" dirty="0"/>
              <a:t>F</a:t>
            </a:r>
            <a:r>
              <a:rPr lang="en-US" dirty="0" smtClean="0"/>
              <a:t>ilm </a:t>
            </a:r>
            <a:r>
              <a:rPr lang="en-US" dirty="0"/>
              <a:t>L</a:t>
            </a:r>
            <a:r>
              <a:rPr lang="en-US" dirty="0" smtClean="0"/>
              <a:t>anguage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“What </a:t>
            </a:r>
            <a:r>
              <a:rPr lang="en-US" b="1" dirty="0"/>
              <a:t>is it that the film does not reproduce but produce, and through which it becomes an independent, basically new art after all</a:t>
            </a:r>
            <a:r>
              <a:rPr lang="en-US" b="1" dirty="0" smtClean="0"/>
              <a:t>?</a:t>
            </a:r>
            <a:endParaRPr lang="en-US" b="1" dirty="0"/>
          </a:p>
          <a:p>
            <a:r>
              <a:rPr lang="en-US" b="1" dirty="0" smtClean="0"/>
              <a:t>the </a:t>
            </a:r>
            <a:r>
              <a:rPr lang="en-US" b="1" dirty="0"/>
              <a:t>changing distance, the detail taken out of the whole, the close-up, the changing angle, the cutting, and what is the most important : a new psychological effect achieved by the film through the devices just mentioned. This new psychological effect is </a:t>
            </a:r>
            <a:r>
              <a:rPr lang="en-US" b="1" dirty="0" smtClean="0"/>
              <a:t>identification.”</a:t>
            </a:r>
            <a:endParaRPr lang="en-US" dirty="0"/>
          </a:p>
          <a:p>
            <a:endParaRPr lang="en-US" dirty="0"/>
          </a:p>
        </p:txBody>
      </p:sp>
    </p:spTree>
    <p:extLst>
      <p:ext uri="{BB962C8B-B14F-4D97-AF65-F5344CB8AC3E}">
        <p14:creationId xmlns:p14="http://schemas.microsoft.com/office/powerpoint/2010/main" val="2319929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Angle</a:t>
            </a:r>
            <a:endParaRPr lang="en-US" dirty="0"/>
          </a:p>
        </p:txBody>
      </p:sp>
      <p:sp>
        <p:nvSpPr>
          <p:cNvPr id="3" name="Content Placeholder 2"/>
          <p:cNvSpPr>
            <a:spLocks noGrp="1"/>
          </p:cNvSpPr>
          <p:nvPr>
            <p:ph idx="1"/>
          </p:nvPr>
        </p:nvSpPr>
        <p:spPr/>
        <p:txBody>
          <a:bodyPr>
            <a:normAutofit lnSpcReduction="10000"/>
          </a:bodyPr>
          <a:lstStyle/>
          <a:p>
            <a:r>
              <a:rPr lang="en-US" b="1" dirty="0" smtClean="0"/>
              <a:t>“The </a:t>
            </a:r>
            <a:r>
              <a:rPr lang="en-US" b="1" dirty="0"/>
              <a:t>angle is what gives all things their shape and the same thing taken from different angles often </a:t>
            </a:r>
            <a:r>
              <a:rPr lang="en-US" b="1" dirty="0" smtClean="0"/>
              <a:t>gives </a:t>
            </a:r>
            <a:r>
              <a:rPr lang="en-US" b="1" dirty="0"/>
              <a:t>a completely dissimilar picture. This  is the strongest means of characterization the film possesses; and it is not reproduction but genuine production</a:t>
            </a:r>
            <a:r>
              <a:rPr lang="en-US" b="1" dirty="0" smtClean="0"/>
              <a:t>.”</a:t>
            </a:r>
          </a:p>
          <a:p>
            <a:pPr marL="0" indent="0">
              <a:buNone/>
            </a:pPr>
            <a:r>
              <a:rPr lang="en-US" b="1" dirty="0" smtClean="0"/>
              <a:t>Vertigo</a:t>
            </a:r>
          </a:p>
          <a:p>
            <a:r>
              <a:rPr lang="en-US" dirty="0">
                <a:hlinkClick r:id="rId2"/>
              </a:rPr>
              <a:t>https://</a:t>
            </a:r>
            <a:r>
              <a:rPr lang="en-US" dirty="0" smtClean="0">
                <a:hlinkClick r:id="rId2"/>
              </a:rPr>
              <a:t>www.youtube.com/watch?v=GnpZN2HQ3OQ</a:t>
            </a:r>
            <a:endParaRPr lang="en-US" dirty="0" smtClean="0"/>
          </a:p>
          <a:p>
            <a:endParaRPr lang="en-US" dirty="0"/>
          </a:p>
        </p:txBody>
      </p:sp>
    </p:spTree>
    <p:extLst>
      <p:ext uri="{BB962C8B-B14F-4D97-AF65-F5344CB8AC3E}">
        <p14:creationId xmlns:p14="http://schemas.microsoft.com/office/powerpoint/2010/main" val="716303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Alfred Hitchcock Frame By Frame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www.youtube.com/watch?v=s3p_zsv7K4g</a:t>
            </a:r>
            <a:endParaRPr lang="en-US" dirty="0" smtClean="0"/>
          </a:p>
          <a:p>
            <a:endParaRPr lang="en-US" dirty="0"/>
          </a:p>
          <a:p>
            <a:pPr marL="0" indent="0">
              <a:buNone/>
            </a:pPr>
            <a:r>
              <a:rPr lang="fr-FR" dirty="0"/>
              <a:t>Hitchcock Techniques (2004) Part </a:t>
            </a:r>
            <a:r>
              <a:rPr lang="fr-FR" dirty="0" smtClean="0"/>
              <a:t>3/2</a:t>
            </a:r>
            <a:endParaRPr lang="en-US" dirty="0" smtClean="0"/>
          </a:p>
          <a:p>
            <a:r>
              <a:rPr lang="en-US" dirty="0">
                <a:hlinkClick r:id="rId3"/>
              </a:rPr>
              <a:t>https://</a:t>
            </a:r>
            <a:r>
              <a:rPr lang="en-US" dirty="0" smtClean="0">
                <a:hlinkClick r:id="rId3"/>
              </a:rPr>
              <a:t>www.youtube.com/watch?v=0xuy0-yGyrE</a:t>
            </a:r>
            <a:endParaRPr lang="en-US" dirty="0" smtClean="0"/>
          </a:p>
          <a:p>
            <a:r>
              <a:rPr lang="en-US" dirty="0">
                <a:hlinkClick r:id="rId4"/>
              </a:rPr>
              <a:t>https://</a:t>
            </a:r>
            <a:r>
              <a:rPr lang="en-US" dirty="0" smtClean="0">
                <a:hlinkClick r:id="rId4"/>
              </a:rPr>
              <a:t>www.youtube.com/watch?v=Eg6velhQxGs</a:t>
            </a:r>
            <a:endParaRPr lang="en-US" dirty="0" smtClean="0"/>
          </a:p>
          <a:p>
            <a:endParaRPr lang="en-US" dirty="0" smtClean="0"/>
          </a:p>
          <a:p>
            <a:endParaRPr lang="en-US" dirty="0"/>
          </a:p>
        </p:txBody>
      </p:sp>
    </p:spTree>
    <p:extLst>
      <p:ext uri="{BB962C8B-B14F-4D97-AF65-F5344CB8AC3E}">
        <p14:creationId xmlns:p14="http://schemas.microsoft.com/office/powerpoint/2010/main" val="3649554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film montage?</a:t>
            </a:r>
            <a:endParaRPr lang="en-US" dirty="0"/>
          </a:p>
        </p:txBody>
      </p:sp>
      <p:sp>
        <p:nvSpPr>
          <p:cNvPr id="3" name="Content Placeholder 2"/>
          <p:cNvSpPr>
            <a:spLocks noGrp="1"/>
          </p:cNvSpPr>
          <p:nvPr>
            <p:ph idx="1"/>
          </p:nvPr>
        </p:nvSpPr>
        <p:spPr/>
        <p:txBody>
          <a:bodyPr>
            <a:normAutofit fontScale="92500"/>
          </a:bodyPr>
          <a:lstStyle/>
          <a:p>
            <a:pPr marL="0" indent="0">
              <a:buNone/>
            </a:pPr>
            <a:endParaRPr lang="en-US" b="1" dirty="0" smtClean="0"/>
          </a:p>
          <a:p>
            <a:pPr marL="0" indent="0">
              <a:buNone/>
            </a:pPr>
            <a:r>
              <a:rPr lang="en-US" b="1" dirty="0" smtClean="0"/>
              <a:t>Bela </a:t>
            </a:r>
            <a:r>
              <a:rPr lang="en-US" b="1" dirty="0" err="1" smtClean="0"/>
              <a:t>Balazs</a:t>
            </a:r>
            <a:r>
              <a:rPr lang="en-US" b="1" dirty="0" smtClean="0"/>
              <a:t> </a:t>
            </a:r>
            <a:r>
              <a:rPr lang="en-US" b="1" i="1" dirty="0" smtClean="0"/>
              <a:t>Theory of the Film. Growth of a New Art </a:t>
            </a:r>
          </a:p>
          <a:p>
            <a:r>
              <a:rPr lang="en-US" b="1" dirty="0" smtClean="0"/>
              <a:t>“Montage</a:t>
            </a:r>
            <a:r>
              <a:rPr lang="en-US" b="1" dirty="0"/>
              <a:t>, that is the assembly of 'shots' in a certain order in which not only whole scene follows whole scene (however short) but pictures of smallest details are given, so that the whole scene is composed of a mosaic of frames aligned as it were in chronological sequence</a:t>
            </a:r>
            <a:r>
              <a:rPr lang="en-US" b="1" dirty="0" smtClean="0"/>
              <a:t>.”</a:t>
            </a:r>
            <a:endParaRPr lang="en-US" dirty="0"/>
          </a:p>
          <a:p>
            <a:endParaRPr lang="en-US" dirty="0"/>
          </a:p>
        </p:txBody>
      </p:sp>
    </p:spTree>
    <p:extLst>
      <p:ext uri="{BB962C8B-B14F-4D97-AF65-F5344CB8AC3E}">
        <p14:creationId xmlns:p14="http://schemas.microsoft.com/office/powerpoint/2010/main" val="2648799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Montage</a:t>
            </a:r>
            <a:endParaRPr lang="en-US" dirty="0"/>
          </a:p>
        </p:txBody>
      </p:sp>
      <p:sp>
        <p:nvSpPr>
          <p:cNvPr id="3" name="Content Placeholder 2"/>
          <p:cNvSpPr>
            <a:spLocks noGrp="1"/>
          </p:cNvSpPr>
          <p:nvPr>
            <p:ph idx="1"/>
          </p:nvPr>
        </p:nvSpPr>
        <p:spPr/>
        <p:txBody>
          <a:bodyPr/>
          <a:lstStyle/>
          <a:p>
            <a:r>
              <a:rPr lang="en-US" b="1" dirty="0" smtClean="0"/>
              <a:t>“This </a:t>
            </a:r>
            <a:r>
              <a:rPr lang="en-US" b="1" dirty="0"/>
              <a:t>revolutionary innovation in visual artistic expression came about in the United States of America, in Hollywood, during the </a:t>
            </a:r>
            <a:r>
              <a:rPr lang="en-US" b="1" dirty="0" smtClean="0"/>
              <a:t>First </a:t>
            </a:r>
            <a:r>
              <a:rPr lang="en-US" b="1" dirty="0"/>
              <a:t>W</a:t>
            </a:r>
            <a:r>
              <a:rPr lang="en-US" b="1" dirty="0" smtClean="0"/>
              <a:t>orld </a:t>
            </a:r>
            <a:r>
              <a:rPr lang="en-US" b="1" dirty="0"/>
              <a:t>W</a:t>
            </a:r>
            <a:r>
              <a:rPr lang="en-US" b="1" dirty="0" smtClean="0"/>
              <a:t>ar</a:t>
            </a:r>
            <a:r>
              <a:rPr lang="en-US" b="1" dirty="0"/>
              <a:t>. David Griffith was the name of the genius to whom we owe it. He not only created masterpieces of art, but an art that was totally new</a:t>
            </a:r>
            <a:r>
              <a:rPr lang="en-US" b="1" dirty="0" smtClean="0"/>
              <a:t>.”</a:t>
            </a:r>
            <a:endParaRPr lang="en-US" dirty="0"/>
          </a:p>
          <a:p>
            <a:endParaRPr lang="en-US" dirty="0"/>
          </a:p>
        </p:txBody>
      </p:sp>
    </p:spTree>
    <p:extLst>
      <p:ext uri="{BB962C8B-B14F-4D97-AF65-F5344CB8AC3E}">
        <p14:creationId xmlns:p14="http://schemas.microsoft.com/office/powerpoint/2010/main" val="923547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Montage</a:t>
            </a:r>
            <a:endParaRPr lang="en-US" dirty="0"/>
          </a:p>
        </p:txBody>
      </p:sp>
      <p:sp>
        <p:nvSpPr>
          <p:cNvPr id="3" name="Content Placeholder 2"/>
          <p:cNvSpPr>
            <a:spLocks noGrp="1"/>
          </p:cNvSpPr>
          <p:nvPr>
            <p:ph idx="1"/>
          </p:nvPr>
        </p:nvSpPr>
        <p:spPr/>
        <p:txBody>
          <a:bodyPr/>
          <a:lstStyle/>
          <a:p>
            <a:r>
              <a:rPr lang="en-US" b="1" dirty="0" smtClean="0"/>
              <a:t>“A </a:t>
            </a:r>
            <a:r>
              <a:rPr lang="en-US" b="1" dirty="0"/>
              <a:t>good film director does not permit the spectator to look at a scene at random. He leads our eye inexorably from detail to detail along the line of his montage. By means of such a sequence the director is enabled to place emphasis where he sees fit, and thus not only show but at the same time interpret the picture</a:t>
            </a:r>
            <a:r>
              <a:rPr lang="en-US" b="1" dirty="0" smtClean="0"/>
              <a:t>.”</a:t>
            </a:r>
            <a:endParaRPr lang="en-US" dirty="0"/>
          </a:p>
          <a:p>
            <a:endParaRPr lang="en-US" dirty="0"/>
          </a:p>
        </p:txBody>
      </p:sp>
    </p:spTree>
    <p:extLst>
      <p:ext uri="{BB962C8B-B14F-4D97-AF65-F5344CB8AC3E}">
        <p14:creationId xmlns:p14="http://schemas.microsoft.com/office/powerpoint/2010/main" val="1386939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Film Form</a:t>
            </a:r>
            <a:endParaRPr lang="en-CA" dirty="0"/>
          </a:p>
        </p:txBody>
      </p:sp>
      <p:sp>
        <p:nvSpPr>
          <p:cNvPr id="3" name="Content Placeholder 2"/>
          <p:cNvSpPr>
            <a:spLocks noGrp="1"/>
          </p:cNvSpPr>
          <p:nvPr>
            <p:ph idx="1"/>
          </p:nvPr>
        </p:nvSpPr>
        <p:spPr/>
        <p:txBody>
          <a:bodyPr>
            <a:normAutofit fontScale="92500"/>
          </a:bodyPr>
          <a:lstStyle/>
          <a:p>
            <a:pPr marL="0" indent="0">
              <a:buNone/>
            </a:pPr>
            <a:r>
              <a:rPr lang="en-CA" dirty="0" smtClean="0"/>
              <a:t>“Filmmakers coordinate performance, composition, sound and editing to create meaning and tell a story” (</a:t>
            </a:r>
            <a:r>
              <a:rPr lang="en-CA" dirty="0" err="1" smtClean="0"/>
              <a:t>Barsam&amp;Monahan</a:t>
            </a:r>
            <a:r>
              <a:rPr lang="en-CA" dirty="0" smtClean="0"/>
              <a:t> 32).</a:t>
            </a:r>
          </a:p>
          <a:p>
            <a:pPr marL="0" indent="0">
              <a:buNone/>
            </a:pPr>
            <a:r>
              <a:rPr lang="en-CA" b="1" dirty="0" err="1" smtClean="0"/>
              <a:t>Mis</a:t>
            </a:r>
            <a:r>
              <a:rPr lang="en-CA" b="1" dirty="0" smtClean="0"/>
              <a:t>-an-scène</a:t>
            </a:r>
            <a:r>
              <a:rPr lang="en-CA" dirty="0" smtClean="0"/>
              <a:t> – lighting, setting, props, costumes and makeup</a:t>
            </a:r>
          </a:p>
          <a:p>
            <a:pPr marL="0" indent="0">
              <a:buNone/>
            </a:pPr>
            <a:r>
              <a:rPr lang="en-CA" b="1" dirty="0" smtClean="0"/>
              <a:t>Sound</a:t>
            </a:r>
            <a:r>
              <a:rPr lang="en-CA" dirty="0" smtClean="0"/>
              <a:t> – dialogue, music, ambience, sound effects</a:t>
            </a:r>
          </a:p>
          <a:p>
            <a:pPr marL="0" indent="0">
              <a:buNone/>
            </a:pPr>
            <a:r>
              <a:rPr lang="en-CA" b="1" dirty="0" smtClean="0"/>
              <a:t>Narrative</a:t>
            </a:r>
            <a:r>
              <a:rPr lang="en-CA" dirty="0" smtClean="0"/>
              <a:t> – development and resolution of character conflict </a:t>
            </a:r>
            <a:endParaRPr lang="en-CA" dirty="0"/>
          </a:p>
        </p:txBody>
      </p:sp>
    </p:spTree>
    <p:extLst>
      <p:ext uri="{BB962C8B-B14F-4D97-AF65-F5344CB8AC3E}">
        <p14:creationId xmlns:p14="http://schemas.microsoft.com/office/powerpoint/2010/main" val="731376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Montage</a:t>
            </a:r>
            <a:endParaRPr lang="en-US" dirty="0"/>
          </a:p>
        </p:txBody>
      </p:sp>
      <p:sp>
        <p:nvSpPr>
          <p:cNvPr id="3" name="Content Placeholder 2"/>
          <p:cNvSpPr>
            <a:spLocks noGrp="1"/>
          </p:cNvSpPr>
          <p:nvPr>
            <p:ph idx="1"/>
          </p:nvPr>
        </p:nvSpPr>
        <p:spPr/>
        <p:txBody>
          <a:bodyPr/>
          <a:lstStyle/>
          <a:p>
            <a:r>
              <a:rPr lang="en-US" b="1" dirty="0" smtClean="0"/>
              <a:t>“What </a:t>
            </a:r>
            <a:r>
              <a:rPr lang="en-US" b="1" dirty="0"/>
              <a:t>we have learnt is to integrate single disjointed pictures into a coherent scene, without even becoming conscious of the complicated psychological process involved</a:t>
            </a:r>
            <a:r>
              <a:rPr lang="en-US" b="1" dirty="0" smtClean="0"/>
              <a:t>.”</a:t>
            </a:r>
            <a:endParaRPr lang="en-US" dirty="0"/>
          </a:p>
        </p:txBody>
      </p:sp>
    </p:spTree>
    <p:extLst>
      <p:ext uri="{BB962C8B-B14F-4D97-AF65-F5344CB8AC3E}">
        <p14:creationId xmlns:p14="http://schemas.microsoft.com/office/powerpoint/2010/main" val="2458450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Montage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“Cutting is the ultimate integrating work </a:t>
            </a:r>
            <a:r>
              <a:rPr lang="en-US" b="1" dirty="0"/>
              <a:t>on the film, which is quite apart from the shooting of the </a:t>
            </a:r>
            <a:r>
              <a:rPr lang="en-US" b="1" dirty="0" smtClean="0"/>
              <a:t>pic­ture </a:t>
            </a:r>
            <a:r>
              <a:rPr lang="en-US" b="1" dirty="0"/>
              <a:t>and </a:t>
            </a:r>
            <a:r>
              <a:rPr lang="en-US" b="1" dirty="0" smtClean="0"/>
              <a:t>which creates </a:t>
            </a:r>
            <a:r>
              <a:rPr lang="en-US" b="1" dirty="0"/>
              <a:t>the rhythm and that process of </a:t>
            </a:r>
            <a:r>
              <a:rPr lang="en-US" b="1" dirty="0" smtClean="0"/>
              <a:t>associa­tion </a:t>
            </a:r>
            <a:r>
              <a:rPr lang="en-US" b="1" dirty="0"/>
              <a:t>of </a:t>
            </a:r>
            <a:r>
              <a:rPr lang="en-US" b="1" dirty="0" smtClean="0"/>
              <a:t>ideas which again </a:t>
            </a:r>
            <a:r>
              <a:rPr lang="en-US" b="1" dirty="0"/>
              <a:t>cannot be </a:t>
            </a:r>
            <a:r>
              <a:rPr lang="en-US" b="1" dirty="0" smtClean="0"/>
              <a:t>reproduction, </a:t>
            </a:r>
            <a:r>
              <a:rPr lang="en-US" b="1" dirty="0"/>
              <a:t>if for no other </a:t>
            </a:r>
            <a:r>
              <a:rPr lang="en-US" b="1" dirty="0" smtClean="0"/>
              <a:t>reason </a:t>
            </a:r>
            <a:r>
              <a:rPr lang="en-US" b="1" dirty="0"/>
              <a:t>, </a:t>
            </a:r>
            <a:r>
              <a:rPr lang="en-US" b="1" dirty="0" smtClean="0"/>
              <a:t>because </a:t>
            </a:r>
            <a:r>
              <a:rPr lang="en-US" b="1" dirty="0"/>
              <a:t>there </a:t>
            </a:r>
            <a:r>
              <a:rPr lang="en-US" b="1" dirty="0" smtClean="0"/>
              <a:t>is </a:t>
            </a:r>
            <a:r>
              <a:rPr lang="en-US" b="1" dirty="0"/>
              <a:t>no original to reproduce in </a:t>
            </a:r>
            <a:r>
              <a:rPr lang="en-US" b="1" dirty="0" smtClean="0"/>
              <a:t>this phase </a:t>
            </a:r>
            <a:r>
              <a:rPr lang="en-US" b="1" dirty="0"/>
              <a:t>of film </a:t>
            </a:r>
            <a:r>
              <a:rPr lang="en-US" b="1" dirty="0" smtClean="0"/>
              <a:t>creation</a:t>
            </a:r>
            <a:r>
              <a:rPr lang="en-US" b="1" dirty="0"/>
              <a:t>, not even </a:t>
            </a:r>
            <a:r>
              <a:rPr lang="en-US" b="1" dirty="0" smtClean="0"/>
              <a:t>as much as </a:t>
            </a:r>
            <a:r>
              <a:rPr lang="en-US" b="1" dirty="0"/>
              <a:t>the </a:t>
            </a:r>
            <a:r>
              <a:rPr lang="en-US" b="1" dirty="0" smtClean="0"/>
              <a:t>painter has </a:t>
            </a:r>
            <a:r>
              <a:rPr lang="en-US" b="1" dirty="0"/>
              <a:t>in </a:t>
            </a:r>
            <a:r>
              <a:rPr lang="en-US" b="1" dirty="0" smtClean="0"/>
              <a:t>his </a:t>
            </a:r>
            <a:r>
              <a:rPr lang="en-US" b="1" dirty="0"/>
              <a:t>model. </a:t>
            </a:r>
            <a:r>
              <a:rPr lang="en-US" b="1" dirty="0" smtClean="0"/>
              <a:t>Montage</a:t>
            </a:r>
            <a:r>
              <a:rPr lang="en-US" b="1" dirty="0"/>
              <a:t>, the </a:t>
            </a:r>
            <a:r>
              <a:rPr lang="en-US" b="1" dirty="0" smtClean="0"/>
              <a:t>mobi</a:t>
            </a:r>
            <a:r>
              <a:rPr lang="en-US" b="1" dirty="0"/>
              <a:t>l</a:t>
            </a:r>
            <a:r>
              <a:rPr lang="en-US" b="1" dirty="0" smtClean="0"/>
              <a:t>e architecture </a:t>
            </a:r>
            <a:r>
              <a:rPr lang="en-US" b="1" dirty="0"/>
              <a:t>of the </a:t>
            </a:r>
            <a:r>
              <a:rPr lang="en-US" b="1" dirty="0" smtClean="0"/>
              <a:t>film‘s </a:t>
            </a:r>
            <a:r>
              <a:rPr lang="en-US" b="1" dirty="0"/>
              <a:t>picture -</a:t>
            </a:r>
            <a:r>
              <a:rPr lang="en-US" b="1" dirty="0" smtClean="0"/>
              <a:t>material, is </a:t>
            </a:r>
            <a:r>
              <a:rPr lang="en-US" b="1" dirty="0"/>
              <a:t>a </a:t>
            </a:r>
            <a:r>
              <a:rPr lang="en-US" b="1" dirty="0" smtClean="0"/>
              <a:t>specific, </a:t>
            </a:r>
            <a:r>
              <a:rPr lang="en-US" b="1" dirty="0"/>
              <a:t>new creative </a:t>
            </a:r>
            <a:r>
              <a:rPr lang="en-US" b="1" dirty="0" smtClean="0"/>
              <a:t>art” (</a:t>
            </a:r>
            <a:r>
              <a:rPr lang="en-US" b="1" dirty="0" err="1" smtClean="0"/>
              <a:t>Balazs</a:t>
            </a:r>
            <a:r>
              <a:rPr lang="en-US" b="1" dirty="0" smtClean="0"/>
              <a:t>).</a:t>
            </a:r>
            <a:endParaRPr lang="en-US" dirty="0"/>
          </a:p>
        </p:txBody>
      </p:sp>
    </p:spTree>
    <p:extLst>
      <p:ext uri="{BB962C8B-B14F-4D97-AF65-F5344CB8AC3E}">
        <p14:creationId xmlns:p14="http://schemas.microsoft.com/office/powerpoint/2010/main" val="1964254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Functions of Editing</a:t>
            </a:r>
            <a:endParaRPr lang="en-CA" dirty="0"/>
          </a:p>
        </p:txBody>
      </p:sp>
      <p:sp>
        <p:nvSpPr>
          <p:cNvPr id="3" name="Content Placeholder 2"/>
          <p:cNvSpPr>
            <a:spLocks noGrp="1"/>
          </p:cNvSpPr>
          <p:nvPr>
            <p:ph idx="1"/>
          </p:nvPr>
        </p:nvSpPr>
        <p:spPr/>
        <p:txBody>
          <a:bodyPr/>
          <a:lstStyle/>
          <a:p>
            <a:pPr marL="514350" indent="-514350">
              <a:buFont typeface="+mj-lt"/>
              <a:buAutoNum type="arabicPeriod"/>
            </a:pPr>
            <a:r>
              <a:rPr lang="en-CA" dirty="0" smtClean="0"/>
              <a:t>Organize fragmented action and events.</a:t>
            </a:r>
          </a:p>
          <a:p>
            <a:pPr marL="514350" indent="-514350">
              <a:buFont typeface="+mj-lt"/>
              <a:buAutoNum type="arabicPeriod"/>
            </a:pPr>
            <a:r>
              <a:rPr lang="en-CA" dirty="0" smtClean="0"/>
              <a:t>Create meaning through juxtaposition.</a:t>
            </a:r>
          </a:p>
          <a:p>
            <a:pPr marL="514350" indent="-514350">
              <a:buFont typeface="+mj-lt"/>
              <a:buAutoNum type="arabicPeriod"/>
            </a:pPr>
            <a:r>
              <a:rPr lang="en-CA" dirty="0" smtClean="0"/>
              <a:t>Create special relationships between shots.</a:t>
            </a:r>
          </a:p>
          <a:p>
            <a:pPr marL="514350" indent="-514350">
              <a:buFont typeface="+mj-lt"/>
              <a:buAutoNum type="arabicPeriod"/>
            </a:pPr>
            <a:r>
              <a:rPr lang="en-CA" dirty="0" smtClean="0"/>
              <a:t>Create temporal relationships between shots.</a:t>
            </a:r>
          </a:p>
          <a:p>
            <a:pPr marL="514350" indent="-514350">
              <a:buFont typeface="+mj-lt"/>
              <a:buAutoNum type="arabicPeriod"/>
            </a:pPr>
            <a:r>
              <a:rPr lang="en-CA" dirty="0" smtClean="0"/>
              <a:t>Establish and control shot duration, pace and rhythm.</a:t>
            </a:r>
          </a:p>
          <a:p>
            <a:pPr marL="0" indent="0">
              <a:buNone/>
            </a:pPr>
            <a:r>
              <a:rPr lang="en-CA" dirty="0" smtClean="0"/>
              <a:t>(</a:t>
            </a:r>
            <a:r>
              <a:rPr lang="en-CA" dirty="0" err="1" smtClean="0"/>
              <a:t>Barsam&amp;Monaham</a:t>
            </a:r>
            <a:r>
              <a:rPr lang="en-CA" dirty="0" smtClean="0"/>
              <a:t> 285) </a:t>
            </a:r>
            <a:endParaRPr lang="en-CA" dirty="0"/>
          </a:p>
        </p:txBody>
      </p:sp>
    </p:spTree>
    <p:extLst>
      <p:ext uri="{BB962C8B-B14F-4D97-AF65-F5344CB8AC3E}">
        <p14:creationId xmlns:p14="http://schemas.microsoft.com/office/powerpoint/2010/main" val="157426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Parallel Editing - crosscutting</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Parallel editing </a:t>
            </a:r>
            <a:r>
              <a:rPr lang="en-CA" dirty="0" smtClean="0"/>
              <a:t>is </a:t>
            </a:r>
            <a:r>
              <a:rPr lang="en-CA" dirty="0" smtClean="0"/>
              <a:t>“a technique that makes different lines of action appear to be occurring simultaneously” or “… cuts back and forth between two or more actions happening simultaneously in separate locations” (</a:t>
            </a:r>
            <a:r>
              <a:rPr lang="en-CA" dirty="0" err="1" smtClean="0"/>
              <a:t>Barsam&amp;Monahan</a:t>
            </a:r>
            <a:r>
              <a:rPr lang="en-CA" dirty="0" smtClean="0"/>
              <a:t> 37; 287)</a:t>
            </a:r>
          </a:p>
          <a:p>
            <a:r>
              <a:rPr lang="en-CA" i="1" dirty="0" smtClean="0"/>
              <a:t>Raising Arizona </a:t>
            </a:r>
            <a:r>
              <a:rPr lang="en-CA" dirty="0" smtClean="0"/>
              <a:t>(Joel and Ethan Coen 1987) -  the chase scene</a:t>
            </a:r>
          </a:p>
          <a:p>
            <a:pPr marL="0" indent="0">
              <a:buNone/>
            </a:pPr>
            <a:r>
              <a:rPr lang="en-CA" dirty="0">
                <a:hlinkClick r:id="rId2"/>
              </a:rPr>
              <a:t>https://</a:t>
            </a:r>
            <a:r>
              <a:rPr lang="en-CA" dirty="0" smtClean="0">
                <a:hlinkClick r:id="rId2"/>
              </a:rPr>
              <a:t>www.youtube.com/watch?v=1OUoJGdLfis</a:t>
            </a:r>
            <a:endParaRPr lang="en-CA" dirty="0" smtClean="0"/>
          </a:p>
          <a:p>
            <a:pPr marL="0" indent="0">
              <a:buNone/>
            </a:pPr>
            <a:r>
              <a:rPr lang="en-CA" dirty="0" smtClean="0"/>
              <a:t> </a:t>
            </a:r>
            <a:endParaRPr lang="en-CA" dirty="0"/>
          </a:p>
        </p:txBody>
      </p:sp>
    </p:spTree>
    <p:extLst>
      <p:ext uri="{BB962C8B-B14F-4D97-AF65-F5344CB8AC3E}">
        <p14:creationId xmlns:p14="http://schemas.microsoft.com/office/powerpoint/2010/main" val="2141191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Juxtaposition </a:t>
            </a:r>
            <a:endParaRPr lang="en-CA" dirty="0"/>
          </a:p>
        </p:txBody>
      </p:sp>
      <p:sp>
        <p:nvSpPr>
          <p:cNvPr id="3" name="Content Placeholder 2"/>
          <p:cNvSpPr>
            <a:spLocks noGrp="1"/>
          </p:cNvSpPr>
          <p:nvPr>
            <p:ph idx="1"/>
          </p:nvPr>
        </p:nvSpPr>
        <p:spPr/>
        <p:txBody>
          <a:bodyPr/>
          <a:lstStyle/>
          <a:p>
            <a:r>
              <a:rPr lang="en-CA" dirty="0" smtClean="0"/>
              <a:t>Juxtaposition is placing two shots together in a sequence.</a:t>
            </a:r>
          </a:p>
          <a:p>
            <a:r>
              <a:rPr lang="en-CA" dirty="0" smtClean="0"/>
              <a:t>“The creation and communication of meaning through juxtaposition  is montage editing.”  </a:t>
            </a:r>
            <a:endParaRPr lang="en-CA" dirty="0"/>
          </a:p>
        </p:txBody>
      </p:sp>
    </p:spTree>
    <p:extLst>
      <p:ext uri="{BB962C8B-B14F-4D97-AF65-F5344CB8AC3E}">
        <p14:creationId xmlns:p14="http://schemas.microsoft.com/office/powerpoint/2010/main" val="38977516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Lev </a:t>
            </a:r>
            <a:r>
              <a:rPr lang="en-CA" dirty="0" err="1" smtClean="0"/>
              <a:t>Kuleshov</a:t>
            </a:r>
            <a:r>
              <a:rPr lang="en-CA" dirty="0" smtClean="0"/>
              <a:t> Effect</a:t>
            </a:r>
            <a:endParaRPr lang="en-CA" dirty="0"/>
          </a:p>
        </p:txBody>
      </p:sp>
      <p:sp>
        <p:nvSpPr>
          <p:cNvPr id="3" name="Content Placeholder 2"/>
          <p:cNvSpPr>
            <a:spLocks noGrp="1"/>
          </p:cNvSpPr>
          <p:nvPr>
            <p:ph idx="1"/>
          </p:nvPr>
        </p:nvSpPr>
        <p:spPr/>
        <p:txBody>
          <a:bodyPr/>
          <a:lstStyle/>
          <a:p>
            <a:pPr marL="0" indent="0">
              <a:buNone/>
            </a:pPr>
            <a:r>
              <a:rPr lang="en-CA" dirty="0">
                <a:hlinkClick r:id="rId2"/>
              </a:rPr>
              <a:t>https://www.youtube.com/watch?v=_</a:t>
            </a:r>
            <a:r>
              <a:rPr lang="en-CA" dirty="0" smtClean="0">
                <a:hlinkClick r:id="rId2"/>
              </a:rPr>
              <a:t>gGl3LJ7vHc</a:t>
            </a:r>
            <a:endParaRPr lang="en-CA" dirty="0" smtClean="0"/>
          </a:p>
          <a:p>
            <a:pPr marL="0" indent="0">
              <a:buNone/>
            </a:pPr>
            <a:r>
              <a:rPr lang="en-CA" dirty="0" smtClean="0"/>
              <a:t>“</a:t>
            </a:r>
            <a:r>
              <a:rPr lang="en-CA" dirty="0" err="1" smtClean="0"/>
              <a:t>Kuleshov</a:t>
            </a:r>
            <a:r>
              <a:rPr lang="en-CA" dirty="0" smtClean="0"/>
              <a:t> demonstrated a creative capacity of film editing: the juxtaposition of images to create new meaning not present in any single shot by itself” (289). </a:t>
            </a:r>
            <a:endParaRPr lang="en-CA" dirty="0"/>
          </a:p>
        </p:txBody>
      </p:sp>
    </p:spTree>
    <p:extLst>
      <p:ext uri="{BB962C8B-B14F-4D97-AF65-F5344CB8AC3E}">
        <p14:creationId xmlns:p14="http://schemas.microsoft.com/office/powerpoint/2010/main" val="3707755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Vsevolod</a:t>
            </a:r>
            <a:r>
              <a:rPr lang="en-CA" dirty="0" smtClean="0"/>
              <a:t> </a:t>
            </a:r>
            <a:r>
              <a:rPr lang="en-CA" dirty="0" err="1" smtClean="0"/>
              <a:t>Pudovkin</a:t>
            </a:r>
            <a:r>
              <a:rPr lang="en-CA" dirty="0" smtClean="0"/>
              <a:t> </a:t>
            </a:r>
            <a:endParaRPr lang="en-CA" dirty="0"/>
          </a:p>
        </p:txBody>
      </p:sp>
      <p:sp>
        <p:nvSpPr>
          <p:cNvPr id="3" name="Content Placeholder 2"/>
          <p:cNvSpPr>
            <a:spLocks noGrp="1"/>
          </p:cNvSpPr>
          <p:nvPr>
            <p:ph idx="1"/>
          </p:nvPr>
        </p:nvSpPr>
        <p:spPr/>
        <p:txBody>
          <a:bodyPr>
            <a:normAutofit fontScale="85000" lnSpcReduction="10000"/>
          </a:bodyPr>
          <a:lstStyle/>
          <a:p>
            <a:pPr marL="0" indent="0">
              <a:buNone/>
            </a:pPr>
            <a:r>
              <a:rPr lang="en-CA" dirty="0" smtClean="0"/>
              <a:t>He demonstrated that </a:t>
            </a:r>
            <a:r>
              <a:rPr lang="en-CA" dirty="0"/>
              <a:t>shot </a:t>
            </a:r>
            <a:r>
              <a:rPr lang="en-CA" dirty="0" smtClean="0"/>
              <a:t>order can influence meaning.</a:t>
            </a:r>
          </a:p>
          <a:p>
            <a:pPr marL="0" indent="0">
              <a:buNone/>
            </a:pPr>
            <a:r>
              <a:rPr lang="en-CA" dirty="0" smtClean="0"/>
              <a:t>Three close-up shots</a:t>
            </a:r>
          </a:p>
          <a:p>
            <a:pPr marL="0" indent="0">
              <a:buNone/>
            </a:pPr>
            <a:r>
              <a:rPr lang="en-CA" dirty="0" smtClean="0"/>
              <a:t>A </a:t>
            </a:r>
            <a:r>
              <a:rPr lang="en-CA" dirty="0" err="1" smtClean="0"/>
              <a:t>a</a:t>
            </a:r>
            <a:r>
              <a:rPr lang="en-CA" dirty="0" smtClean="0"/>
              <a:t> pointed pistol</a:t>
            </a:r>
          </a:p>
          <a:p>
            <a:pPr marL="0" indent="0">
              <a:buNone/>
            </a:pPr>
            <a:r>
              <a:rPr lang="en-CA" dirty="0" smtClean="0"/>
              <a:t>B a man looking frightened</a:t>
            </a:r>
          </a:p>
          <a:p>
            <a:pPr marL="0" indent="0">
              <a:buNone/>
            </a:pPr>
            <a:r>
              <a:rPr lang="en-CA" dirty="0" smtClean="0"/>
              <a:t>C the same man smiling</a:t>
            </a:r>
          </a:p>
          <a:p>
            <a:pPr marL="0" indent="0">
              <a:buNone/>
            </a:pPr>
            <a:r>
              <a:rPr lang="en-CA" dirty="0" smtClean="0"/>
              <a:t>BAC</a:t>
            </a:r>
          </a:p>
          <a:p>
            <a:pPr marL="0" indent="0">
              <a:buNone/>
            </a:pPr>
            <a:r>
              <a:rPr lang="en-CA" dirty="0" smtClean="0"/>
              <a:t>BA the man is frightened by the gun + C the man overcomes his fear</a:t>
            </a:r>
          </a:p>
          <a:p>
            <a:pPr marL="0" indent="0">
              <a:buNone/>
            </a:pPr>
            <a:r>
              <a:rPr lang="en-CA" dirty="0" smtClean="0"/>
              <a:t>CAB – the mean reacts with cowardice </a:t>
            </a:r>
          </a:p>
          <a:p>
            <a:pPr marL="0" indent="0">
              <a:buNone/>
            </a:pPr>
            <a:r>
              <a:rPr lang="en-CA" dirty="0" smtClean="0"/>
              <a:t>This proves the flexibility of the viewer's psychology.</a:t>
            </a:r>
          </a:p>
          <a:p>
            <a:pPr marL="0" indent="0">
              <a:buNone/>
            </a:pPr>
            <a:endParaRPr lang="en-CA" dirty="0"/>
          </a:p>
        </p:txBody>
      </p:sp>
    </p:spTree>
    <p:extLst>
      <p:ext uri="{BB962C8B-B14F-4D97-AF65-F5344CB8AC3E}">
        <p14:creationId xmlns:p14="http://schemas.microsoft.com/office/powerpoint/2010/main" val="3096242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Associative Editing</a:t>
            </a:r>
            <a:endParaRPr lang="en-CA" dirty="0"/>
          </a:p>
        </p:txBody>
      </p:sp>
      <p:sp>
        <p:nvSpPr>
          <p:cNvPr id="3" name="Content Placeholder 2"/>
          <p:cNvSpPr>
            <a:spLocks noGrp="1"/>
          </p:cNvSpPr>
          <p:nvPr>
            <p:ph idx="1"/>
          </p:nvPr>
        </p:nvSpPr>
        <p:spPr/>
        <p:txBody>
          <a:bodyPr/>
          <a:lstStyle/>
          <a:p>
            <a:r>
              <a:rPr lang="en-CA" dirty="0" smtClean="0"/>
              <a:t>Associative editing, also known as intellectual editing, uses juxtaposition to impart meaning in a more direct way than montage editing, which is intuitive.</a:t>
            </a:r>
          </a:p>
          <a:p>
            <a:r>
              <a:rPr lang="en-CA" dirty="0" smtClean="0"/>
              <a:t>“Associative editing pairs contrasting or incongruent images in a manner that implies  a thematic relationship” (291).</a:t>
            </a:r>
            <a:endParaRPr lang="en-CA" dirty="0"/>
          </a:p>
        </p:txBody>
      </p:sp>
    </p:spTree>
    <p:extLst>
      <p:ext uri="{BB962C8B-B14F-4D97-AF65-F5344CB8AC3E}">
        <p14:creationId xmlns:p14="http://schemas.microsoft.com/office/powerpoint/2010/main" val="105399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Apocalypse Now (Coppola, 1979)</a:t>
            </a:r>
            <a:endParaRPr lang="en-CA" dirty="0"/>
          </a:p>
        </p:txBody>
      </p:sp>
      <p:sp>
        <p:nvSpPr>
          <p:cNvPr id="3" name="Content Placeholder 2"/>
          <p:cNvSpPr>
            <a:spLocks noGrp="1"/>
          </p:cNvSpPr>
          <p:nvPr>
            <p:ph idx="1"/>
          </p:nvPr>
        </p:nvSpPr>
        <p:spPr/>
        <p:txBody>
          <a:bodyPr/>
          <a:lstStyle/>
          <a:p>
            <a:pPr marL="0" indent="0">
              <a:buNone/>
            </a:pPr>
            <a:r>
              <a:rPr lang="en-CA" dirty="0" smtClean="0"/>
              <a:t>Parallel montage</a:t>
            </a:r>
          </a:p>
          <a:p>
            <a:pPr marL="0" indent="0">
              <a:buNone/>
            </a:pPr>
            <a:r>
              <a:rPr lang="en-CA" dirty="0">
                <a:hlinkClick r:id="rId2"/>
              </a:rPr>
              <a:t>https://</a:t>
            </a:r>
            <a:r>
              <a:rPr lang="en-CA" dirty="0" smtClean="0">
                <a:hlinkClick r:id="rId2"/>
              </a:rPr>
              <a:t>www.youtube.com/watch?v=6TZnlmwwo2I</a:t>
            </a:r>
            <a:endParaRPr lang="en-CA" dirty="0" smtClean="0"/>
          </a:p>
          <a:p>
            <a:pPr marL="0" indent="0">
              <a:buNone/>
            </a:pPr>
            <a:endParaRPr lang="en-CA" dirty="0"/>
          </a:p>
        </p:txBody>
      </p:sp>
    </p:spTree>
    <p:extLst>
      <p:ext uri="{BB962C8B-B14F-4D97-AF65-F5344CB8AC3E}">
        <p14:creationId xmlns:p14="http://schemas.microsoft.com/office/powerpoint/2010/main" val="2859999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Continuity Editing</a:t>
            </a:r>
            <a:endParaRPr lang="en-CA" dirty="0"/>
          </a:p>
        </p:txBody>
      </p:sp>
      <p:sp>
        <p:nvSpPr>
          <p:cNvPr id="3" name="Content Placeholder 2"/>
          <p:cNvSpPr>
            <a:spLocks noGrp="1"/>
          </p:cNvSpPr>
          <p:nvPr>
            <p:ph idx="1"/>
          </p:nvPr>
        </p:nvSpPr>
        <p:spPr/>
        <p:txBody>
          <a:bodyPr/>
          <a:lstStyle/>
          <a:p>
            <a:pPr marL="0" indent="0">
              <a:buNone/>
            </a:pPr>
            <a:r>
              <a:rPr lang="en-CA" dirty="0" smtClean="0"/>
              <a:t>“Continuity Editing seeks to keep viewers oriented in space and time to ensure  a smooth and subtle (preferably invisible) flow between shots and to maintain a logical connection between adjacent shots and scenes” (300)</a:t>
            </a:r>
            <a:endParaRPr lang="en-CA" dirty="0"/>
          </a:p>
        </p:txBody>
      </p:sp>
    </p:spTree>
    <p:extLst>
      <p:ext uri="{BB962C8B-B14F-4D97-AF65-F5344CB8AC3E}">
        <p14:creationId xmlns:p14="http://schemas.microsoft.com/office/powerpoint/2010/main" val="1376044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Editing</a:t>
            </a:r>
            <a:endParaRPr lang="en-CA" dirty="0"/>
          </a:p>
        </p:txBody>
      </p:sp>
      <p:sp>
        <p:nvSpPr>
          <p:cNvPr id="3" name="Content Placeholder 2"/>
          <p:cNvSpPr>
            <a:spLocks noGrp="1"/>
          </p:cNvSpPr>
          <p:nvPr>
            <p:ph idx="1"/>
          </p:nvPr>
        </p:nvSpPr>
        <p:spPr/>
        <p:txBody>
          <a:bodyPr/>
          <a:lstStyle/>
          <a:p>
            <a:pPr marL="0" indent="0">
              <a:buNone/>
            </a:pPr>
            <a:r>
              <a:rPr lang="en-CA" dirty="0" smtClean="0"/>
              <a:t>“</a:t>
            </a:r>
            <a:r>
              <a:rPr lang="en-CA" b="1" dirty="0" smtClean="0"/>
              <a:t>Editing</a:t>
            </a:r>
            <a:r>
              <a:rPr lang="en-CA" dirty="0" smtClean="0"/>
              <a:t> juxtaposes individual shots to create </a:t>
            </a:r>
            <a:r>
              <a:rPr lang="en-CA" b="1" dirty="0" smtClean="0"/>
              <a:t>sequences</a:t>
            </a:r>
            <a:r>
              <a:rPr lang="en-CA" dirty="0" smtClean="0"/>
              <a:t> (a series of shots unified by theme or purpose), arranges these sequences into </a:t>
            </a:r>
            <a:r>
              <a:rPr lang="en-CA" b="1" dirty="0" smtClean="0"/>
              <a:t>scenes </a:t>
            </a:r>
            <a:r>
              <a:rPr lang="en-CA" dirty="0" smtClean="0"/>
              <a:t>(complete units of plot action), and from these scenes builds a movie” (32).  </a:t>
            </a:r>
            <a:endParaRPr lang="en-CA" dirty="0"/>
          </a:p>
        </p:txBody>
      </p:sp>
    </p:spTree>
    <p:extLst>
      <p:ext uri="{BB962C8B-B14F-4D97-AF65-F5344CB8AC3E}">
        <p14:creationId xmlns:p14="http://schemas.microsoft.com/office/powerpoint/2010/main" val="72808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Discontinuity Editing</a:t>
            </a:r>
            <a:endParaRPr lang="en-CA" dirty="0"/>
          </a:p>
        </p:txBody>
      </p:sp>
      <p:sp>
        <p:nvSpPr>
          <p:cNvPr id="3" name="Content Placeholder 2"/>
          <p:cNvSpPr>
            <a:spLocks noGrp="1"/>
          </p:cNvSpPr>
          <p:nvPr>
            <p:ph idx="1"/>
          </p:nvPr>
        </p:nvSpPr>
        <p:spPr/>
        <p:txBody>
          <a:bodyPr/>
          <a:lstStyle/>
          <a:p>
            <a:pPr marL="0" indent="0">
              <a:buNone/>
            </a:pPr>
            <a:r>
              <a:rPr lang="en-CA" dirty="0" smtClean="0"/>
              <a:t>“Discontinuity Editing […] emphasizes dynamic, often discontinuous relationships between shots, including contrasts in movement, camera angle and shot type. This approach deliberately incorporates </a:t>
            </a:r>
            <a:r>
              <a:rPr lang="en-CA" dirty="0"/>
              <a:t>abrupt spatial and temporal shifts between </a:t>
            </a:r>
            <a:r>
              <a:rPr lang="en-CA" dirty="0" smtClean="0"/>
              <a:t>shots….”</a:t>
            </a:r>
            <a:endParaRPr lang="en-CA" dirty="0"/>
          </a:p>
        </p:txBody>
      </p:sp>
    </p:spTree>
    <p:extLst>
      <p:ext uri="{BB962C8B-B14F-4D97-AF65-F5344CB8AC3E}">
        <p14:creationId xmlns:p14="http://schemas.microsoft.com/office/powerpoint/2010/main" val="377489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Jump Cut</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“A jump cut is created when two shots of the same subject taken from the same camera position are edited together so that the action on-screen seems to jump forward in time.”</a:t>
            </a:r>
          </a:p>
          <a:p>
            <a:pPr marL="0" indent="0">
              <a:buNone/>
            </a:pPr>
            <a:endParaRPr lang="en-CA" dirty="0" smtClean="0"/>
          </a:p>
          <a:p>
            <a:pPr marL="0" indent="0">
              <a:buNone/>
            </a:pPr>
            <a:r>
              <a:rPr lang="en-CA" i="1" dirty="0" smtClean="0"/>
              <a:t>Royal </a:t>
            </a:r>
            <a:r>
              <a:rPr lang="en-CA" i="1" dirty="0" err="1" smtClean="0"/>
              <a:t>Tenenbaums</a:t>
            </a:r>
            <a:r>
              <a:rPr lang="en-CA" i="1" dirty="0" smtClean="0"/>
              <a:t> </a:t>
            </a:r>
            <a:r>
              <a:rPr lang="en-CA" dirty="0" smtClean="0"/>
              <a:t>(Wes Anderson 2001)</a:t>
            </a:r>
          </a:p>
          <a:p>
            <a:pPr marL="0" indent="0">
              <a:buNone/>
            </a:pPr>
            <a:endParaRPr lang="en-CA" dirty="0" smtClean="0">
              <a:hlinkClick r:id="rId2"/>
            </a:endParaRPr>
          </a:p>
          <a:p>
            <a:pPr marL="0" indent="0">
              <a:buNone/>
            </a:pPr>
            <a:r>
              <a:rPr lang="en-CA" dirty="0" smtClean="0">
                <a:hlinkClick r:id="rId2"/>
              </a:rPr>
              <a:t>https</a:t>
            </a:r>
            <a:r>
              <a:rPr lang="en-CA" dirty="0">
                <a:hlinkClick r:id="rId2"/>
              </a:rPr>
              <a:t>://</a:t>
            </a:r>
            <a:r>
              <a:rPr lang="en-CA" dirty="0" smtClean="0">
                <a:hlinkClick r:id="rId2"/>
              </a:rPr>
              <a:t>www.youtube.com/watch?v=K2GPBBxFpEw</a:t>
            </a:r>
            <a:endParaRPr lang="en-CA" dirty="0" smtClean="0"/>
          </a:p>
          <a:p>
            <a:pPr marL="0" indent="0">
              <a:buNone/>
            </a:pPr>
            <a:r>
              <a:rPr lang="en-CA" dirty="0" smtClean="0"/>
              <a:t>  </a:t>
            </a:r>
            <a:endParaRPr lang="en-CA" dirty="0"/>
          </a:p>
        </p:txBody>
      </p:sp>
    </p:spTree>
    <p:extLst>
      <p:ext uri="{BB962C8B-B14F-4D97-AF65-F5344CB8AC3E}">
        <p14:creationId xmlns:p14="http://schemas.microsoft.com/office/powerpoint/2010/main" val="600701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Editing</a:t>
            </a:r>
            <a:endParaRPr lang="en-US" dirty="0"/>
          </a:p>
        </p:txBody>
      </p:sp>
      <p:sp>
        <p:nvSpPr>
          <p:cNvPr id="3" name="Content Placeholder 2"/>
          <p:cNvSpPr>
            <a:spLocks noGrp="1"/>
          </p:cNvSpPr>
          <p:nvPr>
            <p:ph idx="1"/>
          </p:nvPr>
        </p:nvSpPr>
        <p:spPr/>
        <p:txBody>
          <a:bodyPr/>
          <a:lstStyle/>
          <a:p>
            <a:pPr marL="0" indent="0">
              <a:buNone/>
            </a:pPr>
            <a:r>
              <a:rPr lang="en-US" dirty="0"/>
              <a:t>Top 10 Most Effective Editing Moments of All Time</a:t>
            </a:r>
            <a:endParaRPr lang="en-US" dirty="0" smtClean="0">
              <a:hlinkClick r:id="rId2"/>
            </a:endParaRPr>
          </a:p>
          <a:p>
            <a:r>
              <a:rPr lang="en-US" dirty="0" smtClean="0">
                <a:hlinkClick r:id="rId2"/>
              </a:rPr>
              <a:t>https</a:t>
            </a:r>
            <a:r>
              <a:rPr lang="en-US" dirty="0">
                <a:hlinkClick r:id="rId2"/>
              </a:rPr>
              <a:t>://</a:t>
            </a:r>
            <a:r>
              <a:rPr lang="en-US" dirty="0" smtClean="0">
                <a:hlinkClick r:id="rId2"/>
              </a:rPr>
              <a:t>www.youtube.com/watch?v=bQtkbQkURCI</a:t>
            </a:r>
            <a:endParaRPr lang="en-US" dirty="0" smtClean="0"/>
          </a:p>
          <a:p>
            <a:endParaRPr lang="en-US" dirty="0"/>
          </a:p>
        </p:txBody>
      </p:sp>
    </p:spTree>
    <p:extLst>
      <p:ext uri="{BB962C8B-B14F-4D97-AF65-F5344CB8AC3E}">
        <p14:creationId xmlns:p14="http://schemas.microsoft.com/office/powerpoint/2010/main" val="635241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Shots</a:t>
            </a:r>
            <a:endParaRPr lang="en-US" dirty="0"/>
          </a:p>
        </p:txBody>
      </p:sp>
      <p:sp>
        <p:nvSpPr>
          <p:cNvPr id="3" name="Content Placeholder 2"/>
          <p:cNvSpPr>
            <a:spLocks noGrp="1"/>
          </p:cNvSpPr>
          <p:nvPr>
            <p:ph idx="1"/>
          </p:nvPr>
        </p:nvSpPr>
        <p:spPr/>
        <p:txBody>
          <a:bodyPr/>
          <a:lstStyle/>
          <a:p>
            <a:pPr marL="0" indent="0">
              <a:buNone/>
            </a:pPr>
            <a:r>
              <a:rPr lang="en-US" dirty="0" smtClean="0"/>
              <a:t>POV Shot</a:t>
            </a:r>
          </a:p>
          <a:p>
            <a:pPr marL="0" indent="0">
              <a:buNone/>
            </a:pPr>
            <a:r>
              <a:rPr lang="en-US" dirty="0" smtClean="0"/>
              <a:t>A </a:t>
            </a:r>
            <a:r>
              <a:rPr lang="en-US" dirty="0"/>
              <a:t>shot that depicts the point of view of a character so that we see exactly what they see. </a:t>
            </a:r>
            <a:r>
              <a:rPr lang="en-US" dirty="0" smtClean="0"/>
              <a:t>It is often </a:t>
            </a:r>
            <a:r>
              <a:rPr lang="en-US" dirty="0"/>
              <a:t>used in Horror cinema to see the world through a killer's </a:t>
            </a:r>
            <a:r>
              <a:rPr lang="en-US" dirty="0" smtClean="0"/>
              <a:t>eyes. </a:t>
            </a:r>
            <a:r>
              <a:rPr lang="en-US" dirty="0"/>
              <a:t>(</a:t>
            </a:r>
            <a:r>
              <a:rPr lang="en-US" dirty="0">
                <a:hlinkClick r:id="rId2"/>
              </a:rPr>
              <a:t>http://www.empireonline.com/movies/features/film-studies-101-camera-shots-styles</a:t>
            </a:r>
            <a:r>
              <a:rPr lang="en-US" dirty="0" smtClean="0">
                <a:hlinkClick r:id="rId2"/>
              </a:rPr>
              <a:t>/</a:t>
            </a:r>
            <a:r>
              <a:rPr lang="en-US" dirty="0" smtClean="0"/>
              <a:t>)</a:t>
            </a:r>
          </a:p>
          <a:p>
            <a:pPr marL="0" indent="0">
              <a:buNone/>
            </a:pPr>
            <a:endParaRPr lang="en-US" dirty="0"/>
          </a:p>
        </p:txBody>
      </p:sp>
    </p:spTree>
    <p:extLst>
      <p:ext uri="{BB962C8B-B14F-4D97-AF65-F5344CB8AC3E}">
        <p14:creationId xmlns:p14="http://schemas.microsoft.com/office/powerpoint/2010/main" val="24942925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Dutch angle</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Dutch angle</a:t>
            </a:r>
            <a:r>
              <a:rPr lang="en-US" dirty="0"/>
              <a:t>, also known as </a:t>
            </a:r>
            <a:r>
              <a:rPr lang="en-US" b="1" dirty="0"/>
              <a:t>Dutch tilt</a:t>
            </a:r>
            <a:r>
              <a:rPr lang="en-US" dirty="0"/>
              <a:t>, canted </a:t>
            </a:r>
            <a:r>
              <a:rPr lang="en-US" b="1" dirty="0"/>
              <a:t>angle</a:t>
            </a:r>
            <a:r>
              <a:rPr lang="en-US" dirty="0"/>
              <a:t>, oblique </a:t>
            </a:r>
            <a:r>
              <a:rPr lang="en-US" b="1" dirty="0"/>
              <a:t>angle</a:t>
            </a:r>
            <a:r>
              <a:rPr lang="en-US" dirty="0"/>
              <a:t> or German </a:t>
            </a:r>
            <a:r>
              <a:rPr lang="en-US" b="1" dirty="0"/>
              <a:t>angle</a:t>
            </a:r>
            <a:r>
              <a:rPr lang="en-US" dirty="0"/>
              <a:t>, is a type of camera shot where the camera is set at an </a:t>
            </a:r>
            <a:r>
              <a:rPr lang="en-US" b="1" dirty="0"/>
              <a:t>angle</a:t>
            </a:r>
            <a:r>
              <a:rPr lang="en-US" dirty="0"/>
              <a:t> on its roll axis so that the shot is composed with vertical lines at an </a:t>
            </a:r>
            <a:r>
              <a:rPr lang="en-US" b="1" dirty="0"/>
              <a:t>angle</a:t>
            </a:r>
            <a:r>
              <a:rPr lang="en-US" dirty="0"/>
              <a:t> to the side of the frame, or so that the horizon line of the shot is not parallel with </a:t>
            </a:r>
            <a:r>
              <a:rPr lang="en-US" dirty="0" smtClean="0"/>
              <a:t>the </a:t>
            </a:r>
            <a:r>
              <a:rPr lang="en-US" dirty="0"/>
              <a:t>bottom of the camera frame. This produces a viewpoint akin to tilting one's head to the </a:t>
            </a:r>
            <a:r>
              <a:rPr lang="en-US" dirty="0" smtClean="0"/>
              <a:t>side</a:t>
            </a:r>
            <a:r>
              <a:rPr lang="en-US" dirty="0"/>
              <a:t> </a:t>
            </a:r>
            <a:r>
              <a:rPr lang="en-US" dirty="0" smtClean="0"/>
              <a:t>(Wikipedia).</a:t>
            </a:r>
            <a:endParaRPr lang="en-US" dirty="0"/>
          </a:p>
        </p:txBody>
      </p:sp>
    </p:spTree>
    <p:extLst>
      <p:ext uri="{BB962C8B-B14F-4D97-AF65-F5344CB8AC3E}">
        <p14:creationId xmlns:p14="http://schemas.microsoft.com/office/powerpoint/2010/main" val="1801369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Dutch angle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276872"/>
            <a:ext cx="4431932" cy="2941191"/>
          </a:xfrm>
        </p:spPr>
      </p:pic>
    </p:spTree>
    <p:extLst>
      <p:ext uri="{BB962C8B-B14F-4D97-AF65-F5344CB8AC3E}">
        <p14:creationId xmlns:p14="http://schemas.microsoft.com/office/powerpoint/2010/main" val="2450386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Dolly shot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dolly shot is named for the device that creates it, the camera dolly--a wheeled camera support that can be rolled left and right or forward and </a:t>
            </a:r>
            <a:r>
              <a:rPr lang="en-US" dirty="0" smtClean="0"/>
              <a:t>backward in </a:t>
            </a:r>
            <a:r>
              <a:rPr lang="en-US" dirty="0"/>
              <a:t>a </a:t>
            </a:r>
            <a:r>
              <a:rPr lang="en-US" dirty="0" smtClean="0"/>
              <a:t>behind-the-scenes.</a:t>
            </a:r>
          </a:p>
          <a:p>
            <a:r>
              <a:rPr lang="en-US" dirty="0"/>
              <a:t>A </a:t>
            </a:r>
            <a:r>
              <a:rPr lang="en-US" b="1" dirty="0"/>
              <a:t>tracking shot</a:t>
            </a:r>
            <a:r>
              <a:rPr lang="en-US" dirty="0"/>
              <a:t> is when a camera follows a person or an object </a:t>
            </a:r>
            <a:r>
              <a:rPr lang="en-US" dirty="0" smtClean="0"/>
              <a:t>physically </a:t>
            </a:r>
            <a:r>
              <a:rPr lang="en-US" dirty="0"/>
              <a:t>moving with the subject- This can be done using tracks, handheld, ropes, Steady-cam etc. </a:t>
            </a:r>
            <a:endParaRPr lang="en-US" dirty="0" smtClean="0"/>
          </a:p>
          <a:p>
            <a:pPr marL="0" indent="0">
              <a:buNone/>
            </a:pPr>
            <a:r>
              <a:rPr lang="en-US" dirty="0">
                <a:hlinkClick r:id="rId2"/>
              </a:rPr>
              <a:t>http://</a:t>
            </a:r>
            <a:r>
              <a:rPr lang="en-US" dirty="0" smtClean="0">
                <a:hlinkClick r:id="rId2"/>
              </a:rPr>
              <a:t>www.criticalcommons.org/Members/jbutler/clips/greysanatomy20061005qq31_33qqdollyshot.mp4</a:t>
            </a:r>
            <a:endParaRPr lang="en-US" dirty="0" smtClean="0"/>
          </a:p>
          <a:p>
            <a:endParaRPr lang="en-US" dirty="0"/>
          </a:p>
        </p:txBody>
      </p:sp>
    </p:spTree>
    <p:extLst>
      <p:ext uri="{BB962C8B-B14F-4D97-AF65-F5344CB8AC3E}">
        <p14:creationId xmlns:p14="http://schemas.microsoft.com/office/powerpoint/2010/main" val="2274881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Pan shot</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cinematography, </a:t>
            </a:r>
            <a:r>
              <a:rPr lang="en-US" b="1" dirty="0"/>
              <a:t>panning</a:t>
            </a:r>
            <a:r>
              <a:rPr lang="en-US" dirty="0"/>
              <a:t> refers to rotating or pivoting a motion picture </a:t>
            </a:r>
            <a:r>
              <a:rPr lang="en-US" dirty="0" smtClean="0"/>
              <a:t>or video camera</a:t>
            </a:r>
            <a:r>
              <a:rPr lang="en-US" dirty="0"/>
              <a:t> horizontally from a fixed position. This motion is similar to the motion a person makes when they turns their head on their neck from left to right. In the resulting image, the view seems to "pass by" the spectator as new material appears on one side of the screen and exits from the other, although perspective lines reveal that the entire image is seen from a fixed point of view.</a:t>
            </a:r>
          </a:p>
          <a:p>
            <a:r>
              <a:rPr lang="en-US" dirty="0"/>
              <a:t>The term </a:t>
            </a:r>
            <a:r>
              <a:rPr lang="en-US" i="1" dirty="0"/>
              <a:t>panning</a:t>
            </a:r>
            <a:r>
              <a:rPr lang="en-US" dirty="0"/>
              <a:t> is short </a:t>
            </a:r>
            <a:r>
              <a:rPr lang="en-US" dirty="0" smtClean="0"/>
              <a:t>for panorama suggesting </a:t>
            </a:r>
            <a:r>
              <a:rPr lang="en-US" dirty="0"/>
              <a:t>an expansive view that exceeds the gaze, forcing the viewer to turning her head to take everything in. Panning, in other words, is a device for gradually revealing and incorporating off-screen space into the </a:t>
            </a:r>
            <a:r>
              <a:rPr lang="en-US" dirty="0" smtClean="0"/>
              <a:t>image (Wikipedia).</a:t>
            </a:r>
            <a:endParaRPr lang="en-US" dirty="0"/>
          </a:p>
          <a:p>
            <a:endParaRPr lang="en-US" dirty="0"/>
          </a:p>
        </p:txBody>
      </p:sp>
    </p:spTree>
    <p:extLst>
      <p:ext uri="{BB962C8B-B14F-4D97-AF65-F5344CB8AC3E}">
        <p14:creationId xmlns:p14="http://schemas.microsoft.com/office/powerpoint/2010/main" val="2412766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endParaRPr lang="en-US" dirty="0" smtClean="0">
              <a:hlinkClick r:id="rId2"/>
            </a:endParaRPr>
          </a:p>
          <a:p>
            <a:pPr marL="0" indent="0">
              <a:buNone/>
            </a:pPr>
            <a:r>
              <a:rPr lang="en-US" dirty="0"/>
              <a:t>Top 20 Amazing Cinematic Techniques Part 1</a:t>
            </a:r>
            <a:endParaRPr lang="en-US" dirty="0">
              <a:hlinkClick r:id="rId2"/>
            </a:endParaRPr>
          </a:p>
          <a:p>
            <a:r>
              <a:rPr lang="en-US" dirty="0" smtClean="0">
                <a:hlinkClick r:id="rId2"/>
              </a:rPr>
              <a:t>https</a:t>
            </a:r>
            <a:r>
              <a:rPr lang="en-US" dirty="0">
                <a:hlinkClick r:id="rId2"/>
              </a:rPr>
              <a:t>://</a:t>
            </a:r>
            <a:r>
              <a:rPr lang="en-US" dirty="0" smtClean="0">
                <a:hlinkClick r:id="rId2"/>
              </a:rPr>
              <a:t>www.youtube.com/watch?v=O3EnnBDgMww</a:t>
            </a:r>
            <a:endParaRPr lang="en-US" dirty="0" smtClean="0"/>
          </a:p>
          <a:p>
            <a:endParaRPr lang="en-US" dirty="0"/>
          </a:p>
        </p:txBody>
      </p:sp>
    </p:spTree>
    <p:extLst>
      <p:ext uri="{BB962C8B-B14F-4D97-AF65-F5344CB8AC3E}">
        <p14:creationId xmlns:p14="http://schemas.microsoft.com/office/powerpoint/2010/main" val="41042973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Shots</a:t>
            </a:r>
            <a:endParaRPr lang="en-US" dirty="0"/>
          </a:p>
        </p:txBody>
      </p:sp>
      <p:sp>
        <p:nvSpPr>
          <p:cNvPr id="3" name="Content Placeholder 2"/>
          <p:cNvSpPr>
            <a:spLocks noGrp="1"/>
          </p:cNvSpPr>
          <p:nvPr>
            <p:ph idx="1"/>
          </p:nvPr>
        </p:nvSpPr>
        <p:spPr/>
        <p:txBody>
          <a:bodyPr/>
          <a:lstStyle/>
          <a:p>
            <a:endParaRPr lang="en-US" dirty="0" smtClean="0">
              <a:hlinkClick r:id="rId2"/>
            </a:endParaRPr>
          </a:p>
          <a:p>
            <a:pPr marL="0" indent="0">
              <a:buNone/>
            </a:pPr>
            <a:r>
              <a:rPr lang="en-US" b="1" dirty="0"/>
              <a:t>Film Studies 101: The 30 </a:t>
            </a:r>
            <a:r>
              <a:rPr lang="en-US" b="1" dirty="0" smtClean="0"/>
              <a:t>Camera Shots </a:t>
            </a:r>
            <a:r>
              <a:rPr lang="en-US" b="1" dirty="0"/>
              <a:t>Every Film Fan Needs To Know</a:t>
            </a:r>
          </a:p>
          <a:p>
            <a:endParaRPr lang="en-US" dirty="0">
              <a:hlinkClick r:id="rId2"/>
            </a:endParaRPr>
          </a:p>
          <a:p>
            <a:pPr marL="0" indent="0">
              <a:buNone/>
            </a:pPr>
            <a:r>
              <a:rPr lang="en-US" dirty="0" smtClean="0">
                <a:hlinkClick r:id="rId2"/>
              </a:rPr>
              <a:t>http</a:t>
            </a:r>
            <a:r>
              <a:rPr lang="en-US" dirty="0">
                <a:hlinkClick r:id="rId2"/>
              </a:rPr>
              <a:t>://www.empireonline.com/movies/features/film-studies-101-camera-shots-styles</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53726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Form and Content</a:t>
            </a:r>
            <a:endParaRPr lang="en-CA" dirty="0"/>
          </a:p>
        </p:txBody>
      </p:sp>
      <p:sp>
        <p:nvSpPr>
          <p:cNvPr id="3" name="Content Placeholder 2"/>
          <p:cNvSpPr>
            <a:spLocks noGrp="1"/>
          </p:cNvSpPr>
          <p:nvPr>
            <p:ph idx="1"/>
          </p:nvPr>
        </p:nvSpPr>
        <p:spPr/>
        <p:txBody>
          <a:bodyPr/>
          <a:lstStyle/>
          <a:p>
            <a:pPr marL="0" indent="0">
              <a:buNone/>
            </a:pPr>
            <a:r>
              <a:rPr lang="en-CA" dirty="0" smtClean="0"/>
              <a:t>“Content [is[ the subject of an artwork (what the work is about).</a:t>
            </a:r>
          </a:p>
          <a:p>
            <a:pPr marL="0" indent="0">
              <a:buNone/>
            </a:pPr>
            <a:r>
              <a:rPr lang="en-CA" dirty="0" smtClean="0"/>
              <a:t>Form [is] the means by which that subject is expressed and experienced.</a:t>
            </a:r>
          </a:p>
          <a:p>
            <a:pPr marL="0" indent="0">
              <a:buNone/>
            </a:pPr>
            <a:r>
              <a:rPr lang="en-CA" dirty="0" smtClean="0"/>
              <a:t>Form lets us see the content </a:t>
            </a:r>
            <a:r>
              <a:rPr lang="en-CA" i="1" dirty="0" smtClean="0"/>
              <a:t>in a particular way</a:t>
            </a:r>
            <a:r>
              <a:rPr lang="en-CA" dirty="0" smtClean="0"/>
              <a:t>. It enables the artist to shape our particular experience </a:t>
            </a:r>
            <a:r>
              <a:rPr lang="en-CA" i="1" dirty="0" smtClean="0"/>
              <a:t>and interpretation </a:t>
            </a:r>
            <a:r>
              <a:rPr lang="en-CA" dirty="0" smtClean="0"/>
              <a:t>of that </a:t>
            </a:r>
            <a:r>
              <a:rPr lang="en-CA" dirty="0" smtClean="0"/>
              <a:t>content</a:t>
            </a:r>
            <a:r>
              <a:rPr lang="en-CA" i="1" dirty="0"/>
              <a:t> </a:t>
            </a:r>
            <a:r>
              <a:rPr lang="en-CA" i="1" dirty="0" smtClean="0"/>
              <a:t>(32</a:t>
            </a:r>
            <a:r>
              <a:rPr lang="en-CA" i="1" dirty="0" smtClean="0"/>
              <a:t>). </a:t>
            </a:r>
            <a:endParaRPr lang="en-CA" i="1" dirty="0"/>
          </a:p>
        </p:txBody>
      </p:sp>
    </p:spTree>
    <p:extLst>
      <p:ext uri="{BB962C8B-B14F-4D97-AF65-F5344CB8AC3E}">
        <p14:creationId xmlns:p14="http://schemas.microsoft.com/office/powerpoint/2010/main" val="24974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Eisenstein's “Montage of Attractions“ by </a:t>
            </a:r>
            <a:r>
              <a:rPr lang="en-US" sz="3200" dirty="0"/>
              <a:t>Dan Shaw</a:t>
            </a:r>
            <a:br>
              <a:rPr lang="en-US" sz="3200" dirty="0"/>
            </a:b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sz="3600" dirty="0" smtClean="0"/>
              <a:t>Februa</a:t>
            </a:r>
            <a:r>
              <a:rPr lang="en-US" dirty="0" smtClean="0"/>
              <a:t>ry </a:t>
            </a:r>
            <a:r>
              <a:rPr lang="en-US" dirty="0"/>
              <a:t>2004, </a:t>
            </a:r>
            <a:r>
              <a:rPr lang="en-US" i="1" dirty="0"/>
              <a:t>Senses of </a:t>
            </a:r>
            <a:r>
              <a:rPr lang="en-US" i="1" dirty="0" smtClean="0"/>
              <a:t>Cinema</a:t>
            </a:r>
            <a:r>
              <a:rPr lang="en-US" dirty="0" smtClean="0"/>
              <a:t>, Issue </a:t>
            </a:r>
            <a:r>
              <a:rPr lang="en-US" dirty="0"/>
              <a:t>30</a:t>
            </a:r>
          </a:p>
          <a:p>
            <a:pPr>
              <a:buNone/>
            </a:pPr>
            <a:r>
              <a:rPr lang="en-US" dirty="0" smtClean="0"/>
              <a:t> </a:t>
            </a:r>
            <a:r>
              <a:rPr lang="en-US" dirty="0" smtClean="0">
                <a:hlinkClick r:id="rId2"/>
              </a:rPr>
              <a:t>http://sensesofcinema.com/2004/great-directors/eisenstein/</a:t>
            </a:r>
            <a:endParaRPr lang="en-US" dirty="0" smtClean="0"/>
          </a:p>
        </p:txBody>
      </p:sp>
    </p:spTree>
    <p:extLst>
      <p:ext uri="{BB962C8B-B14F-4D97-AF65-F5344CB8AC3E}">
        <p14:creationId xmlns:p14="http://schemas.microsoft.com/office/powerpoint/2010/main" val="1908718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“Sergei </a:t>
            </a:r>
            <a:r>
              <a:rPr lang="en-US" dirty="0" smtClean="0"/>
              <a:t>Eisenstein”</a:t>
            </a:r>
            <a:r>
              <a:rPr lang="en-US" dirty="0"/>
              <a:t> </a:t>
            </a:r>
            <a:r>
              <a:rPr lang="en-US" dirty="0" smtClean="0"/>
              <a:t>Dan </a:t>
            </a:r>
            <a:r>
              <a:rPr lang="en-US" dirty="0"/>
              <a:t> Shaw</a:t>
            </a:r>
          </a:p>
          <a:p>
            <a:pPr marL="0" indent="0">
              <a:buNone/>
            </a:pPr>
            <a:r>
              <a:rPr lang="en-US" sz="3600" dirty="0"/>
              <a:t>Februa</a:t>
            </a:r>
            <a:r>
              <a:rPr lang="en-US" dirty="0"/>
              <a:t>ry 2004, Senses of Cinema. Issue 30</a:t>
            </a:r>
          </a:p>
          <a:p>
            <a:pPr marL="0" indent="0">
              <a:buNone/>
            </a:pPr>
            <a:r>
              <a:rPr lang="en-US" dirty="0" smtClean="0">
                <a:hlinkClick r:id="rId2"/>
              </a:rPr>
              <a:t>http</a:t>
            </a:r>
            <a:r>
              <a:rPr lang="en-US" dirty="0">
                <a:hlinkClick r:id="rId2"/>
              </a:rPr>
              <a:t>://sensesofcinema.com/2004/cteq/eisenstein/"http://sensesofcinema.com/2004/cteq/eisenstein</a:t>
            </a:r>
            <a:r>
              <a:rPr lang="en-US" dirty="0" smtClean="0">
                <a:hlinkClick r:id="rId2"/>
              </a:rPr>
              <a:t>/</a:t>
            </a:r>
            <a:endParaRPr lang="en-US" dirty="0" smtClean="0"/>
          </a:p>
          <a:p>
            <a:pPr marL="0" indent="0">
              <a:buNone/>
            </a:pPr>
            <a:endParaRPr lang="en-US" dirty="0"/>
          </a:p>
          <a:p>
            <a:pPr marL="514350" indent="-514350">
              <a:buFont typeface="+mj-lt"/>
              <a:buAutoNum type="arabicPeriod"/>
            </a:pPr>
            <a:r>
              <a:rPr lang="en-US" dirty="0"/>
              <a:t>What is intellectual montage?</a:t>
            </a:r>
          </a:p>
          <a:p>
            <a:pPr marL="514350" indent="-514350">
              <a:buFont typeface="+mj-lt"/>
              <a:buAutoNum type="arabicPeriod"/>
            </a:pPr>
            <a:r>
              <a:rPr lang="en-US" dirty="0"/>
              <a:t>Define the editing techniques of metric, rhythmic, tonal and </a:t>
            </a:r>
            <a:r>
              <a:rPr lang="en-US" dirty="0" err="1"/>
              <a:t>overtonal</a:t>
            </a:r>
            <a:r>
              <a:rPr lang="en-US" dirty="0"/>
              <a:t> montage. </a:t>
            </a:r>
          </a:p>
          <a:p>
            <a:pPr marL="514350" indent="-514350">
              <a:buFont typeface="+mj-lt"/>
              <a:buAutoNum type="arabicPeriod"/>
            </a:pPr>
            <a:r>
              <a:rPr lang="en-US" dirty="0"/>
              <a:t>What is the purpose of art, according to Eisenstein, Marx, Brecht, and Godard?</a:t>
            </a:r>
          </a:p>
          <a:p>
            <a:pPr marL="514350" indent="-514350">
              <a:buFont typeface="+mj-lt"/>
              <a:buAutoNum type="arabicPeriod"/>
            </a:pPr>
            <a:r>
              <a:rPr lang="en-US" dirty="0"/>
              <a:t>How are Eisenstein’s experiments in montage related to biomechanics?</a:t>
            </a:r>
          </a:p>
          <a:p>
            <a:pPr marL="514350" indent="-514350">
              <a:buFont typeface="+mj-lt"/>
              <a:buAutoNum type="arabicPeriod"/>
            </a:pPr>
            <a:r>
              <a:rPr lang="en-US" dirty="0"/>
              <a:t>What is, according to some critics, problematic about Eisenstein’s avoidance of the cult of the individual? </a:t>
            </a:r>
          </a:p>
          <a:p>
            <a:pPr marL="514350" indent="-514350">
              <a:buFont typeface="+mj-lt"/>
              <a:buAutoNum type="arabicPeriod"/>
            </a:pPr>
            <a:r>
              <a:rPr lang="en-US" dirty="0"/>
              <a:t>How did Eisenstein influence later film directors? Give some examples.</a:t>
            </a:r>
          </a:p>
          <a:p>
            <a:pPr marL="514350" indent="-514350">
              <a:buFont typeface="+mj-lt"/>
              <a:buAutoNum type="arabicPeriod"/>
            </a:pPr>
            <a:r>
              <a:rPr lang="en-US" dirty="0"/>
              <a:t>What is the difference between Eisenstein’s approach to cinema defined as “Kino-</a:t>
            </a:r>
            <a:r>
              <a:rPr lang="en-US" dirty="0" err="1"/>
              <a:t>fist”and</a:t>
            </a:r>
            <a:r>
              <a:rPr lang="en-US" dirty="0"/>
              <a:t> the “Kino-Eye” group?</a:t>
            </a:r>
          </a:p>
          <a:p>
            <a:pPr marL="514350" indent="-514350">
              <a:buFont typeface="+mj-lt"/>
              <a:buAutoNum type="arabicPeriod"/>
            </a:pPr>
            <a:r>
              <a:rPr lang="en-US" dirty="0"/>
              <a:t>What are the weaknesses of Eisenstein’s approach to art</a:t>
            </a:r>
            <a:r>
              <a:rPr lang="en-US" dirty="0" smtClean="0"/>
              <a:t>?</a:t>
            </a:r>
            <a:endParaRPr lang="en-US" dirty="0" smtClean="0">
              <a:hlinkClick r:id="rId3"/>
            </a:endParaRPr>
          </a:p>
        </p:txBody>
      </p:sp>
    </p:spTree>
    <p:extLst>
      <p:ext uri="{BB962C8B-B14F-4D97-AF65-F5344CB8AC3E}">
        <p14:creationId xmlns:p14="http://schemas.microsoft.com/office/powerpoint/2010/main" val="3510020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Sergei Eisenstein </a:t>
            </a:r>
            <a:endParaRPr lang="en-US" dirty="0"/>
          </a:p>
        </p:txBody>
      </p:sp>
      <p:sp>
        <p:nvSpPr>
          <p:cNvPr id="3" name="Content Placeholder 2"/>
          <p:cNvSpPr>
            <a:spLocks noGrp="1"/>
          </p:cNvSpPr>
          <p:nvPr>
            <p:ph idx="1"/>
          </p:nvPr>
        </p:nvSpPr>
        <p:spPr/>
        <p:txBody>
          <a:bodyPr>
            <a:normAutofit lnSpcReduction="10000"/>
          </a:bodyPr>
          <a:lstStyle/>
          <a:p>
            <a:r>
              <a:rPr lang="en-US" dirty="0" smtClean="0"/>
              <a:t>Ideas about Art</a:t>
            </a:r>
          </a:p>
          <a:p>
            <a:pPr>
              <a:buNone/>
            </a:pPr>
            <a:r>
              <a:rPr lang="en-US" dirty="0" smtClean="0"/>
              <a:t>	For Eisenstein (as for Marx, and Brecht, and Godard), art should raise class-consciousness and transform the viewer, ideally causing the audience to take up arms against their sea of troubles as soon as they leave the theatre.</a:t>
            </a:r>
          </a:p>
          <a:p>
            <a:pPr>
              <a:buNone/>
            </a:pPr>
            <a:r>
              <a:rPr lang="en-US" dirty="0" smtClean="0"/>
              <a:t>	He expressed his ideas about art in his seminal 1931 essay “A Dialectic Approach to Film Form”.  </a:t>
            </a:r>
          </a:p>
          <a:p>
            <a:endParaRPr lang="en-US" dirty="0" smtClean="0"/>
          </a:p>
          <a:p>
            <a:endParaRPr lang="en-US" dirty="0"/>
          </a:p>
        </p:txBody>
      </p:sp>
    </p:spTree>
    <p:extLst>
      <p:ext uri="{BB962C8B-B14F-4D97-AF65-F5344CB8AC3E}">
        <p14:creationId xmlns:p14="http://schemas.microsoft.com/office/powerpoint/2010/main" val="19363860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“Eisenstein's Montage of Attractions"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Eisenstein's first film, the revolutionary "Strike," was produced in 1924, following the publishing of his first article on theories of editing in the review </a:t>
            </a:r>
            <a:r>
              <a:rPr lang="en-US" dirty="0" err="1" smtClean="0"/>
              <a:t>Lef</a:t>
            </a:r>
            <a:r>
              <a:rPr lang="en-US" dirty="0" smtClean="0"/>
              <a:t>, edited by the great poet, </a:t>
            </a:r>
            <a:r>
              <a:rPr lang="en-US" dirty="0" err="1" smtClean="0"/>
              <a:t>Mayakovsky</a:t>
            </a:r>
            <a:r>
              <a:rPr lang="en-US" dirty="0" smtClean="0"/>
              <a:t>. He proposed a new editing form, the "montage of attractions" -- in which arbitrarily chosen images, independent from the action, would be presented not in chronological sequence but in whatever way would create the maximum psychological impact.</a:t>
            </a:r>
          </a:p>
          <a:p>
            <a:endParaRPr lang="en-US" dirty="0"/>
          </a:p>
        </p:txBody>
      </p:sp>
    </p:spTree>
    <p:extLst>
      <p:ext uri="{BB962C8B-B14F-4D97-AF65-F5344CB8AC3E}">
        <p14:creationId xmlns:p14="http://schemas.microsoft.com/office/powerpoint/2010/main" val="1877064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Montage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Just as the conflict of classes drove history – with the bourgeoisie as thesis clashing with the proletariat as antithesis to yield the triumphant progressive synthesis of the classless society – so too (famously, in </a:t>
            </a:r>
            <a:r>
              <a:rPr lang="en-US" i="1" dirty="0" smtClean="0"/>
              <a:t>Strike!</a:t>
            </a:r>
            <a:r>
              <a:rPr lang="en-US" dirty="0" smtClean="0"/>
              <a:t>)</a:t>
            </a:r>
            <a:r>
              <a:rPr lang="en-US" i="1" dirty="0" smtClean="0"/>
              <a:t> </a:t>
            </a:r>
            <a:r>
              <a:rPr lang="en-US" dirty="0" smtClean="0"/>
              <a:t>shot A of the workers’ rebellion being put down is juxtaposed with shot B of cattle being slaughtered and the synthesis yields the symbolic meaning C, that the workers are cattle. This technical innovation is what Eisenstein dubbed “intellectual montage.” </a:t>
            </a:r>
            <a:endParaRPr lang="en-US" dirty="0"/>
          </a:p>
        </p:txBody>
      </p:sp>
    </p:spTree>
    <p:extLst>
      <p:ext uri="{BB962C8B-B14F-4D97-AF65-F5344CB8AC3E}">
        <p14:creationId xmlns:p14="http://schemas.microsoft.com/office/powerpoint/2010/main" val="2173565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Eisenstein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While Eisenstein was proudest of his “invention” of intellectual montage in the parallel bloodbaths in </a:t>
            </a:r>
            <a:r>
              <a:rPr lang="en-US" i="1" dirty="0" smtClean="0"/>
              <a:t>Strike! (1924), what most endures about his work is his mastery of the editing techniques he identified as metric, rhythmic, tonal and </a:t>
            </a:r>
            <a:r>
              <a:rPr lang="en-US" i="1" dirty="0" err="1" smtClean="0"/>
              <a:t>overtonal</a:t>
            </a:r>
            <a:r>
              <a:rPr lang="en-US" i="1" dirty="0" smtClean="0"/>
              <a:t> in “Methods of Montage”. In his view, editing involved the audience more than the passive reception of information from static and lengthy shots; that as viewers we actively come to the symbolic </a:t>
            </a:r>
            <a:r>
              <a:rPr lang="en-US" i="1" dirty="0" err="1" smtClean="0"/>
              <a:t>realisations</a:t>
            </a:r>
            <a:r>
              <a:rPr lang="en-US" i="1" dirty="0" smtClean="0"/>
              <a:t> of intellectual montage, and are driven into a Pavlovian frenzy by the dynamism of the rhythms of the Odessa Steps, or the rat-a-tat of the machine gun in October (1927)  (Dan Shaw).</a:t>
            </a:r>
            <a:endParaRPr lang="en-US" dirty="0" smtClean="0"/>
          </a:p>
          <a:p>
            <a:endParaRPr lang="en-US" dirty="0" smtClean="0"/>
          </a:p>
          <a:p>
            <a:endParaRPr lang="en-US" dirty="0"/>
          </a:p>
        </p:txBody>
      </p:sp>
    </p:spTree>
    <p:extLst>
      <p:ext uri="{BB962C8B-B14F-4D97-AF65-F5344CB8AC3E}">
        <p14:creationId xmlns:p14="http://schemas.microsoft.com/office/powerpoint/2010/main" val="20969230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Intellectual Montage: Slaughter Scene from Strike (1924) </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http://www.youtube.com/watch?v=jWiDciPuSW4</a:t>
            </a:r>
            <a:endParaRPr lang="en-US" dirty="0" smtClean="0"/>
          </a:p>
          <a:p>
            <a:pPr>
              <a:buNone/>
            </a:pPr>
            <a:r>
              <a:rPr lang="en-US" dirty="0" smtClean="0"/>
              <a:t>	Intellectual montage resulted from his studies of </a:t>
            </a:r>
            <a:r>
              <a:rPr lang="en-US" dirty="0" err="1" smtClean="0"/>
              <a:t>Kuleshov’s</a:t>
            </a:r>
            <a:r>
              <a:rPr lang="en-US" dirty="0" smtClean="0"/>
              <a:t> famous experiments (which demonstrated that the meaning of any shot is contextual) and of Japanese ideograms (where two separate symbols can be juxtaposed to create a third meaning, e.g. child + mouth = scream, white bird + mouth = sing) </a:t>
            </a:r>
            <a:endParaRPr lang="en-US" dirty="0"/>
          </a:p>
        </p:txBody>
      </p:sp>
    </p:spTree>
    <p:extLst>
      <p:ext uri="{BB962C8B-B14F-4D97-AF65-F5344CB8AC3E}">
        <p14:creationId xmlns:p14="http://schemas.microsoft.com/office/powerpoint/2010/main" val="14461445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a:bodyPr>
          <a:lstStyle/>
          <a:p>
            <a:r>
              <a:rPr lang="en-US" b="1" dirty="0" smtClean="0"/>
              <a:t>Odessa Steps: Battleship Potemkin (1925)</a:t>
            </a:r>
            <a:endParaRPr lang="en-US" dirty="0"/>
          </a:p>
        </p:txBody>
      </p:sp>
      <p:sp>
        <p:nvSpPr>
          <p:cNvPr id="3" name="Content Placeholder 2"/>
          <p:cNvSpPr>
            <a:spLocks noGrp="1"/>
          </p:cNvSpPr>
          <p:nvPr>
            <p:ph idx="1"/>
          </p:nvPr>
        </p:nvSpPr>
        <p:spPr/>
        <p:txBody>
          <a:bodyPr>
            <a:normAutofit/>
          </a:bodyPr>
          <a:lstStyle/>
          <a:p>
            <a:endParaRPr lang="en-US" dirty="0" smtClean="0">
              <a:hlinkClick r:id="rId2"/>
            </a:endParaRPr>
          </a:p>
          <a:p>
            <a:endParaRPr lang="en-US" dirty="0" smtClean="0">
              <a:hlinkClick r:id="rId2"/>
            </a:endParaRPr>
          </a:p>
          <a:p>
            <a:pPr>
              <a:buNone/>
            </a:pPr>
            <a:r>
              <a:rPr lang="en-US" dirty="0">
                <a:hlinkClick r:id="rId3"/>
              </a:rPr>
              <a:t>https://www.youtube.com/watch?v</a:t>
            </a:r>
            <a:r>
              <a:rPr lang="en-US">
                <a:hlinkClick r:id="rId3"/>
              </a:rPr>
              <a:t>=1sEPFd-1Dm8&amp;spfreload=</a:t>
            </a:r>
            <a:r>
              <a:rPr lang="en-US" smtClean="0">
                <a:hlinkClick r:id="rId3"/>
              </a:rPr>
              <a:t>10</a:t>
            </a:r>
            <a:endParaRPr lang="en-US" smtClean="0"/>
          </a:p>
          <a:p>
            <a:pPr>
              <a:buNone/>
            </a:pPr>
            <a:endParaRPr lang="en-US" dirty="0"/>
          </a:p>
        </p:txBody>
      </p:sp>
    </p:spTree>
    <p:extLst>
      <p:ext uri="{BB962C8B-B14F-4D97-AF65-F5344CB8AC3E}">
        <p14:creationId xmlns:p14="http://schemas.microsoft.com/office/powerpoint/2010/main" val="1638127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Rhythmic Montage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Eisenstein discovering that film cut metrically to the beat of a typical heart has a profound impact on us precisely because it mirrors our biorhythms. He learned how to whip his viewers into a frenzy (much </a:t>
            </a:r>
            <a:r>
              <a:rPr lang="en-US" smtClean="0"/>
              <a:t>easier than </a:t>
            </a:r>
            <a:r>
              <a:rPr lang="en-US" dirty="0" smtClean="0"/>
              <a:t>now) by using such simple tricks as making the shots shorter and shorter to build to a climax (see the end of the crop duster sequence in </a:t>
            </a:r>
            <a:r>
              <a:rPr lang="en-US" i="1" dirty="0" smtClean="0"/>
              <a:t>North by Northwest </a:t>
            </a:r>
            <a:r>
              <a:rPr lang="en-US" dirty="0" smtClean="0"/>
              <a:t>for a definitive use of accelerated montage). His films were composed of an astronomical number of shots, a necessity when, say, you are trying to capture the power of a machine gun by cutting as rapidly as it fires bullets. But the shower scene from </a:t>
            </a:r>
            <a:r>
              <a:rPr lang="en-US" i="1" dirty="0" smtClean="0"/>
              <a:t>Psycho </a:t>
            </a:r>
            <a:r>
              <a:rPr lang="en-US" dirty="0" smtClean="0"/>
              <a:t>would not exist were it not for Eisenstein’s inspired lead in. </a:t>
            </a:r>
          </a:p>
          <a:p>
            <a:r>
              <a:rPr lang="en-US" dirty="0" smtClean="0"/>
              <a:t> </a:t>
            </a:r>
          </a:p>
          <a:p>
            <a:endParaRPr lang="en-US" dirty="0"/>
          </a:p>
        </p:txBody>
      </p:sp>
    </p:spTree>
    <p:extLst>
      <p:ext uri="{BB962C8B-B14F-4D97-AF65-F5344CB8AC3E}">
        <p14:creationId xmlns:p14="http://schemas.microsoft.com/office/powerpoint/2010/main" val="35005642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a:t>
            </a:r>
            <a:endParaRPr lang="en-US" dirty="0"/>
          </a:p>
        </p:txBody>
      </p:sp>
      <p:sp>
        <p:nvSpPr>
          <p:cNvPr id="3" name="Content Placeholder 2"/>
          <p:cNvSpPr>
            <a:spLocks noGrp="1"/>
          </p:cNvSpPr>
          <p:nvPr>
            <p:ph idx="1"/>
          </p:nvPr>
        </p:nvSpPr>
        <p:spPr/>
        <p:txBody>
          <a:bodyPr/>
          <a:lstStyle/>
          <a:p>
            <a:r>
              <a:rPr lang="en-US" i="1" dirty="0" smtClean="0"/>
              <a:t>North by Northwest</a:t>
            </a:r>
            <a:r>
              <a:rPr lang="en-US" dirty="0" smtClean="0"/>
              <a:t>(1959)</a:t>
            </a:r>
            <a:br>
              <a:rPr lang="en-US" dirty="0" smtClean="0"/>
            </a:br>
            <a:r>
              <a:rPr lang="en-US" dirty="0" smtClean="0"/>
              <a:t>the crop duster sequence</a:t>
            </a:r>
            <a:endParaRPr lang="en-US" dirty="0" smtClean="0">
              <a:hlinkClick r:id="rId2"/>
            </a:endParaRPr>
          </a:p>
          <a:p>
            <a:r>
              <a:rPr lang="en-US" dirty="0" smtClean="0">
                <a:hlinkClick r:id="rId2"/>
              </a:rPr>
              <a:t>http://www.youtube.com/watch?v=943mBjmDZ4Q&amp;NR=1&amp;feature=endscreen</a:t>
            </a:r>
            <a:endParaRPr lang="en-US" dirty="0" smtClean="0"/>
          </a:p>
          <a:p>
            <a:r>
              <a:rPr lang="en-US" dirty="0" smtClean="0"/>
              <a:t> </a:t>
            </a:r>
            <a:r>
              <a:rPr lang="en-US" i="1" dirty="0" smtClean="0"/>
              <a:t>Psycho</a:t>
            </a:r>
            <a:r>
              <a:rPr lang="en-US" dirty="0" smtClean="0"/>
              <a:t> (1960)  - shower scene</a:t>
            </a:r>
          </a:p>
          <a:p>
            <a:r>
              <a:rPr lang="en-US" dirty="0" smtClean="0">
                <a:hlinkClick r:id="rId3"/>
              </a:rPr>
              <a:t>http://www.youtube.com/watch?v=0WtDmbr9xyY&amp;feature=fvsr</a:t>
            </a:r>
            <a:endParaRPr lang="en-US" dirty="0" smtClean="0"/>
          </a:p>
          <a:p>
            <a:endParaRPr lang="en-US" dirty="0"/>
          </a:p>
        </p:txBody>
      </p:sp>
    </p:spTree>
    <p:extLst>
      <p:ext uri="{BB962C8B-B14F-4D97-AF65-F5344CB8AC3E}">
        <p14:creationId xmlns:p14="http://schemas.microsoft.com/office/powerpoint/2010/main" val="2295671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Film Form</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“Form </a:t>
            </a:r>
            <a:r>
              <a:rPr lang="en-CA" dirty="0"/>
              <a:t>is </a:t>
            </a:r>
            <a:r>
              <a:rPr lang="en-CA" b="1" dirty="0"/>
              <a:t>cinematic </a:t>
            </a:r>
            <a:r>
              <a:rPr lang="en-CA" b="1" dirty="0" smtClean="0"/>
              <a:t>language</a:t>
            </a:r>
            <a:r>
              <a:rPr lang="en-CA" i="1" dirty="0" smtClean="0"/>
              <a:t>: </a:t>
            </a:r>
            <a:r>
              <a:rPr lang="en-CA" dirty="0" smtClean="0"/>
              <a:t>the tools and techniques that filmmakers use to convey meaning and mood  to the viewer, including </a:t>
            </a:r>
          </a:p>
          <a:p>
            <a:pPr marL="0" indent="0">
              <a:buNone/>
            </a:pPr>
            <a:r>
              <a:rPr lang="en-CA" dirty="0" smtClean="0"/>
              <a:t>lighting</a:t>
            </a:r>
            <a:r>
              <a:rPr lang="en-CA" dirty="0"/>
              <a:t>, </a:t>
            </a:r>
            <a:r>
              <a:rPr lang="en-CA" dirty="0" err="1" smtClean="0"/>
              <a:t>mis</a:t>
            </a:r>
            <a:r>
              <a:rPr lang="en-CA" dirty="0" smtClean="0"/>
              <a:t>-an-scène, cinematography, performance, editing and sound” (32).</a:t>
            </a:r>
            <a:endParaRPr lang="en-CA" dirty="0"/>
          </a:p>
        </p:txBody>
      </p:sp>
    </p:spTree>
    <p:extLst>
      <p:ext uri="{BB962C8B-B14F-4D97-AF65-F5344CB8AC3E}">
        <p14:creationId xmlns:p14="http://schemas.microsoft.com/office/powerpoint/2010/main" val="16571313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Overtonal</a:t>
            </a:r>
            <a:r>
              <a:rPr lang="en-US" dirty="0" smtClean="0"/>
              <a:t> Montage</a:t>
            </a:r>
            <a:endParaRPr lang="en-US" dirty="0"/>
          </a:p>
        </p:txBody>
      </p:sp>
      <p:sp>
        <p:nvSpPr>
          <p:cNvPr id="3" name="Content Placeholder 2"/>
          <p:cNvSpPr>
            <a:spLocks noGrp="1"/>
          </p:cNvSpPr>
          <p:nvPr>
            <p:ph idx="1"/>
          </p:nvPr>
        </p:nvSpPr>
        <p:spPr/>
        <p:txBody>
          <a:bodyPr>
            <a:normAutofit/>
          </a:bodyPr>
          <a:lstStyle/>
          <a:p>
            <a:pPr>
              <a:buNone/>
            </a:pPr>
            <a:endParaRPr lang="en-US" dirty="0" smtClean="0">
              <a:hlinkClick r:id="rId2"/>
            </a:endParaRPr>
          </a:p>
          <a:p>
            <a:pPr>
              <a:buNone/>
            </a:pPr>
            <a:r>
              <a:rPr lang="en-US" dirty="0" smtClean="0"/>
              <a:t>	</a:t>
            </a:r>
            <a:r>
              <a:rPr lang="en-US" i="1" dirty="0" smtClean="0"/>
              <a:t>October</a:t>
            </a:r>
          </a:p>
          <a:p>
            <a:r>
              <a:rPr lang="en-US" dirty="0" smtClean="0"/>
              <a:t>He was one of the first directors to cut a film to the rhythm of pre-existent music, and not just have the music played or composed to match the film.</a:t>
            </a:r>
            <a:endParaRPr lang="en-US" dirty="0" smtClean="0">
              <a:hlinkClick r:id="rId2"/>
            </a:endParaRPr>
          </a:p>
          <a:p>
            <a:pPr>
              <a:buNone/>
            </a:pPr>
            <a:r>
              <a:rPr lang="en-US" dirty="0" smtClean="0">
                <a:hlinkClick r:id="rId2"/>
              </a:rPr>
              <a:t>	http://www.youtube.com/watch?v=XwN5ndR65QM</a:t>
            </a:r>
            <a:endParaRPr lang="en-US" dirty="0" smtClean="0"/>
          </a:p>
          <a:p>
            <a:endParaRPr lang="en-US" dirty="0"/>
          </a:p>
        </p:txBody>
      </p:sp>
    </p:spTree>
    <p:extLst>
      <p:ext uri="{BB962C8B-B14F-4D97-AF65-F5344CB8AC3E}">
        <p14:creationId xmlns:p14="http://schemas.microsoft.com/office/powerpoint/2010/main" val="29549461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 </a:t>
            </a:r>
            <a:endParaRPr lang="en-US" dirty="0"/>
          </a:p>
        </p:txBody>
      </p:sp>
      <p:sp>
        <p:nvSpPr>
          <p:cNvPr id="3" name="Content Placeholder 2"/>
          <p:cNvSpPr>
            <a:spLocks noGrp="1"/>
          </p:cNvSpPr>
          <p:nvPr>
            <p:ph idx="1"/>
          </p:nvPr>
        </p:nvSpPr>
        <p:spPr/>
        <p:txBody>
          <a:bodyPr/>
          <a:lstStyle/>
          <a:p>
            <a:r>
              <a:rPr lang="en-US" dirty="0" smtClean="0"/>
              <a:t>Many of the most memorable sequences in film history (e.g., the final climax of </a:t>
            </a:r>
            <a:r>
              <a:rPr lang="en-US" i="1" dirty="0" smtClean="0"/>
              <a:t>The Godfather</a:t>
            </a:r>
            <a:r>
              <a:rPr lang="en-US" dirty="0" smtClean="0"/>
              <a:t>, with Al </a:t>
            </a:r>
            <a:r>
              <a:rPr lang="en-US" dirty="0" err="1" smtClean="0"/>
              <a:t>Pacino</a:t>
            </a:r>
            <a:r>
              <a:rPr lang="en-US" dirty="0" smtClean="0"/>
              <a:t> renouncing Satan at his son’s baptism as his henchmen simultaneously enact multiple murders at his behest) would never have been shot had the Easy Riders and Raging Bulls of the 1970s not studied Eisenstein at length in the film schools of the 1960s.</a:t>
            </a:r>
          </a:p>
          <a:p>
            <a:endParaRPr lang="en-US" dirty="0"/>
          </a:p>
        </p:txBody>
      </p:sp>
    </p:spTree>
    <p:extLst>
      <p:ext uri="{BB962C8B-B14F-4D97-AF65-F5344CB8AC3E}">
        <p14:creationId xmlns:p14="http://schemas.microsoft.com/office/powerpoint/2010/main" val="110629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 </a:t>
            </a:r>
            <a:endParaRPr lang="en-US" dirty="0"/>
          </a:p>
        </p:txBody>
      </p:sp>
      <p:sp>
        <p:nvSpPr>
          <p:cNvPr id="3" name="Content Placeholder 2"/>
          <p:cNvSpPr>
            <a:spLocks noGrp="1"/>
          </p:cNvSpPr>
          <p:nvPr>
            <p:ph idx="1"/>
          </p:nvPr>
        </p:nvSpPr>
        <p:spPr/>
        <p:txBody>
          <a:bodyPr/>
          <a:lstStyle/>
          <a:p>
            <a:r>
              <a:rPr lang="en-US" dirty="0" smtClean="0"/>
              <a:t>Shooting events from multiple perspectives has been incorporated in many films since (e.g. when Jeanne Moreau jumps into the Seine in Truffaut’s </a:t>
            </a:r>
            <a:r>
              <a:rPr lang="en-US" i="1" dirty="0" smtClean="0"/>
              <a:t>Jules and Jim</a:t>
            </a:r>
            <a:r>
              <a:rPr lang="en-US" dirty="0" smtClean="0"/>
              <a:t>), echoing the sequences in </a:t>
            </a:r>
            <a:r>
              <a:rPr lang="en-US" i="1" dirty="0" smtClean="0"/>
              <a:t>Potemkin</a:t>
            </a:r>
            <a:r>
              <a:rPr lang="en-US" dirty="0" smtClean="0"/>
              <a:t> where the sailor breaks the dish and in </a:t>
            </a:r>
            <a:r>
              <a:rPr lang="en-US" i="1" dirty="0" smtClean="0"/>
              <a:t>October </a:t>
            </a:r>
            <a:r>
              <a:rPr lang="en-US" dirty="0" smtClean="0"/>
              <a:t>where the dead white horse falls off the drawbridge. </a:t>
            </a:r>
            <a:endParaRPr lang="en-US" dirty="0"/>
          </a:p>
        </p:txBody>
      </p:sp>
    </p:spTree>
    <p:extLst>
      <p:ext uri="{BB962C8B-B14F-4D97-AF65-F5344CB8AC3E}">
        <p14:creationId xmlns:p14="http://schemas.microsoft.com/office/powerpoint/2010/main" val="15733292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 </a:t>
            </a:r>
            <a:endParaRPr lang="en-US" dirty="0"/>
          </a:p>
        </p:txBody>
      </p:sp>
      <p:sp>
        <p:nvSpPr>
          <p:cNvPr id="3" name="Content Placeholder 2"/>
          <p:cNvSpPr>
            <a:spLocks noGrp="1"/>
          </p:cNvSpPr>
          <p:nvPr>
            <p:ph idx="1"/>
          </p:nvPr>
        </p:nvSpPr>
        <p:spPr/>
        <p:txBody>
          <a:bodyPr/>
          <a:lstStyle/>
          <a:p>
            <a:r>
              <a:rPr lang="en-US" dirty="0" smtClean="0"/>
              <a:t>Intellectual Montage</a:t>
            </a:r>
          </a:p>
          <a:p>
            <a:r>
              <a:rPr lang="en-US" dirty="0" smtClean="0"/>
              <a:t>It can be put to elegant, complex and thought-provoking use such as the match cut from the thigh bone rising to the space ship in free fall in </a:t>
            </a:r>
            <a:r>
              <a:rPr lang="en-US" i="1" dirty="0" smtClean="0"/>
              <a:t>2001: A Space Odyssey</a:t>
            </a:r>
            <a:r>
              <a:rPr lang="en-US" dirty="0" smtClean="0"/>
              <a:t>  </a:t>
            </a:r>
          </a:p>
          <a:p>
            <a:r>
              <a:rPr lang="en-US" dirty="0" smtClean="0">
                <a:hlinkClick r:id="rId2"/>
              </a:rPr>
              <a:t>http://www.youtube.com/watch?v=mI3s5fA7Zhk&amp;feature=related</a:t>
            </a:r>
            <a:endParaRPr lang="en-US" dirty="0" smtClean="0"/>
          </a:p>
          <a:p>
            <a:pPr>
              <a:buNone/>
            </a:pPr>
            <a:endParaRPr lang="en-US" dirty="0"/>
          </a:p>
        </p:txBody>
      </p:sp>
    </p:spTree>
    <p:extLst>
      <p:ext uri="{BB962C8B-B14F-4D97-AF65-F5344CB8AC3E}">
        <p14:creationId xmlns:p14="http://schemas.microsoft.com/office/powerpoint/2010/main" val="17691612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a:t>
            </a:r>
            <a:endParaRPr lang="en-US" dirty="0"/>
          </a:p>
        </p:txBody>
      </p:sp>
      <p:sp>
        <p:nvSpPr>
          <p:cNvPr id="3" name="Content Placeholder 2"/>
          <p:cNvSpPr>
            <a:spLocks noGrp="1"/>
          </p:cNvSpPr>
          <p:nvPr>
            <p:ph idx="1"/>
          </p:nvPr>
        </p:nvSpPr>
        <p:spPr/>
        <p:txBody>
          <a:bodyPr/>
          <a:lstStyle/>
          <a:p>
            <a:endParaRPr lang="en-US" dirty="0" smtClean="0">
              <a:hlinkClick r:id="rId2"/>
            </a:endParaRPr>
          </a:p>
          <a:p>
            <a:endParaRPr lang="en-US" dirty="0" smtClean="0">
              <a:hlinkClick r:id="rId2"/>
            </a:endParaRPr>
          </a:p>
          <a:p>
            <a:pPr>
              <a:buNone/>
            </a:pPr>
            <a:r>
              <a:rPr lang="en-US" dirty="0" smtClean="0"/>
              <a:t>	Steps sequence has often been imitated (e.g. in De Palma’s version of </a:t>
            </a:r>
            <a:r>
              <a:rPr lang="en-US" i="1" dirty="0" smtClean="0"/>
              <a:t>The Untouchables</a:t>
            </a:r>
            <a:r>
              <a:rPr lang="en-US" dirty="0" smtClean="0"/>
              <a:t> [1987]) but never duplicated. </a:t>
            </a:r>
          </a:p>
          <a:p>
            <a:r>
              <a:rPr lang="en-US" dirty="0" smtClean="0">
                <a:hlinkClick r:id="rId3"/>
              </a:rPr>
              <a:t>http://www.youtube.com/watch?v=O-3DKkIv9S8</a:t>
            </a:r>
            <a:endParaRPr lang="en-US" dirty="0" smtClean="0"/>
          </a:p>
          <a:p>
            <a:endParaRPr lang="en-US" dirty="0"/>
          </a:p>
        </p:txBody>
      </p:sp>
    </p:spTree>
    <p:extLst>
      <p:ext uri="{BB962C8B-B14F-4D97-AF65-F5344CB8AC3E}">
        <p14:creationId xmlns:p14="http://schemas.microsoft.com/office/powerpoint/2010/main" val="10914716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a:t>
            </a:r>
            <a:endParaRPr lang="en-US" dirty="0"/>
          </a:p>
        </p:txBody>
      </p:sp>
      <p:sp>
        <p:nvSpPr>
          <p:cNvPr id="3" name="Content Placeholder 2"/>
          <p:cNvSpPr>
            <a:spLocks noGrp="1"/>
          </p:cNvSpPr>
          <p:nvPr>
            <p:ph idx="1"/>
          </p:nvPr>
        </p:nvSpPr>
        <p:spPr/>
        <p:txBody>
          <a:bodyPr/>
          <a:lstStyle/>
          <a:p>
            <a:r>
              <a:rPr lang="en-US" dirty="0" smtClean="0"/>
              <a:t>As a propagandist, none of Eisenstein’s efforts are as viscerally effective as </a:t>
            </a:r>
            <a:r>
              <a:rPr lang="en-US" i="1" dirty="0" smtClean="0"/>
              <a:t>Triumph of the Will</a:t>
            </a:r>
            <a:r>
              <a:rPr lang="en-US" dirty="0" smtClean="0"/>
              <a:t>, where </a:t>
            </a:r>
            <a:r>
              <a:rPr lang="en-US" dirty="0" err="1" smtClean="0"/>
              <a:t>Leni</a:t>
            </a:r>
            <a:r>
              <a:rPr lang="en-US" dirty="0" smtClean="0"/>
              <a:t> Riefenstahl demonstrated that many of his cinematic innovations could be put just as easily in service to fascism as to Communist liberation. </a:t>
            </a:r>
            <a:endParaRPr lang="en-US" dirty="0"/>
          </a:p>
        </p:txBody>
      </p:sp>
    </p:spTree>
    <p:extLst>
      <p:ext uri="{BB962C8B-B14F-4D97-AF65-F5344CB8AC3E}">
        <p14:creationId xmlns:p14="http://schemas.microsoft.com/office/powerpoint/2010/main" val="2826556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Nazi Propaganda</a:t>
            </a:r>
            <a:endParaRPr lang="en-US" dirty="0"/>
          </a:p>
        </p:txBody>
      </p:sp>
      <p:sp>
        <p:nvSpPr>
          <p:cNvPr id="3" name="Content Placeholder 2"/>
          <p:cNvSpPr>
            <a:spLocks noGrp="1"/>
          </p:cNvSpPr>
          <p:nvPr>
            <p:ph idx="1"/>
          </p:nvPr>
        </p:nvSpPr>
        <p:spPr/>
        <p:txBody>
          <a:bodyPr/>
          <a:lstStyle/>
          <a:p>
            <a:r>
              <a:rPr lang="en-US" dirty="0" smtClean="0"/>
              <a:t>Adolf Hitler in his book </a:t>
            </a:r>
            <a:r>
              <a:rPr lang="en-US" i="1" dirty="0" smtClean="0"/>
              <a:t>Mein </a:t>
            </a:r>
            <a:r>
              <a:rPr lang="en-US" i="1" dirty="0" err="1" smtClean="0"/>
              <a:t>Kampf</a:t>
            </a:r>
            <a:r>
              <a:rPr lang="en-US" i="1" dirty="0" smtClean="0"/>
              <a:t> (1926) first advocated the use of propaganda to spread the ideals of National Socialism -- among them racism, </a:t>
            </a:r>
            <a:r>
              <a:rPr lang="en-US" i="1" dirty="0" err="1" smtClean="0"/>
              <a:t>antisemitism</a:t>
            </a:r>
            <a:r>
              <a:rPr lang="en-US" i="1" dirty="0" smtClean="0"/>
              <a:t>, and anti-Bolshevism.</a:t>
            </a:r>
            <a:endParaRPr lang="en-US" dirty="0"/>
          </a:p>
        </p:txBody>
      </p:sp>
    </p:spTree>
    <p:extLst>
      <p:ext uri="{BB962C8B-B14F-4D97-AF65-F5344CB8AC3E}">
        <p14:creationId xmlns:p14="http://schemas.microsoft.com/office/powerpoint/2010/main" val="8038645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Nazi Propaganda</a:t>
            </a:r>
            <a:endParaRPr lang="en-US" dirty="0"/>
          </a:p>
        </p:txBody>
      </p:sp>
      <p:sp>
        <p:nvSpPr>
          <p:cNvPr id="3" name="Content Placeholder 2"/>
          <p:cNvSpPr>
            <a:spLocks noGrp="1"/>
          </p:cNvSpPr>
          <p:nvPr>
            <p:ph idx="1"/>
          </p:nvPr>
        </p:nvSpPr>
        <p:spPr/>
        <p:txBody>
          <a:bodyPr/>
          <a:lstStyle/>
          <a:p>
            <a:r>
              <a:rPr lang="en-US" dirty="0" smtClean="0"/>
              <a:t>In 1933, Hitler established a Reich Ministry of Public Enlightenment and Propaganda headed by Joseph Goebbels. The Ministry's aim was to ensure that the Nazi message was successfully communicated through art, music, theater, films, books, radio, educational materials, and the press.</a:t>
            </a:r>
          </a:p>
          <a:p>
            <a:pPr>
              <a:buNone/>
            </a:pPr>
            <a:endParaRPr lang="en-US" dirty="0"/>
          </a:p>
        </p:txBody>
      </p:sp>
    </p:spTree>
    <p:extLst>
      <p:ext uri="{BB962C8B-B14F-4D97-AF65-F5344CB8AC3E}">
        <p14:creationId xmlns:p14="http://schemas.microsoft.com/office/powerpoint/2010/main" val="3242722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During periods preceding legislation or executive measures against Jews, propaganda campaigns created an atmosphere tolerant of violence against Jews, particularly in 1935 (before the Nuremberg Race Laws of September) and in 1938 (prior to the barrage of </a:t>
            </a:r>
            <a:r>
              <a:rPr lang="en-US" dirty="0" err="1" smtClean="0"/>
              <a:t>antisemitic</a:t>
            </a:r>
            <a:r>
              <a:rPr lang="en-US" dirty="0" smtClean="0"/>
              <a:t> economic legislation following </a:t>
            </a:r>
            <a:r>
              <a:rPr lang="en-US" dirty="0" err="1" smtClean="0"/>
              <a:t>Kristallnacht</a:t>
            </a:r>
            <a:r>
              <a:rPr lang="en-US" dirty="0" smtClean="0"/>
              <a:t>. </a:t>
            </a:r>
          </a:p>
          <a:p>
            <a:endParaRPr lang="en-US" dirty="0"/>
          </a:p>
        </p:txBody>
      </p:sp>
    </p:spTree>
    <p:extLst>
      <p:ext uri="{BB962C8B-B14F-4D97-AF65-F5344CB8AC3E}">
        <p14:creationId xmlns:p14="http://schemas.microsoft.com/office/powerpoint/2010/main" val="37675456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Films and Nazi Propaganda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Films in particular played an important role in disseminating racial </a:t>
            </a:r>
            <a:r>
              <a:rPr lang="en-US" dirty="0" err="1" smtClean="0"/>
              <a:t>antisemitism</a:t>
            </a:r>
            <a:r>
              <a:rPr lang="en-US" dirty="0" smtClean="0"/>
              <a:t>, the superiority of German military power, and the intrinsic evil of the enemies as defined by Nazi ideology. Nazi films portrayed Jews as "subhuman" creatures infiltrating Aryan society. For example, </a:t>
            </a:r>
            <a:r>
              <a:rPr lang="en-US" i="1" dirty="0" smtClean="0"/>
              <a:t>The Eternal Jew (1940), directed by Fritz </a:t>
            </a:r>
            <a:r>
              <a:rPr lang="en-US" i="1" dirty="0" err="1" smtClean="0"/>
              <a:t>Hippler</a:t>
            </a:r>
            <a:r>
              <a:rPr lang="en-US" i="1" dirty="0" smtClean="0"/>
              <a:t>, portrayed Jews as wandering cultural parasites, consumed by sex and money. Some films, such as The Triumph of the Will (1935) by </a:t>
            </a:r>
            <a:r>
              <a:rPr lang="en-US" i="1" dirty="0" err="1" smtClean="0"/>
              <a:t>Leni</a:t>
            </a:r>
            <a:r>
              <a:rPr lang="en-US" i="1" dirty="0" smtClean="0"/>
              <a:t> </a:t>
            </a:r>
            <a:r>
              <a:rPr lang="en-US" i="1" smtClean="0"/>
              <a:t>Riefenstahl g</a:t>
            </a:r>
            <a:r>
              <a:rPr lang="en-US" smtClean="0"/>
              <a:t>lorified </a:t>
            </a:r>
            <a:r>
              <a:rPr lang="en-US" dirty="0" smtClean="0"/>
              <a:t>Hitler and the National Socialist movement.</a:t>
            </a:r>
          </a:p>
          <a:p>
            <a:pPr>
              <a:buNone/>
            </a:pPr>
            <a:r>
              <a:rPr lang="en-US" dirty="0" smtClean="0">
                <a:hlinkClick r:id="rId2"/>
              </a:rPr>
              <a:t>	From Holocaust Encyclopedia: </a:t>
            </a:r>
          </a:p>
          <a:p>
            <a:r>
              <a:rPr lang="en-US" dirty="0" smtClean="0">
                <a:hlinkClick r:id="rId2"/>
              </a:rPr>
              <a:t>http://www.ushmm.org/wlc/en/article.php?ModuleId=10005202</a:t>
            </a:r>
            <a:endParaRPr lang="en-US" dirty="0" smtClean="0"/>
          </a:p>
          <a:p>
            <a:endParaRPr lang="en-US" dirty="0"/>
          </a:p>
        </p:txBody>
      </p:sp>
    </p:spTree>
    <p:extLst>
      <p:ext uri="{BB962C8B-B14F-4D97-AF65-F5344CB8AC3E}">
        <p14:creationId xmlns:p14="http://schemas.microsoft.com/office/powerpoint/2010/main" val="3880738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Greek Statue - Apollo </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8935962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Triumph of the Will by </a:t>
            </a:r>
            <a:r>
              <a:rPr lang="en-US" dirty="0" err="1" smtClean="0"/>
              <a:t>Leni</a:t>
            </a:r>
            <a:r>
              <a:rPr lang="en-US" dirty="0" smtClean="0"/>
              <a:t> Riefenstahl </a:t>
            </a:r>
            <a:endParaRPr lang="en-US" dirty="0"/>
          </a:p>
        </p:txBody>
      </p:sp>
      <p:sp>
        <p:nvSpPr>
          <p:cNvPr id="3" name="Content Placeholder 2"/>
          <p:cNvSpPr>
            <a:spLocks noGrp="1"/>
          </p:cNvSpPr>
          <p:nvPr>
            <p:ph idx="1"/>
          </p:nvPr>
        </p:nvSpPr>
        <p:spPr/>
        <p:txBody>
          <a:bodyPr>
            <a:normAutofit/>
          </a:bodyPr>
          <a:lstStyle/>
          <a:p>
            <a:pPr>
              <a:buNone/>
            </a:pPr>
            <a:r>
              <a:rPr lang="en-US" dirty="0" smtClean="0">
                <a:hlinkClick r:id="rId2"/>
              </a:rPr>
              <a:t>http://www.youtube.com/watch?v=GHs2coAzLJ8</a:t>
            </a:r>
            <a:endParaRPr lang="en-US" dirty="0" smtClean="0"/>
          </a:p>
          <a:p>
            <a:pPr>
              <a:buNone/>
            </a:pPr>
            <a:endParaRPr lang="en-US" dirty="0" smtClean="0">
              <a:hlinkClick r:id="rId3"/>
            </a:endParaRPr>
          </a:p>
          <a:p>
            <a:pPr>
              <a:buNone/>
            </a:pPr>
            <a:endParaRPr lang="en-US" dirty="0" smtClean="0">
              <a:hlinkClick r:id="rId3"/>
            </a:endParaRPr>
          </a:p>
          <a:p>
            <a:pPr>
              <a:buNone/>
            </a:pPr>
            <a:r>
              <a:rPr lang="en-US" b="1" dirty="0" smtClean="0"/>
              <a:t>	</a:t>
            </a:r>
            <a:endParaRPr lang="en-US" dirty="0" smtClean="0"/>
          </a:p>
          <a:p>
            <a:endParaRPr lang="en-US" dirty="0" smtClean="0"/>
          </a:p>
          <a:p>
            <a:pPr>
              <a:buNone/>
            </a:pPr>
            <a:endParaRPr lang="en-US" dirty="0"/>
          </a:p>
        </p:txBody>
      </p:sp>
    </p:spTree>
    <p:extLst>
      <p:ext uri="{BB962C8B-B14F-4D97-AF65-F5344CB8AC3E}">
        <p14:creationId xmlns:p14="http://schemas.microsoft.com/office/powerpoint/2010/main" val="20413592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Jew </a:t>
            </a:r>
            <a:r>
              <a:rPr lang="en-US" b="1" dirty="0" err="1" smtClean="0"/>
              <a:t>Süss</a:t>
            </a:r>
            <a:r>
              <a:rPr lang="en-US" b="1" dirty="0" smtClean="0"/>
              <a:t>  and the Eternal Jew</a:t>
            </a:r>
            <a:endParaRPr lang="en-US" dirty="0"/>
          </a:p>
        </p:txBody>
      </p:sp>
      <p:sp>
        <p:nvSpPr>
          <p:cNvPr id="3" name="Content Placeholder 2"/>
          <p:cNvSpPr>
            <a:spLocks noGrp="1"/>
          </p:cNvSpPr>
          <p:nvPr>
            <p:ph idx="1"/>
          </p:nvPr>
        </p:nvSpPr>
        <p:spPr/>
        <p:txBody>
          <a:bodyPr>
            <a:normAutofit/>
          </a:bodyPr>
          <a:lstStyle/>
          <a:p>
            <a:pPr>
              <a:buNone/>
            </a:pPr>
            <a:r>
              <a:rPr lang="en-US" b="1" dirty="0" smtClean="0"/>
              <a:t>Jew </a:t>
            </a:r>
            <a:r>
              <a:rPr lang="en-US" b="1" dirty="0" err="1" smtClean="0"/>
              <a:t>Süss</a:t>
            </a:r>
            <a:r>
              <a:rPr lang="en-US" b="1" dirty="0" smtClean="0"/>
              <a:t> (1940) directed by </a:t>
            </a:r>
            <a:r>
              <a:rPr lang="en-US" b="1" dirty="0" err="1" smtClean="0"/>
              <a:t>Veit</a:t>
            </a:r>
            <a:r>
              <a:rPr lang="en-US" b="1" dirty="0" smtClean="0"/>
              <a:t> Harlan, </a:t>
            </a:r>
            <a:r>
              <a:rPr lang="en-US" dirty="0" smtClean="0"/>
              <a:t>made at the request of Joseph Goebbels </a:t>
            </a:r>
          </a:p>
          <a:p>
            <a:r>
              <a:rPr lang="en-US" dirty="0" smtClean="0">
                <a:hlinkClick r:id="rId2"/>
              </a:rPr>
              <a:t>http://www.youtube.com/watch?v=ZIvaBOxHDj0</a:t>
            </a:r>
            <a:endParaRPr lang="en-US" dirty="0" smtClean="0"/>
          </a:p>
          <a:p>
            <a:pPr>
              <a:buNone/>
            </a:pPr>
            <a:r>
              <a:rPr lang="en-US" dirty="0" smtClean="0"/>
              <a:t>	The Eternal Jew (1940) an </a:t>
            </a:r>
            <a:r>
              <a:rPr lang="en-US" dirty="0" err="1" smtClean="0"/>
              <a:t>antisemitic</a:t>
            </a:r>
            <a:r>
              <a:rPr lang="en-US" dirty="0" smtClean="0"/>
              <a:t> Nazi propaganda film directed by Fritz </a:t>
            </a:r>
            <a:r>
              <a:rPr lang="en-US" dirty="0" err="1" smtClean="0"/>
              <a:t>Hippler</a:t>
            </a:r>
            <a:endParaRPr lang="en-US" dirty="0" smtClean="0"/>
          </a:p>
          <a:p>
            <a:r>
              <a:rPr lang="en-US">
                <a:hlinkClick r:id="rId3"/>
              </a:rPr>
              <a:t>https://</a:t>
            </a:r>
            <a:r>
              <a:rPr lang="en-US" smtClean="0">
                <a:hlinkClick r:id="rId3"/>
              </a:rPr>
              <a:t>www.youtube.com/watch?v=dnX4Y-GAWPo</a:t>
            </a:r>
            <a:endParaRPr lang="en-US" smtClean="0"/>
          </a:p>
          <a:p>
            <a:endParaRPr lang="en-US" dirty="0"/>
          </a:p>
        </p:txBody>
      </p:sp>
    </p:spTree>
    <p:extLst>
      <p:ext uri="{BB962C8B-B14F-4D97-AF65-F5344CB8AC3E}">
        <p14:creationId xmlns:p14="http://schemas.microsoft.com/office/powerpoint/2010/main" val="9465719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Stalin Propaganda Films</a:t>
            </a:r>
            <a:endParaRPr lang="en-US" dirty="0"/>
          </a:p>
        </p:txBody>
      </p:sp>
      <p:sp>
        <p:nvSpPr>
          <p:cNvPr id="3" name="Content Placeholder 2"/>
          <p:cNvSpPr>
            <a:spLocks noGrp="1"/>
          </p:cNvSpPr>
          <p:nvPr>
            <p:ph idx="1"/>
          </p:nvPr>
        </p:nvSpPr>
        <p:spPr/>
        <p:txBody>
          <a:bodyPr/>
          <a:lstStyle/>
          <a:p>
            <a:pPr lvl="3">
              <a:buNone/>
            </a:pPr>
            <a:r>
              <a:rPr lang="en-US" dirty="0" smtClean="0">
                <a:hlinkClick r:id="rId2"/>
              </a:rPr>
              <a:t>http://www.youtube.com/watch?v=wlvYGqi3Dbc</a:t>
            </a:r>
            <a:endParaRPr lang="en-US" dirty="0" smtClean="0"/>
          </a:p>
          <a:p>
            <a:pPr lvl="3">
              <a:buNone/>
            </a:pPr>
            <a:endParaRPr lang="en-US" dirty="0"/>
          </a:p>
        </p:txBody>
      </p:sp>
    </p:spTree>
    <p:extLst>
      <p:ext uri="{BB962C8B-B14F-4D97-AF65-F5344CB8AC3E}">
        <p14:creationId xmlns:p14="http://schemas.microsoft.com/office/powerpoint/2010/main" val="30147979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smtClean="0"/>
              <a:t/>
            </a:r>
            <a:br>
              <a:rPr lang="en-US" smtClean="0"/>
            </a:br>
            <a:r>
              <a:rPr lang="en-US" smtClean="0"/>
              <a:t>Burnt </a:t>
            </a:r>
            <a:r>
              <a:rPr lang="en-US" dirty="0" smtClean="0"/>
              <a:t>by the Sun</a:t>
            </a:r>
            <a:br>
              <a:rPr lang="en-US" dirty="0" smtClean="0"/>
            </a:br>
            <a:r>
              <a:rPr lang="en-US" dirty="0" smtClean="0">
                <a:hlinkClick r:id="rId2"/>
              </a:rPr>
              <a:t>Nikita Mihalkov</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hlinkClick r:id="rId3"/>
              </a:rPr>
              <a:t>http://www.youtube.com/watch?v=Ah6ascEyRKo</a:t>
            </a:r>
            <a:endParaRPr lang="en-US" dirty="0" smtClean="0"/>
          </a:p>
          <a:p>
            <a:pPr>
              <a:buNone/>
            </a:pPr>
            <a:endParaRPr lang="en-US" dirty="0" smtClean="0"/>
          </a:p>
          <a:p>
            <a:r>
              <a:rPr lang="en-US" dirty="0" smtClean="0"/>
              <a:t>Sergei </a:t>
            </a:r>
            <a:r>
              <a:rPr lang="en-US" dirty="0" err="1" smtClean="0"/>
              <a:t>vs</a:t>
            </a:r>
            <a:r>
              <a:rPr lang="en-US" dirty="0" smtClean="0"/>
              <a:t> </a:t>
            </a:r>
            <a:r>
              <a:rPr lang="en-US" dirty="0" err="1" smtClean="0"/>
              <a:t>Dimitri</a:t>
            </a:r>
            <a:r>
              <a:rPr lang="en-US" dirty="0" smtClean="0"/>
              <a:t>. The movie is set in 1936, Russia, after the Bolshevik Revolution. Colonel Sergei </a:t>
            </a:r>
            <a:r>
              <a:rPr lang="en-US" dirty="0" err="1" smtClean="0"/>
              <a:t>Kotov</a:t>
            </a:r>
            <a:r>
              <a:rPr lang="en-US" dirty="0" smtClean="0"/>
              <a:t> is one of the revolutionary heroes. </a:t>
            </a:r>
            <a:r>
              <a:rPr lang="en-US" dirty="0" err="1" smtClean="0"/>
              <a:t>Dimitri</a:t>
            </a:r>
            <a:r>
              <a:rPr lang="en-US" dirty="0" smtClean="0"/>
              <a:t> (Hans) is an officer in Stalin's secret police. </a:t>
            </a:r>
            <a:endParaRPr lang="en-US" dirty="0"/>
          </a:p>
        </p:txBody>
      </p:sp>
    </p:spTree>
    <p:extLst>
      <p:ext uri="{BB962C8B-B14F-4D97-AF65-F5344CB8AC3E}">
        <p14:creationId xmlns:p14="http://schemas.microsoft.com/office/powerpoint/2010/main" val="1688706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Edvard</a:t>
            </a:r>
            <a:r>
              <a:rPr lang="en-CA" dirty="0" smtClean="0"/>
              <a:t> Munch The Scream 1893</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054" y="1628780"/>
            <a:ext cx="3416868" cy="4293096"/>
          </a:xfrm>
          <a:prstGeom prst="rect">
            <a:avLst/>
          </a:prstGeom>
        </p:spPr>
      </p:pic>
      <p:sp>
        <p:nvSpPr>
          <p:cNvPr id="6" name="Content Placeholder 5"/>
          <p:cNvSpPr>
            <a:spLocks noGrp="1"/>
          </p:cNvSpPr>
          <p:nvPr>
            <p:ph idx="1"/>
          </p:nvPr>
        </p:nvSpPr>
        <p:spPr/>
        <p:txBody>
          <a:bodyPr/>
          <a:lstStyle/>
          <a:p>
            <a:endParaRPr lang="en-CA" dirty="0"/>
          </a:p>
        </p:txBody>
      </p:sp>
    </p:spTree>
    <p:extLst>
      <p:ext uri="{BB962C8B-B14F-4D97-AF65-F5344CB8AC3E}">
        <p14:creationId xmlns:p14="http://schemas.microsoft.com/office/powerpoint/2010/main" val="2959883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Portrait History</a:t>
            </a:r>
            <a:endParaRPr lang="en-CA" dirty="0"/>
          </a:p>
        </p:txBody>
      </p:sp>
      <p:sp>
        <p:nvSpPr>
          <p:cNvPr id="3" name="Content Placeholder 2"/>
          <p:cNvSpPr>
            <a:spLocks noGrp="1"/>
          </p:cNvSpPr>
          <p:nvPr>
            <p:ph idx="1"/>
          </p:nvPr>
        </p:nvSpPr>
        <p:spPr/>
        <p:txBody>
          <a:bodyPr/>
          <a:lstStyle/>
          <a:p>
            <a:pPr marL="0" indent="0">
              <a:buNone/>
            </a:pPr>
            <a:r>
              <a:rPr lang="en-CA" dirty="0">
                <a:hlinkClick r:id="rId2"/>
              </a:rPr>
              <a:t>http://</a:t>
            </a:r>
            <a:r>
              <a:rPr lang="en-CA" dirty="0" smtClean="0">
                <a:hlinkClick r:id="rId2"/>
              </a:rPr>
              <a:t>www.family-portrait.net/portraithistory.php</a:t>
            </a:r>
            <a:endParaRPr lang="en-CA" dirty="0" smtClean="0"/>
          </a:p>
          <a:p>
            <a:endParaRPr lang="en-CA" dirty="0"/>
          </a:p>
        </p:txBody>
      </p:sp>
    </p:spTree>
    <p:extLst>
      <p:ext uri="{BB962C8B-B14F-4D97-AF65-F5344CB8AC3E}">
        <p14:creationId xmlns:p14="http://schemas.microsoft.com/office/powerpoint/2010/main" val="409316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Form and Expectation </a:t>
            </a:r>
            <a:endParaRPr lang="en-CA" dirty="0"/>
          </a:p>
        </p:txBody>
      </p:sp>
      <p:sp>
        <p:nvSpPr>
          <p:cNvPr id="3" name="Content Placeholder 2"/>
          <p:cNvSpPr>
            <a:spLocks noGrp="1"/>
          </p:cNvSpPr>
          <p:nvPr>
            <p:ph idx="1"/>
          </p:nvPr>
        </p:nvSpPr>
        <p:spPr/>
        <p:txBody>
          <a:bodyPr/>
          <a:lstStyle/>
          <a:p>
            <a:r>
              <a:rPr lang="en-CA" dirty="0" smtClean="0"/>
              <a:t>The audience asks questions about the story’s outcome: Will Frodo destroy the ring? </a:t>
            </a:r>
          </a:p>
          <a:p>
            <a:pPr marL="0" indent="0">
              <a:buNone/>
            </a:pPr>
            <a:r>
              <a:rPr lang="en-CA" dirty="0" smtClean="0"/>
              <a:t>Revising expectations</a:t>
            </a:r>
          </a:p>
          <a:p>
            <a:r>
              <a:rPr lang="en-CA" dirty="0" smtClean="0"/>
              <a:t>Hitchcock’s MacGuffin – “an object …. important to the characters and motivates their actions but that turns out to be less important to  the overall narrative” (</a:t>
            </a:r>
            <a:r>
              <a:rPr lang="en-CA" dirty="0" err="1"/>
              <a:t>Barsam&amp;Monahan</a:t>
            </a:r>
            <a:r>
              <a:rPr lang="en-CA" dirty="0"/>
              <a:t> </a:t>
            </a:r>
            <a:r>
              <a:rPr lang="en-CA" dirty="0" smtClean="0"/>
              <a:t>36).  </a:t>
            </a:r>
            <a:endParaRPr lang="en-CA" dirty="0"/>
          </a:p>
        </p:txBody>
      </p:sp>
    </p:spTree>
    <p:extLst>
      <p:ext uri="{BB962C8B-B14F-4D97-AF65-F5344CB8AC3E}">
        <p14:creationId xmlns:p14="http://schemas.microsoft.com/office/powerpoint/2010/main" val="3303171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2660</TotalTime>
  <Words>2331</Words>
  <Application>Microsoft Office PowerPoint</Application>
  <PresentationFormat>On-screen Show (4:3)</PresentationFormat>
  <Paragraphs>216</Paragraphs>
  <Slides>63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63</vt:i4>
      </vt:variant>
    </vt:vector>
  </HeadingPairs>
  <TitlesOfParts>
    <vt:vector size="66" baseType="lpstr">
      <vt:lpstr>Arial</vt:lpstr>
      <vt:lpstr>Calibri</vt:lpstr>
      <vt:lpstr>Office Theme</vt:lpstr>
      <vt:lpstr>LIBS 7014</vt:lpstr>
      <vt:lpstr>Film Form</vt:lpstr>
      <vt:lpstr>Editing</vt:lpstr>
      <vt:lpstr>Form and Content</vt:lpstr>
      <vt:lpstr>Film Form</vt:lpstr>
      <vt:lpstr>Greek Statue - Apollo </vt:lpstr>
      <vt:lpstr>Edvard Munch The Scream 1893</vt:lpstr>
      <vt:lpstr>Portrait History</vt:lpstr>
      <vt:lpstr>Form and Expectation </vt:lpstr>
      <vt:lpstr>Identification</vt:lpstr>
      <vt:lpstr>Identification</vt:lpstr>
      <vt:lpstr>Visual Culture</vt:lpstr>
      <vt:lpstr>Charlie Chaplin VS a  Revolving Door</vt:lpstr>
      <vt:lpstr>Elements of Film Language</vt:lpstr>
      <vt:lpstr>Camera Angle</vt:lpstr>
      <vt:lpstr>Alfred Hitchcock Frame By Frame </vt:lpstr>
      <vt:lpstr>What is film montage?</vt:lpstr>
      <vt:lpstr>Montage</vt:lpstr>
      <vt:lpstr>Montage</vt:lpstr>
      <vt:lpstr>Montage</vt:lpstr>
      <vt:lpstr>Montage</vt:lpstr>
      <vt:lpstr>Functions of Editing</vt:lpstr>
      <vt:lpstr>Parallel Editing - crosscutting</vt:lpstr>
      <vt:lpstr>Juxtaposition </vt:lpstr>
      <vt:lpstr>Lev Kuleshov Effect</vt:lpstr>
      <vt:lpstr>Vsevolod Pudovkin </vt:lpstr>
      <vt:lpstr>Associative Editing</vt:lpstr>
      <vt:lpstr>Apocalypse Now (Coppola, 1979)</vt:lpstr>
      <vt:lpstr>Continuity Editing</vt:lpstr>
      <vt:lpstr>Discontinuity Editing</vt:lpstr>
      <vt:lpstr>Jump Cut</vt:lpstr>
      <vt:lpstr>Great Editing</vt:lpstr>
      <vt:lpstr>Types of Shots</vt:lpstr>
      <vt:lpstr>The Dutch angle</vt:lpstr>
      <vt:lpstr>The Dutch angle</vt:lpstr>
      <vt:lpstr>The Dolly shot</vt:lpstr>
      <vt:lpstr>The Pan shot</vt:lpstr>
      <vt:lpstr>Examples</vt:lpstr>
      <vt:lpstr>Camera Shots</vt:lpstr>
      <vt:lpstr> Eisenstein's “Montage of Attractions“ by Dan Shaw  </vt:lpstr>
      <vt:lpstr>Discussion Questions</vt:lpstr>
      <vt:lpstr>Sergei Eisenstein </vt:lpstr>
      <vt:lpstr>“Eisenstein's Montage of Attractions"</vt:lpstr>
      <vt:lpstr>Intellectual Montage</vt:lpstr>
      <vt:lpstr>Eisenstein</vt:lpstr>
      <vt:lpstr>Intellectual Montage: Slaughter Scene from Strike (1924) </vt:lpstr>
      <vt:lpstr>Odessa Steps: Battleship Potemkin (1925)</vt:lpstr>
      <vt:lpstr>Rhythmic Montage </vt:lpstr>
      <vt:lpstr>Examples </vt:lpstr>
      <vt:lpstr>Overtonal Montage</vt:lpstr>
      <vt:lpstr>Influence </vt:lpstr>
      <vt:lpstr>Influence </vt:lpstr>
      <vt:lpstr>Influence </vt:lpstr>
      <vt:lpstr>Influence</vt:lpstr>
      <vt:lpstr>Influence</vt:lpstr>
      <vt:lpstr>Nazi Propaganda</vt:lpstr>
      <vt:lpstr>Nazi Propaganda</vt:lpstr>
      <vt:lpstr>Cont.</vt:lpstr>
      <vt:lpstr>Films and Nazi Propaganda</vt:lpstr>
      <vt:lpstr>Triumph of the Will by Leni Riefenstahl </vt:lpstr>
      <vt:lpstr>Jew Süss  and the Eternal Jew</vt:lpstr>
      <vt:lpstr>Stalin Propaganda Films</vt:lpstr>
      <vt:lpstr> Burnt by the Sun Nikita Mihalkov </vt:lpstr>
    </vt:vector>
  </TitlesOfParts>
  <Company>bcit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LIBS 7021</dc:title>
  <dc:creator>sanja garic</dc:creator>
  <cp:lastModifiedBy>Sanja Garic-Komnenic</cp:lastModifiedBy>
  <cp:revision>180</cp:revision>
  <dcterms:created xsi:type="dcterms:W3CDTF">2013-10-24T18:01:22Z</dcterms:created>
  <dcterms:modified xsi:type="dcterms:W3CDTF">2019-02-01T19:16:41Z</dcterms:modified>
</cp:coreProperties>
</file>