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1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0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422-3B4E-4166-811B-EDF78E2C459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205-BD8F-40C1-85CA-B3F7D4E5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422-3B4E-4166-811B-EDF78E2C459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205-BD8F-40C1-85CA-B3F7D4E5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422-3B4E-4166-811B-EDF78E2C459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205-BD8F-40C1-85CA-B3F7D4E5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422-3B4E-4166-811B-EDF78E2C459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205-BD8F-40C1-85CA-B3F7D4E5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422-3B4E-4166-811B-EDF78E2C459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205-BD8F-40C1-85CA-B3F7D4E5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422-3B4E-4166-811B-EDF78E2C459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205-BD8F-40C1-85CA-B3F7D4E5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422-3B4E-4166-811B-EDF78E2C459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205-BD8F-40C1-85CA-B3F7D4E5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422-3B4E-4166-811B-EDF78E2C459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205-BD8F-40C1-85CA-B3F7D4E5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422-3B4E-4166-811B-EDF78E2C459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205-BD8F-40C1-85CA-B3F7D4E5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422-3B4E-4166-811B-EDF78E2C459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205-BD8F-40C1-85CA-B3F7D4E5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B422-3B4E-4166-811B-EDF78E2C459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205-BD8F-40C1-85CA-B3F7D4E5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B422-3B4E-4166-811B-EDF78E2C4593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9205-BD8F-40C1-85CA-B3F7D4E50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ustin\Desktop\NIST_Projects\NIST_Gd_Capped_Oxides\YBCO\XAS\Copy of Graph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1510" y="0"/>
            <a:ext cx="4272490" cy="3269233"/>
          </a:xfrm>
          <a:prstGeom prst="rect">
            <a:avLst/>
          </a:prstGeom>
          <a:noFill/>
        </p:spPr>
      </p:pic>
      <p:pic>
        <p:nvPicPr>
          <p:cNvPr id="2051" name="Picture 3" descr="C:\Users\Dustin\Desktop\NIST_Projects\NIST_Gd_Capped_Oxides\YBCO\XAS\Graph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510" y="0"/>
            <a:ext cx="4272490" cy="3269233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>
            <a:stCxn id="7" idx="1"/>
          </p:cNvCxnSpPr>
          <p:nvPr/>
        </p:nvCxnSpPr>
        <p:spPr>
          <a:xfrm flipH="1">
            <a:off x="7620000" y="1429435"/>
            <a:ext cx="76200" cy="3231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96200" y="11062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Peak from Cu</a:t>
            </a:r>
            <a:r>
              <a:rPr lang="en-US" baseline="30000" dirty="0" smtClean="0"/>
              <a:t>1+</a:t>
            </a:r>
            <a:r>
              <a:rPr lang="en-US" dirty="0" smtClean="0"/>
              <a:t> state</a:t>
            </a:r>
            <a:endParaRPr lang="en-US" dirty="0"/>
          </a:p>
        </p:txBody>
      </p:sp>
      <p:pic>
        <p:nvPicPr>
          <p:cNvPr id="8" name="Picture 2" descr="C:\Users\Dustin\Desktop\NIST_Projects\NIST_Gd_Capped_Oxides\YBCO\XAS\Copy of Graph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82888" y="3588766"/>
            <a:ext cx="4261112" cy="3269234"/>
          </a:xfrm>
          <a:prstGeom prst="rect">
            <a:avLst/>
          </a:prstGeom>
          <a:noFill/>
        </p:spPr>
      </p:pic>
      <p:pic>
        <p:nvPicPr>
          <p:cNvPr id="9" name="Picture 3" descr="C:\Users\Dustin\Desktop\NIST_Projects\NIST_Gd_Capped_Oxides\YBCO\XAS\Graph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10888" y="3588766"/>
            <a:ext cx="4261112" cy="3269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Dustin\Desktop\NIST_Projects\NIST_Gd_Capped_Oxides\YBCO\XRD\Copy of Graph1.png"/>
          <p:cNvPicPr>
            <a:picLocks noChangeAspect="1" noChangeArrowheads="1"/>
          </p:cNvPicPr>
          <p:nvPr/>
        </p:nvPicPr>
        <p:blipFill>
          <a:blip r:embed="rId2" cstate="print"/>
          <a:srcRect l="32394" r="31944"/>
          <a:stretch>
            <a:fillRect/>
          </a:stretch>
        </p:blipFill>
        <p:spPr bwMode="auto">
          <a:xfrm>
            <a:off x="152400" y="1181099"/>
            <a:ext cx="2956560" cy="4032620"/>
          </a:xfrm>
          <a:prstGeom prst="rect">
            <a:avLst/>
          </a:prstGeom>
          <a:noFill/>
        </p:spPr>
      </p:pic>
      <p:pic>
        <p:nvPicPr>
          <p:cNvPr id="3" name="Picture 3" descr="C:\Users\Dustin\Desktop\NIST_Projects\NIST_Gd_Capped_Oxides\YBCO\XRD\Copy of Graph1.png"/>
          <p:cNvPicPr>
            <a:picLocks noChangeAspect="1" noChangeArrowheads="1"/>
          </p:cNvPicPr>
          <p:nvPr/>
        </p:nvPicPr>
        <p:blipFill>
          <a:blip r:embed="rId3" cstate="print"/>
          <a:srcRect l="32761" r="33232"/>
          <a:stretch>
            <a:fillRect/>
          </a:stretch>
        </p:blipFill>
        <p:spPr bwMode="auto">
          <a:xfrm>
            <a:off x="3200400" y="1181099"/>
            <a:ext cx="2819400" cy="4032620"/>
          </a:xfrm>
          <a:prstGeom prst="rect">
            <a:avLst/>
          </a:prstGeom>
          <a:noFill/>
        </p:spPr>
      </p:pic>
      <p:pic>
        <p:nvPicPr>
          <p:cNvPr id="4" name="Picture 3" descr="C:\Users\Dustin\Desktop\NIST_Projects\NIST_Gd_Capped_Oxides\YBCO\XRD\Copy of Graph1.png"/>
          <p:cNvPicPr>
            <a:picLocks noChangeAspect="1" noChangeArrowheads="1"/>
          </p:cNvPicPr>
          <p:nvPr/>
        </p:nvPicPr>
        <p:blipFill>
          <a:blip r:embed="rId4" cstate="print"/>
          <a:srcRect l="32210" r="31944"/>
          <a:stretch>
            <a:fillRect/>
          </a:stretch>
        </p:blipFill>
        <p:spPr bwMode="auto">
          <a:xfrm>
            <a:off x="6172200" y="1181100"/>
            <a:ext cx="2971800" cy="4032618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flipV="1">
            <a:off x="1143000" y="47244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46482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511314"/>
            <a:ext cx="2473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YBa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Cu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O</a:t>
            </a:r>
            <a:r>
              <a:rPr lang="en-US" sz="2000" b="1" baseline="-25000" dirty="0" smtClean="0"/>
              <a:t>7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(3Cu</a:t>
            </a:r>
            <a:r>
              <a:rPr lang="en-US" sz="2000" b="1" baseline="30000" dirty="0" smtClean="0"/>
              <a:t>7/3+</a:t>
            </a:r>
            <a:r>
              <a:rPr lang="en-US" sz="2000" b="1" dirty="0" smtClean="0"/>
              <a:t>=2Cu</a:t>
            </a:r>
            <a:r>
              <a:rPr lang="en-US" sz="2000" b="1" baseline="30000" dirty="0" smtClean="0"/>
              <a:t>2+</a:t>
            </a:r>
            <a:r>
              <a:rPr lang="en-US" sz="2000" b="1" dirty="0" smtClean="0"/>
              <a:t> + Cu</a:t>
            </a:r>
            <a:r>
              <a:rPr lang="en-US" sz="2000" b="1" baseline="30000" dirty="0" smtClean="0"/>
              <a:t>3+</a:t>
            </a:r>
            <a:r>
              <a:rPr lang="en-US" sz="2000" b="1" dirty="0" smtClean="0"/>
              <a:t>)</a:t>
            </a:r>
            <a:endParaRPr lang="en-US" sz="2000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511314"/>
            <a:ext cx="1484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YBa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Cu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O</a:t>
            </a:r>
            <a:r>
              <a:rPr lang="en-US" sz="2000" b="1" baseline="-25000" dirty="0" smtClean="0"/>
              <a:t>6.5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(3Cu</a:t>
            </a:r>
            <a:r>
              <a:rPr lang="en-US" sz="2000" b="1" baseline="30000" dirty="0" smtClean="0"/>
              <a:t>2+</a:t>
            </a:r>
            <a:r>
              <a:rPr lang="en-US" sz="2000" b="1" dirty="0" smtClean="0"/>
              <a:t>)</a:t>
            </a:r>
            <a:endParaRPr lang="en-US" sz="20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511314"/>
            <a:ext cx="2360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YBa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Cu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O</a:t>
            </a:r>
            <a:r>
              <a:rPr lang="en-US" sz="2000" b="1" baseline="-25000" dirty="0" smtClean="0"/>
              <a:t>6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(3Cu</a:t>
            </a:r>
            <a:r>
              <a:rPr lang="en-US" sz="2000" b="1" baseline="30000" dirty="0" smtClean="0"/>
              <a:t>5/3+</a:t>
            </a:r>
            <a:r>
              <a:rPr lang="en-US" sz="2000" b="1" dirty="0" smtClean="0"/>
              <a:t>=2Cu</a:t>
            </a:r>
            <a:r>
              <a:rPr lang="en-US" sz="2000" b="1" baseline="30000" dirty="0" smtClean="0"/>
              <a:t>2+</a:t>
            </a:r>
            <a:r>
              <a:rPr lang="en-US" sz="2000" b="1" dirty="0" smtClean="0"/>
              <a:t>+Cu</a:t>
            </a:r>
            <a:r>
              <a:rPr lang="en-US" sz="2000" b="1" baseline="30000" dirty="0" smtClean="0"/>
              <a:t>1+</a:t>
            </a:r>
            <a:r>
              <a:rPr lang="en-US" sz="2000" b="1" dirty="0" smtClean="0"/>
              <a:t>)</a:t>
            </a:r>
            <a:endParaRPr lang="en-US" sz="20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ustin\Desktop\NIST_Projects\NIST_Gd_Capped_Oxides\YBCO\XRD\Graph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191000" cy="3492501"/>
          </a:xfrm>
          <a:prstGeom prst="rect">
            <a:avLst/>
          </a:prstGeom>
          <a:noFill/>
        </p:spPr>
      </p:pic>
      <p:pic>
        <p:nvPicPr>
          <p:cNvPr id="3" name="Picture 3" descr="C:\Users\Dustin\Desktop\NIST_Projects\NIST_Gd_Capped_Oxides\YBCO\XRD\Copy of Graph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1" y="2286000"/>
            <a:ext cx="5486399" cy="4572000"/>
          </a:xfrm>
          <a:prstGeom prst="rect">
            <a:avLst/>
          </a:prstGeom>
          <a:noFill/>
        </p:spPr>
      </p:pic>
      <p:cxnSp>
        <p:nvCxnSpPr>
          <p:cNvPr id="4" name="Straight Arrow Connector 3"/>
          <p:cNvCxnSpPr/>
          <p:nvPr/>
        </p:nvCxnSpPr>
        <p:spPr>
          <a:xfrm>
            <a:off x="6096000" y="2590800"/>
            <a:ext cx="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7980" y="2209800"/>
            <a:ext cx="232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Emergent New Phase?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tin\Desktop\NIST_Projects\NIST_Gd_Capped_Oxides\YBCO\PNR\R_YBCO_A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4220960" cy="3238390"/>
          </a:xfrm>
          <a:prstGeom prst="rect">
            <a:avLst/>
          </a:prstGeom>
          <a:noFill/>
        </p:spPr>
      </p:pic>
      <p:pic>
        <p:nvPicPr>
          <p:cNvPr id="1027" name="Picture 3" descr="C:\Users\Dustin\Desktop\NIST_Projects\NIST_Gd_Capped_Oxides\YBCO\PNR\SLD_YBCO_A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52400"/>
            <a:ext cx="4220960" cy="3238390"/>
          </a:xfrm>
          <a:prstGeom prst="rect">
            <a:avLst/>
          </a:prstGeom>
          <a:noFill/>
        </p:spPr>
      </p:pic>
      <p:pic>
        <p:nvPicPr>
          <p:cNvPr id="4" name="Picture 2" descr="C:\Users\Dustin\Desktop\NIST_Projects\NIST_Gd_Capped_Oxides\YBCO\PNR\R_YBCO_AG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4" y="3619610"/>
            <a:ext cx="4220911" cy="3238390"/>
          </a:xfrm>
          <a:prstGeom prst="rect">
            <a:avLst/>
          </a:prstGeom>
          <a:noFill/>
        </p:spPr>
      </p:pic>
      <p:pic>
        <p:nvPicPr>
          <p:cNvPr id="5" name="Picture 3" descr="C:\Users\Dustin\Desktop\NIST_Projects\NIST_Gd_Capped_Oxides\YBCO\PNR\SLD_YBCO_AG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724424" y="3619610"/>
            <a:ext cx="4220911" cy="32383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81200" y="152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YBCO As Grown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3657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YBCO/</a:t>
            </a:r>
            <a:r>
              <a:rPr lang="en-US" dirty="0" err="1" smtClean="0"/>
              <a:t>Gd</a:t>
            </a:r>
            <a:r>
              <a:rPr lang="en-US" dirty="0" smtClean="0"/>
              <a:t>(3 nm)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tin\Desktop\NIST_Projects\NIST_Gd_Capped_Oxides\YBCO\PNR\R_YBCO_AG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52400"/>
            <a:ext cx="4220911" cy="3238390"/>
          </a:xfrm>
          <a:prstGeom prst="rect">
            <a:avLst/>
          </a:prstGeom>
          <a:noFill/>
        </p:spPr>
      </p:pic>
      <p:pic>
        <p:nvPicPr>
          <p:cNvPr id="1027" name="Picture 3" descr="C:\Users\Dustin\Desktop\NIST_Projects\NIST_Gd_Capped_Oxides\YBCO\PNR\SLD_YBCO_AG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724400" y="152400"/>
            <a:ext cx="4220911" cy="3238390"/>
          </a:xfrm>
          <a:prstGeom prst="rect">
            <a:avLst/>
          </a:prstGeom>
          <a:noFill/>
        </p:spPr>
      </p:pic>
      <p:pic>
        <p:nvPicPr>
          <p:cNvPr id="4" name="Picture 2" descr="C:\Users\Dustin\Desktop\NIST_Projects\NIST_Gd_Capped_Oxides\YBCO\PNR\R_YBCO_AG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4" y="3619610"/>
            <a:ext cx="4220911" cy="3238389"/>
          </a:xfrm>
          <a:prstGeom prst="rect">
            <a:avLst/>
          </a:prstGeom>
          <a:noFill/>
        </p:spPr>
      </p:pic>
      <p:pic>
        <p:nvPicPr>
          <p:cNvPr id="5" name="Picture 3" descr="C:\Users\Dustin\Desktop\NIST_Projects\NIST_Gd_Capped_Oxides\YBCO\PNR\SLD_YBCO_AG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724424" y="3619610"/>
            <a:ext cx="4220911" cy="323838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81200" y="152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YBCO/</a:t>
            </a:r>
            <a:r>
              <a:rPr lang="en-US" dirty="0" err="1" smtClean="0"/>
              <a:t>Gd</a:t>
            </a:r>
            <a:r>
              <a:rPr lang="en-US" dirty="0" smtClean="0"/>
              <a:t>(7 nm)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3669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YBCO/</a:t>
            </a:r>
            <a:r>
              <a:rPr lang="en-US" dirty="0" err="1" smtClean="0"/>
              <a:t>Gd</a:t>
            </a:r>
            <a:r>
              <a:rPr lang="en-US" dirty="0" smtClean="0"/>
              <a:t>(20 nm)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ustin\Desktop\NIST_Projects\NIST_Gd_Capped_Oxides\YBCO\PNR\SLD_Combi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"/>
            <a:ext cx="7032626" cy="53955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story so far: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XAS shows that with increased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 develop an emergent Cu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1+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peak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stable, oxygen deficient phases of YBCO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YBa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 is a mixed valence (+2 and +3); YBa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6.5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as Cu2+ valence; YBa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 a mixed (2+ and 1+)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Thus XAS implies we took out at-least 1 oxygen ion per unit cell (which is a lot)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XRD shows a shift in the peak initially, indicating simple lattice expansion. For YBCO/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(7nm and 20 nm) a new peak is emergent, indicating the likely formation of a new phase.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151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Dustin</dc:creator>
  <cp:lastModifiedBy>Dustin</cp:lastModifiedBy>
  <cp:revision>3</cp:revision>
  <dcterms:created xsi:type="dcterms:W3CDTF">2017-08-23T15:36:14Z</dcterms:created>
  <dcterms:modified xsi:type="dcterms:W3CDTF">2017-10-02T22:09:20Z</dcterms:modified>
</cp:coreProperties>
</file>