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gnoJ4S+v7n6ft9AG3qaWCH3FF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Average-regular.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63b273d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0000"/>
              </a:lnSpc>
              <a:spcBef>
                <a:spcPts val="500"/>
              </a:spcBef>
              <a:spcAft>
                <a:spcPts val="0"/>
              </a:spcAft>
              <a:buNone/>
            </a:pPr>
            <a:r>
              <a:rPr b="1" lang="en-US" sz="1400">
                <a:solidFill>
                  <a:schemeClr val="dk1"/>
                </a:solidFill>
                <a:latin typeface="Calibri"/>
                <a:ea typeface="Calibri"/>
                <a:cs typeface="Calibri"/>
                <a:sym typeface="Calibri"/>
              </a:rPr>
              <a:t>Recommender Algorithm:</a:t>
            </a:r>
            <a:r>
              <a:rPr lang="en-US" sz="1400">
                <a:solidFill>
                  <a:schemeClr val="dk1"/>
                </a:solidFill>
                <a:latin typeface="Calibri"/>
                <a:ea typeface="Calibri"/>
                <a:cs typeface="Calibri"/>
                <a:sym typeface="Calibri"/>
              </a:rPr>
              <a:t> Pick one for me is a feature where the user may pick a specified media, genre, whatever to find what they may prefer within those constraints.</a:t>
            </a:r>
            <a:endParaRPr sz="1400">
              <a:solidFill>
                <a:schemeClr val="dk1"/>
              </a:solidFill>
              <a:latin typeface="Calibri"/>
              <a:ea typeface="Calibri"/>
              <a:cs typeface="Calibri"/>
              <a:sym typeface="Calibri"/>
            </a:endParaRPr>
          </a:p>
          <a:p>
            <a:pPr indent="0" lvl="0" marL="0" rtl="0" algn="l">
              <a:lnSpc>
                <a:spcPct val="70000"/>
              </a:lnSpc>
              <a:spcBef>
                <a:spcPts val="500"/>
              </a:spcBef>
              <a:spcAft>
                <a:spcPts val="0"/>
              </a:spcAft>
              <a:buNone/>
            </a:pPr>
            <a:r>
              <a:t/>
            </a:r>
            <a:endParaRPr sz="1400">
              <a:solidFill>
                <a:schemeClr val="dk1"/>
              </a:solidFill>
              <a:latin typeface="Calibri"/>
              <a:ea typeface="Calibri"/>
              <a:cs typeface="Calibri"/>
              <a:sym typeface="Calibri"/>
            </a:endParaRPr>
          </a:p>
          <a:p>
            <a:pPr indent="0" lvl="0" marL="0" rtl="0" algn="l">
              <a:lnSpc>
                <a:spcPct val="70000"/>
              </a:lnSpc>
              <a:spcBef>
                <a:spcPts val="500"/>
              </a:spcBef>
              <a:spcAft>
                <a:spcPts val="0"/>
              </a:spcAft>
              <a:buNone/>
            </a:pPr>
            <a:r>
              <a:rPr b="1" lang="en-US" sz="1400">
                <a:solidFill>
                  <a:schemeClr val="dk1"/>
                </a:solidFill>
                <a:latin typeface="Calibri"/>
                <a:ea typeface="Calibri"/>
                <a:cs typeface="Calibri"/>
                <a:sym typeface="Calibri"/>
              </a:rPr>
              <a:t>User Ranking:</a:t>
            </a:r>
            <a:r>
              <a:rPr lang="en-US" sz="14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use that to positively or negatively affect user association score with particular keywords and genres</a:t>
            </a:r>
            <a:endParaRPr sz="100"/>
          </a:p>
        </p:txBody>
      </p:sp>
      <p:sp>
        <p:nvSpPr>
          <p:cNvPr id="117" name="Google Shape;117;g963b273d2d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chemeClr val="dk1"/>
                </a:solidFill>
              </a:rPr>
              <a:t>Answers to the problems!</a:t>
            </a:r>
            <a:endParaRPr b="1"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We will use try and catch sections, and debugging to be sure we are reading in the JSON properly.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The database will be filled in with dummy values if the database is not filled yet.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(Art Peyton)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If the server is not running efficiently we will convert to a local database or another server software that runs better.</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chemeClr val="dk1"/>
                </a:solidFill>
              </a:rPr>
              <a:t>Answers to the problems!</a:t>
            </a:r>
            <a:endParaRPr b="1"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We will reach out to experienced people we know that may have a solution to our problem or user google in a good way.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We can sign up a new account to reset the request, or use our request wisely and only when we need to.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If Covid interferes we will use zoom and other social media to stay on point. If a teammate gets sick we will divide up the work between the two healthy teammates.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With all three of us lacking JavaFX experience we will use youtube, github, and google to learn JavaFX and avoid this problem.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If database can not handle a certain number of rows, we will upgrade that database or move to another one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600"/>
              <a:t>Answers to the problems!</a:t>
            </a:r>
            <a:endParaRPr b="1"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We have Discord if any of us have questions that another can answer. Pooling together our knowledge will help. There is also a copious amount of data online that we can learn from to try to minimize this risk.</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a:solidFill>
                  <a:schemeClr val="dk1"/>
                </a:solidFill>
              </a:rPr>
              <a:t>Zoom is always a useful tool to combat the risk of Covid interference.</a:t>
            </a:r>
            <a:endParaRPr>
              <a:solidFill>
                <a:schemeClr val="dk1"/>
              </a:solidFill>
            </a:endParaRPr>
          </a:p>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3b273d2d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3b273d2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63b3ee71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63b3ee7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63b273d2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63b273d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93bc02ced0_0_60"/>
          <p:cNvGrpSpPr/>
          <p:nvPr/>
        </p:nvGrpSpPr>
        <p:grpSpPr>
          <a:xfrm>
            <a:off x="5800234" y="3807170"/>
            <a:ext cx="591423" cy="140843"/>
            <a:chOff x="4137525" y="2915950"/>
            <a:chExt cx="869100" cy="207000"/>
          </a:xfrm>
        </p:grpSpPr>
        <p:sp>
          <p:nvSpPr>
            <p:cNvPr id="11" name="Google Shape;11;g93bc02ced0_0_60"/>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93bc02ced0_0_60"/>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93bc02ced0_0_60"/>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93bc02ced0_0_60"/>
          <p:cNvSpPr txBox="1"/>
          <p:nvPr>
            <p:ph type="ctrTitle"/>
          </p:nvPr>
        </p:nvSpPr>
        <p:spPr>
          <a:xfrm>
            <a:off x="895010" y="1321067"/>
            <a:ext cx="10401900" cy="23067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g93bc02ced0_0_60"/>
          <p:cNvSpPr txBox="1"/>
          <p:nvPr>
            <p:ph idx="1" type="subTitle"/>
          </p:nvPr>
        </p:nvSpPr>
        <p:spPr>
          <a:xfrm>
            <a:off x="895000" y="4233168"/>
            <a:ext cx="104019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93bc02ced0_0_6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93bc02ced0_0_100"/>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93bc02ced0_0_100"/>
          <p:cNvSpPr txBox="1"/>
          <p:nvPr>
            <p:ph idx="1" type="body"/>
          </p:nvPr>
        </p:nvSpPr>
        <p:spPr>
          <a:xfrm>
            <a:off x="415600" y="43045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2" name="Google Shape;52;g93bc02ced0_0_10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93bc02ced0_0_10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93bc02ced0_0_10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g93bc02ced0_0_10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8" name="Google Shape;58;g93bc02ced0_0_1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93bc02ced0_0_1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93bc02ced0_0_1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93bc02ced0_0_68"/>
          <p:cNvSpPr txBox="1"/>
          <p:nvPr>
            <p:ph type="title"/>
          </p:nvPr>
        </p:nvSpPr>
        <p:spPr>
          <a:xfrm>
            <a:off x="895000" y="2855000"/>
            <a:ext cx="10469700" cy="1148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93bc02ced0_0_6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93bc02ced0_0_7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93bc02ced0_0_71"/>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g93bc02ced0_0_7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93bc02ced0_0_7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93bc02ced0_0_7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g93bc02ced0_0_7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93bc02ced0_0_7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93bc02ced0_0_8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93bc02ced0_0_8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93bc02ced0_0_83"/>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93bc02ced0_0_83"/>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g93bc02ced0_0_8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93bc02ced0_0_87"/>
          <p:cNvSpPr txBox="1"/>
          <p:nvPr>
            <p:ph type="title"/>
          </p:nvPr>
        </p:nvSpPr>
        <p:spPr>
          <a:xfrm>
            <a:off x="653667" y="701800"/>
            <a:ext cx="83028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g93bc02ced0_0_8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93bc02ced0_0_90"/>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93bc02ced0_0_90"/>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93bc02ced0_0_90"/>
          <p:cNvSpPr txBox="1"/>
          <p:nvPr>
            <p:ph type="title"/>
          </p:nvPr>
        </p:nvSpPr>
        <p:spPr>
          <a:xfrm>
            <a:off x="354000" y="1441867"/>
            <a:ext cx="5393700" cy="2280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93bc02ced0_0_90"/>
          <p:cNvSpPr txBox="1"/>
          <p:nvPr>
            <p:ph idx="1" type="subTitle"/>
          </p:nvPr>
        </p:nvSpPr>
        <p:spPr>
          <a:xfrm>
            <a:off x="354000" y="3793601"/>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93bc02ced0_0_90"/>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5" name="Google Shape;45;g93bc02ced0_0_9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93bc02ced0_0_97"/>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93bc02ced0_0_9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93bc02ced0_0_5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93bc02ced0_0_5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93bc02ced0_0_5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Project Proposal</a:t>
            </a:r>
            <a:br>
              <a:rPr lang="en-US"/>
            </a:br>
            <a:r>
              <a:rPr lang="en-US">
                <a:solidFill>
                  <a:srgbClr val="FFFFFF"/>
                </a:solidFill>
              </a:rPr>
              <a:t>G.O.A.T.</a:t>
            </a:r>
            <a:endParaRPr>
              <a:solidFill>
                <a:srgbClr val="FFFFFF"/>
              </a:solidFill>
            </a:endParaRPr>
          </a:p>
        </p:txBody>
      </p:sp>
      <p:sp>
        <p:nvSpPr>
          <p:cNvPr id="66" name="Google Shape;66;p1"/>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a:t>By:</a:t>
            </a:r>
            <a:endParaRPr/>
          </a:p>
          <a:p>
            <a:pPr indent="0" lvl="0" marL="0" rtl="0" algn="ctr">
              <a:lnSpc>
                <a:spcPct val="80000"/>
              </a:lnSpc>
              <a:spcBef>
                <a:spcPts val="1000"/>
              </a:spcBef>
              <a:spcAft>
                <a:spcPts val="0"/>
              </a:spcAft>
              <a:buClr>
                <a:schemeClr val="dk1"/>
              </a:buClr>
              <a:buSzPts val="2400"/>
              <a:buNone/>
            </a:pPr>
            <a:r>
              <a:rPr lang="en-US"/>
              <a:t>Peyton VanHook</a:t>
            </a:r>
            <a:endParaRPr/>
          </a:p>
          <a:p>
            <a:pPr indent="0" lvl="0" marL="0" rtl="0" algn="ctr">
              <a:lnSpc>
                <a:spcPct val="80000"/>
              </a:lnSpc>
              <a:spcBef>
                <a:spcPts val="1000"/>
              </a:spcBef>
              <a:spcAft>
                <a:spcPts val="0"/>
              </a:spcAft>
              <a:buClr>
                <a:schemeClr val="dk1"/>
              </a:buClr>
              <a:buSzPts val="2400"/>
              <a:buNone/>
            </a:pPr>
            <a:r>
              <a:rPr lang="en-US"/>
              <a:t>Peyton White</a:t>
            </a:r>
            <a:endParaRPr/>
          </a:p>
          <a:p>
            <a:pPr indent="0" lvl="0" marL="0" rtl="0" algn="ctr">
              <a:lnSpc>
                <a:spcPct val="80000"/>
              </a:lnSpc>
              <a:spcBef>
                <a:spcPts val="1000"/>
              </a:spcBef>
              <a:spcAft>
                <a:spcPts val="0"/>
              </a:spcAft>
              <a:buClr>
                <a:schemeClr val="dk1"/>
              </a:buClr>
              <a:buSzPts val="2400"/>
              <a:buNone/>
            </a:pPr>
            <a:r>
              <a:rPr lang="en-US"/>
              <a:t>Sean Hopkins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963b273d2d_1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Secondary Features</a:t>
            </a:r>
            <a:endParaRPr/>
          </a:p>
        </p:txBody>
      </p:sp>
      <p:sp>
        <p:nvSpPr>
          <p:cNvPr id="120" name="Google Shape;120;g963b273d2d_1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17500" lvl="0" marL="228600" rtl="0" algn="l">
              <a:lnSpc>
                <a:spcPct val="70000"/>
              </a:lnSpc>
              <a:spcBef>
                <a:spcPts val="1000"/>
              </a:spcBef>
              <a:spcAft>
                <a:spcPts val="0"/>
              </a:spcAft>
              <a:buClr>
                <a:schemeClr val="dk1"/>
              </a:buClr>
              <a:buSzPts val="3150"/>
              <a:buChar char="●"/>
            </a:pPr>
            <a:r>
              <a:rPr lang="en-US" sz="3150"/>
              <a:t>General recommender algorithm</a:t>
            </a:r>
            <a:endParaRPr sz="4200"/>
          </a:p>
          <a:p>
            <a:pPr indent="-317500" lvl="1" marL="685800" rtl="0" algn="l">
              <a:lnSpc>
                <a:spcPct val="70000"/>
              </a:lnSpc>
              <a:spcBef>
                <a:spcPts val="500"/>
              </a:spcBef>
              <a:spcAft>
                <a:spcPts val="0"/>
              </a:spcAft>
              <a:buClr>
                <a:schemeClr val="dk1"/>
              </a:buClr>
              <a:buSzPts val="2900"/>
              <a:buChar char="○"/>
            </a:pPr>
            <a:r>
              <a:rPr lang="en-US" sz="2900"/>
              <a:t>Uses user preference information to find list of associated media items</a:t>
            </a:r>
            <a:endParaRPr sz="3800"/>
          </a:p>
          <a:p>
            <a:pPr indent="-317500" lvl="1" marL="685800" rtl="0" algn="l">
              <a:lnSpc>
                <a:spcPct val="70000"/>
              </a:lnSpc>
              <a:spcBef>
                <a:spcPts val="500"/>
              </a:spcBef>
              <a:spcAft>
                <a:spcPts val="0"/>
              </a:spcAft>
              <a:buClr>
                <a:schemeClr val="dk1"/>
              </a:buClr>
              <a:buSzPts val="2900"/>
              <a:buChar char="○"/>
            </a:pPr>
            <a:r>
              <a:rPr lang="en-US" sz="2900"/>
              <a:t>Pick one for me</a:t>
            </a:r>
            <a:endParaRPr sz="3800"/>
          </a:p>
          <a:p>
            <a:pPr indent="-317500" lvl="0" marL="228600" rtl="0" algn="l">
              <a:lnSpc>
                <a:spcPct val="70000"/>
              </a:lnSpc>
              <a:spcBef>
                <a:spcPts val="1000"/>
              </a:spcBef>
              <a:spcAft>
                <a:spcPts val="0"/>
              </a:spcAft>
              <a:buClr>
                <a:schemeClr val="dk1"/>
              </a:buClr>
              <a:buSzPts val="3150"/>
              <a:buChar char="●"/>
            </a:pPr>
            <a:r>
              <a:rPr lang="en-US" sz="3150"/>
              <a:t>User Ranking</a:t>
            </a:r>
            <a:endParaRPr sz="3800"/>
          </a:p>
          <a:p>
            <a:pPr indent="-317500" lvl="0" marL="228600" rtl="0" algn="l">
              <a:lnSpc>
                <a:spcPct val="70000"/>
              </a:lnSpc>
              <a:spcBef>
                <a:spcPts val="1000"/>
              </a:spcBef>
              <a:spcAft>
                <a:spcPts val="0"/>
              </a:spcAft>
              <a:buClr>
                <a:schemeClr val="dk1"/>
              </a:buClr>
              <a:buSzPts val="3150"/>
              <a:buChar char="●"/>
            </a:pPr>
            <a:r>
              <a:rPr lang="en-US" sz="3150"/>
              <a:t>User Interface</a:t>
            </a:r>
            <a:endParaRPr sz="4200"/>
          </a:p>
          <a:p>
            <a:pPr indent="-317500" lvl="1" marL="685800" rtl="0" algn="l">
              <a:lnSpc>
                <a:spcPct val="70000"/>
              </a:lnSpc>
              <a:spcBef>
                <a:spcPts val="500"/>
              </a:spcBef>
              <a:spcAft>
                <a:spcPts val="0"/>
              </a:spcAft>
              <a:buClr>
                <a:schemeClr val="dk1"/>
              </a:buClr>
              <a:buSzPts val="2900"/>
              <a:buChar char="○"/>
            </a:pPr>
            <a:r>
              <a:rPr lang="en-US" sz="2900"/>
              <a:t>Netflix like home screen</a:t>
            </a:r>
            <a:endParaRPr sz="3800"/>
          </a:p>
          <a:p>
            <a:pPr indent="-317500" lvl="1" marL="685800" rtl="0" algn="l">
              <a:lnSpc>
                <a:spcPct val="70000"/>
              </a:lnSpc>
              <a:spcBef>
                <a:spcPts val="500"/>
              </a:spcBef>
              <a:spcAft>
                <a:spcPts val="0"/>
              </a:spcAft>
              <a:buClr>
                <a:schemeClr val="dk1"/>
              </a:buClr>
              <a:buSzPts val="2900"/>
              <a:buChar char="○"/>
            </a:pPr>
            <a:r>
              <a:rPr lang="en-US" sz="2900"/>
              <a:t>Profile </a:t>
            </a:r>
            <a:endParaRPr sz="3800"/>
          </a:p>
          <a:p>
            <a:pPr indent="-317500" lvl="1" marL="685800" rtl="0" algn="l">
              <a:lnSpc>
                <a:spcPct val="70000"/>
              </a:lnSpc>
              <a:spcBef>
                <a:spcPts val="500"/>
              </a:spcBef>
              <a:spcAft>
                <a:spcPts val="0"/>
              </a:spcAft>
              <a:buClr>
                <a:schemeClr val="dk1"/>
              </a:buClr>
              <a:buSzPts val="2900"/>
              <a:buChar char="○"/>
            </a:pPr>
            <a:r>
              <a:rPr lang="en-US" sz="2900"/>
              <a:t>Media listing</a:t>
            </a:r>
            <a:endParaRPr sz="21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Features</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85750" lvl="0" marL="228600" rtl="0" algn="l">
              <a:lnSpc>
                <a:spcPct val="150000"/>
              </a:lnSpc>
              <a:spcBef>
                <a:spcPts val="0"/>
              </a:spcBef>
              <a:spcAft>
                <a:spcPts val="0"/>
              </a:spcAft>
              <a:buSzPts val="2700"/>
              <a:buChar char="●"/>
            </a:pPr>
            <a:r>
              <a:rPr lang="en-US" sz="2700">
                <a:latin typeface="Arial"/>
                <a:ea typeface="Arial"/>
                <a:cs typeface="Arial"/>
                <a:sym typeface="Arial"/>
              </a:rPr>
              <a:t>Social Networking</a:t>
            </a:r>
            <a:endParaRPr sz="2700">
              <a:latin typeface="Arial"/>
              <a:ea typeface="Arial"/>
              <a:cs typeface="Arial"/>
              <a:sym typeface="Arial"/>
            </a:endParaRPr>
          </a:p>
          <a:p>
            <a:pPr indent="-285750" lvl="1" marL="685800" rtl="0" algn="l">
              <a:lnSpc>
                <a:spcPct val="150000"/>
              </a:lnSpc>
              <a:spcBef>
                <a:spcPts val="0"/>
              </a:spcBef>
              <a:spcAft>
                <a:spcPts val="0"/>
              </a:spcAft>
              <a:buSzPts val="2700"/>
              <a:buChar char="○"/>
            </a:pPr>
            <a:r>
              <a:rPr lang="en-US" sz="2700">
                <a:latin typeface="Arial"/>
                <a:ea typeface="Arial"/>
                <a:cs typeface="Arial"/>
                <a:sym typeface="Arial"/>
              </a:rPr>
              <a:t>Utilize Facebook’s APIs to bring in friend connections and Facebook “likes” into the recommendation algorithm..</a:t>
            </a:r>
            <a:endParaRPr sz="2700">
              <a:latin typeface="Arial"/>
              <a:ea typeface="Arial"/>
              <a:cs typeface="Arial"/>
              <a:sym typeface="Arial"/>
            </a:endParaRPr>
          </a:p>
          <a:p>
            <a:pPr indent="-285750" lvl="1" marL="685800" rtl="0" algn="l">
              <a:lnSpc>
                <a:spcPct val="150000"/>
              </a:lnSpc>
              <a:spcBef>
                <a:spcPts val="0"/>
              </a:spcBef>
              <a:spcAft>
                <a:spcPts val="0"/>
              </a:spcAft>
              <a:buSzPts val="2700"/>
              <a:buChar char="○"/>
            </a:pPr>
            <a:r>
              <a:rPr lang="en-US" sz="2700">
                <a:latin typeface="Arial"/>
                <a:ea typeface="Arial"/>
                <a:cs typeface="Arial"/>
                <a:sym typeface="Arial"/>
              </a:rPr>
              <a:t>Allow users to comment and review media items.</a:t>
            </a:r>
            <a:endParaRPr sz="5000"/>
          </a:p>
          <a:p>
            <a:pPr indent="0" lvl="0" marL="0" rtl="0" algn="l">
              <a:lnSpc>
                <a:spcPct val="90000"/>
              </a:lnSpc>
              <a:spcBef>
                <a:spcPts val="2100"/>
              </a:spcBef>
              <a:spcAft>
                <a:spcPts val="2100"/>
              </a:spcAft>
              <a:buClr>
                <a:schemeClr val="dk1"/>
              </a:buClr>
              <a:buSzPts val="2800"/>
              <a:buNone/>
            </a:pP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Technology</a:t>
            </a:r>
            <a:endParaRPr/>
          </a:p>
        </p:txBody>
      </p:sp>
      <p:sp>
        <p:nvSpPr>
          <p:cNvPr id="132" name="Google Shape;132;p8"/>
          <p:cNvSpPr txBox="1"/>
          <p:nvPr>
            <p:ph idx="1" type="body"/>
          </p:nvPr>
        </p:nvSpPr>
        <p:spPr>
          <a:xfrm>
            <a:off x="838200" y="1825625"/>
            <a:ext cx="42639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n-US" sz="1400">
                <a:latin typeface="Arial"/>
                <a:ea typeface="Arial"/>
                <a:cs typeface="Arial"/>
                <a:sym typeface="Arial"/>
              </a:rPr>
              <a:t>Platform</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Desktop application</a:t>
            </a:r>
            <a:endParaRPr sz="1400">
              <a:latin typeface="Arial"/>
              <a:ea typeface="Arial"/>
              <a:cs typeface="Arial"/>
              <a:sym typeface="Arial"/>
            </a:endParaRPr>
          </a:p>
          <a:p>
            <a:pPr indent="0" lvl="0" marL="0" rtl="0" algn="l">
              <a:lnSpc>
                <a:spcPct val="150000"/>
              </a:lnSpc>
              <a:spcBef>
                <a:spcPts val="2100"/>
              </a:spcBef>
              <a:spcAft>
                <a:spcPts val="0"/>
              </a:spcAft>
              <a:buNone/>
            </a:pPr>
            <a:r>
              <a:rPr lang="en-US" sz="1400">
                <a:latin typeface="Arial"/>
                <a:ea typeface="Arial"/>
                <a:cs typeface="Arial"/>
                <a:sym typeface="Arial"/>
              </a:rPr>
              <a:t>Operating system</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Windows 10</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Mac 10.15.6</a:t>
            </a:r>
            <a:endParaRPr sz="1400">
              <a:latin typeface="Arial"/>
              <a:ea typeface="Arial"/>
              <a:cs typeface="Arial"/>
              <a:sym typeface="Arial"/>
            </a:endParaRPr>
          </a:p>
          <a:p>
            <a:pPr indent="0" lvl="0" marL="0" rtl="0" algn="l">
              <a:lnSpc>
                <a:spcPct val="150000"/>
              </a:lnSpc>
              <a:spcBef>
                <a:spcPts val="2100"/>
              </a:spcBef>
              <a:spcAft>
                <a:spcPts val="0"/>
              </a:spcAft>
              <a:buNone/>
            </a:pPr>
            <a:r>
              <a:rPr lang="en-US" sz="1400">
                <a:latin typeface="Arial"/>
                <a:ea typeface="Arial"/>
                <a:cs typeface="Arial"/>
                <a:sym typeface="Arial"/>
              </a:rPr>
              <a:t>IDE</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Netbeans 8.2</a:t>
            </a:r>
            <a:endParaRPr sz="1400">
              <a:latin typeface="Arial"/>
              <a:ea typeface="Arial"/>
              <a:cs typeface="Arial"/>
              <a:sym typeface="Arial"/>
            </a:endParaRPr>
          </a:p>
          <a:p>
            <a:pPr indent="0" lvl="0" marL="0" rtl="0" algn="l">
              <a:lnSpc>
                <a:spcPct val="150000"/>
              </a:lnSpc>
              <a:spcBef>
                <a:spcPts val="2100"/>
              </a:spcBef>
              <a:spcAft>
                <a:spcPts val="0"/>
              </a:spcAft>
              <a:buNone/>
            </a:pPr>
            <a:r>
              <a:rPr lang="en-US" sz="1400">
                <a:latin typeface="Arial"/>
                <a:ea typeface="Arial"/>
                <a:cs typeface="Arial"/>
                <a:sym typeface="Arial"/>
              </a:rPr>
              <a:t>Programming languages</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Java 11 through OpenJDK, using Hotspot JVM</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PHP 7.3.6</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SQL</a:t>
            </a:r>
            <a:endParaRPr sz="1400">
              <a:latin typeface="Arial"/>
              <a:ea typeface="Arial"/>
              <a:cs typeface="Arial"/>
              <a:sym typeface="Arial"/>
            </a:endParaRPr>
          </a:p>
          <a:p>
            <a:pPr indent="0" lvl="0" marL="0" rtl="0" algn="l">
              <a:lnSpc>
                <a:spcPct val="150000"/>
              </a:lnSpc>
              <a:spcBef>
                <a:spcPts val="2100"/>
              </a:spcBef>
              <a:spcAft>
                <a:spcPts val="0"/>
              </a:spcAft>
              <a:buNone/>
            </a:pPr>
            <a:r>
              <a:rPr lang="en-US" sz="1400">
                <a:latin typeface="Arial"/>
                <a:ea typeface="Arial"/>
                <a:cs typeface="Arial"/>
                <a:sym typeface="Arial"/>
              </a:rPr>
              <a:t>3rd party libraries and tools</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JavaFX</a:t>
            </a:r>
            <a:endParaRPr sz="1400">
              <a:latin typeface="Arial"/>
              <a:ea typeface="Arial"/>
              <a:cs typeface="Arial"/>
              <a:sym typeface="Arial"/>
            </a:endParaRPr>
          </a:p>
          <a:p>
            <a:pPr indent="-130810" lvl="0" marL="228600" rtl="0" algn="l">
              <a:lnSpc>
                <a:spcPct val="70000"/>
              </a:lnSpc>
              <a:spcBef>
                <a:spcPts val="2100"/>
              </a:spcBef>
              <a:spcAft>
                <a:spcPts val="2100"/>
              </a:spcAft>
              <a:buClr>
                <a:schemeClr val="dk1"/>
              </a:buClr>
              <a:buSzPts val="1540"/>
              <a:buNone/>
            </a:pPr>
            <a:r>
              <a:t/>
            </a:r>
            <a:endParaRPr sz="1540"/>
          </a:p>
        </p:txBody>
      </p:sp>
      <p:sp>
        <p:nvSpPr>
          <p:cNvPr id="133" name="Google Shape;133;p8"/>
          <p:cNvSpPr txBox="1"/>
          <p:nvPr>
            <p:ph idx="1" type="body"/>
          </p:nvPr>
        </p:nvSpPr>
        <p:spPr>
          <a:xfrm>
            <a:off x="5411125" y="1825625"/>
            <a:ext cx="7251300" cy="43512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Char char="●"/>
            </a:pPr>
            <a:r>
              <a:rPr lang="en-US" sz="1600">
                <a:latin typeface="Arial"/>
                <a:ea typeface="Arial"/>
                <a:cs typeface="Arial"/>
                <a:sym typeface="Arial"/>
              </a:rPr>
              <a:t>Goodreads API</a:t>
            </a:r>
            <a:endParaRPr sz="16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Google Books API</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RAWG API</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TMDB API</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Wikipedia Special:Export and Database Dump</a:t>
            </a:r>
            <a:endParaRPr sz="1400">
              <a:latin typeface="Arial"/>
              <a:ea typeface="Arial"/>
              <a:cs typeface="Arial"/>
              <a:sym typeface="Arial"/>
            </a:endParaRPr>
          </a:p>
          <a:p>
            <a:pPr indent="0" lvl="0" marL="0" rtl="0" algn="l">
              <a:lnSpc>
                <a:spcPct val="150000"/>
              </a:lnSpc>
              <a:spcBef>
                <a:spcPts val="2100"/>
              </a:spcBef>
              <a:spcAft>
                <a:spcPts val="0"/>
              </a:spcAft>
              <a:buNone/>
            </a:pPr>
            <a:r>
              <a:rPr lang="en-US" sz="1400">
                <a:latin typeface="Arial"/>
                <a:ea typeface="Arial"/>
                <a:cs typeface="Arial"/>
                <a:sym typeface="Arial"/>
              </a:rPr>
              <a:t>Server software</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PHP MyAdmin 4.9.4</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mySQL 5.6.43</a:t>
            </a:r>
            <a:endParaRPr sz="1400">
              <a:latin typeface="Arial"/>
              <a:ea typeface="Arial"/>
              <a:cs typeface="Arial"/>
              <a:sym typeface="Arial"/>
            </a:endParaRPr>
          </a:p>
          <a:p>
            <a:pPr indent="0" lvl="0" marL="0" rtl="0" algn="l">
              <a:lnSpc>
                <a:spcPct val="150000"/>
              </a:lnSpc>
              <a:spcBef>
                <a:spcPts val="2100"/>
              </a:spcBef>
              <a:spcAft>
                <a:spcPts val="0"/>
              </a:spcAft>
              <a:buNone/>
            </a:pPr>
            <a:r>
              <a:rPr lang="en-US" sz="1400">
                <a:latin typeface="Arial"/>
                <a:ea typeface="Arial"/>
                <a:cs typeface="Arial"/>
                <a:sym typeface="Arial"/>
              </a:rPr>
              <a:t>Communication software</a:t>
            </a:r>
            <a:endParaRPr sz="1400">
              <a:latin typeface="Arial"/>
              <a:ea typeface="Arial"/>
              <a:cs typeface="Arial"/>
              <a:sym typeface="Arial"/>
            </a:endParaRPr>
          </a:p>
          <a:p>
            <a:pPr indent="-317500" lvl="0" marL="457200" rtl="0" algn="l">
              <a:lnSpc>
                <a:spcPct val="150000"/>
              </a:lnSpc>
              <a:spcBef>
                <a:spcPts val="2100"/>
              </a:spcBef>
              <a:spcAft>
                <a:spcPts val="0"/>
              </a:spcAft>
              <a:buSzPts val="1400"/>
              <a:buChar char="●"/>
            </a:pPr>
            <a:r>
              <a:rPr lang="en-US" sz="1400">
                <a:latin typeface="Arial"/>
                <a:ea typeface="Arial"/>
                <a:cs typeface="Arial"/>
                <a:sym typeface="Arial"/>
              </a:rPr>
              <a:t>Discord</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Git</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Github</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Google Drive</a:t>
            </a:r>
            <a:endParaRPr sz="1400">
              <a:latin typeface="Arial"/>
              <a:ea typeface="Arial"/>
              <a:cs typeface="Arial"/>
              <a:sym typeface="Arial"/>
            </a:endParaRPr>
          </a:p>
          <a:p>
            <a:pPr indent="-317500" lvl="0" marL="457200" rtl="0" algn="l">
              <a:lnSpc>
                <a:spcPct val="150000"/>
              </a:lnSpc>
              <a:spcBef>
                <a:spcPts val="0"/>
              </a:spcBef>
              <a:spcAft>
                <a:spcPts val="0"/>
              </a:spcAft>
              <a:buSzPts val="1400"/>
              <a:buChar char="●"/>
            </a:pPr>
            <a:r>
              <a:rPr lang="en-US" sz="1400">
                <a:latin typeface="Arial"/>
                <a:ea typeface="Arial"/>
                <a:cs typeface="Arial"/>
                <a:sym typeface="Arial"/>
              </a:rPr>
              <a:t>SMS</a:t>
            </a:r>
            <a:endParaRPr sz="18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Dependencies</a:t>
            </a:r>
            <a:endParaRPr/>
          </a:p>
        </p:txBody>
      </p:sp>
      <p:sp>
        <p:nvSpPr>
          <p:cNvPr id="139" name="Google Shape;13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4800" lvl="0" marL="228600" rtl="0" algn="l">
              <a:lnSpc>
                <a:spcPct val="200000"/>
              </a:lnSpc>
              <a:spcBef>
                <a:spcPts val="0"/>
              </a:spcBef>
              <a:spcAft>
                <a:spcPts val="0"/>
              </a:spcAft>
              <a:buSzPts val="3000"/>
              <a:buChar char="●"/>
            </a:pPr>
            <a:r>
              <a:rPr lang="en-US" sz="3000">
                <a:latin typeface="Arial"/>
                <a:ea typeface="Arial"/>
                <a:cs typeface="Arial"/>
                <a:sym typeface="Arial"/>
              </a:rPr>
              <a:t>JSON must be read before values are inserted in database </a:t>
            </a:r>
            <a:endParaRPr sz="3000">
              <a:latin typeface="Arial"/>
              <a:ea typeface="Arial"/>
              <a:cs typeface="Arial"/>
              <a:sym typeface="Arial"/>
            </a:endParaRPr>
          </a:p>
          <a:p>
            <a:pPr indent="-304800" lvl="0" marL="228600" rtl="0" algn="l">
              <a:lnSpc>
                <a:spcPct val="200000"/>
              </a:lnSpc>
              <a:spcBef>
                <a:spcPts val="0"/>
              </a:spcBef>
              <a:spcAft>
                <a:spcPts val="0"/>
              </a:spcAft>
              <a:buSzPts val="3000"/>
              <a:buChar char="●"/>
            </a:pPr>
            <a:r>
              <a:rPr lang="en-US" sz="3000">
                <a:latin typeface="Arial"/>
                <a:ea typeface="Arial"/>
                <a:cs typeface="Arial"/>
                <a:sym typeface="Arial"/>
              </a:rPr>
              <a:t>Database must be working to check the user interface</a:t>
            </a:r>
            <a:endParaRPr sz="3000">
              <a:latin typeface="Arial"/>
              <a:ea typeface="Arial"/>
              <a:cs typeface="Arial"/>
              <a:sym typeface="Arial"/>
            </a:endParaRPr>
          </a:p>
          <a:p>
            <a:pPr indent="-304800" lvl="0" marL="228600" rtl="0" algn="l">
              <a:lnSpc>
                <a:spcPct val="200000"/>
              </a:lnSpc>
              <a:spcBef>
                <a:spcPts val="0"/>
              </a:spcBef>
              <a:spcAft>
                <a:spcPts val="0"/>
              </a:spcAft>
              <a:buSzPts val="3000"/>
              <a:buChar char="●"/>
            </a:pPr>
            <a:r>
              <a:rPr lang="en-US" sz="3000">
                <a:latin typeface="Arial"/>
                <a:ea typeface="Arial"/>
                <a:cs typeface="Arial"/>
                <a:sym typeface="Arial"/>
              </a:rPr>
              <a:t>NLP Library/API</a:t>
            </a:r>
            <a:endParaRPr sz="3000">
              <a:latin typeface="Arial"/>
              <a:ea typeface="Arial"/>
              <a:cs typeface="Arial"/>
              <a:sym typeface="Arial"/>
            </a:endParaRPr>
          </a:p>
          <a:p>
            <a:pPr indent="-304800" lvl="0" marL="228600" rtl="0" algn="l">
              <a:lnSpc>
                <a:spcPct val="200000"/>
              </a:lnSpc>
              <a:spcBef>
                <a:spcPts val="0"/>
              </a:spcBef>
              <a:spcAft>
                <a:spcPts val="0"/>
              </a:spcAft>
              <a:buSzPts val="3000"/>
              <a:buChar char="●"/>
            </a:pPr>
            <a:r>
              <a:rPr lang="en-US" sz="3000">
                <a:latin typeface="Arial"/>
                <a:ea typeface="Arial"/>
                <a:cs typeface="Arial"/>
                <a:sym typeface="Arial"/>
              </a:rPr>
              <a:t>Server must be working efficiently </a:t>
            </a:r>
            <a:endParaRPr sz="4700"/>
          </a:p>
          <a:p>
            <a:pPr indent="-50800" lvl="0" marL="22860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a:t>
            </a:r>
            <a:endParaRPr/>
          </a:p>
        </p:txBody>
      </p:sp>
      <p:sp>
        <p:nvSpPr>
          <p:cNvPr id="145" name="Google Shape;14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11150" lvl="0" marL="228600" rtl="0" algn="l">
              <a:lnSpc>
                <a:spcPct val="150000"/>
              </a:lnSpc>
              <a:spcBef>
                <a:spcPts val="0"/>
              </a:spcBef>
              <a:spcAft>
                <a:spcPts val="0"/>
              </a:spcAft>
              <a:buSzPts val="3100"/>
              <a:buChar char="●"/>
            </a:pPr>
            <a:r>
              <a:rPr lang="en-US" sz="3100">
                <a:latin typeface="Arial"/>
                <a:ea typeface="Arial"/>
                <a:cs typeface="Arial"/>
                <a:sym typeface="Arial"/>
              </a:rPr>
              <a:t>Limited web server experience for all teammates </a:t>
            </a:r>
            <a:endParaRPr sz="3100">
              <a:latin typeface="Arial"/>
              <a:ea typeface="Arial"/>
              <a:cs typeface="Arial"/>
              <a:sym typeface="Arial"/>
            </a:endParaRPr>
          </a:p>
          <a:p>
            <a:pPr indent="-311150" lvl="0" marL="228600" rtl="0" algn="l">
              <a:lnSpc>
                <a:spcPct val="150000"/>
              </a:lnSpc>
              <a:spcBef>
                <a:spcPts val="0"/>
              </a:spcBef>
              <a:spcAft>
                <a:spcPts val="0"/>
              </a:spcAft>
              <a:buSzPts val="3100"/>
              <a:buChar char="●"/>
            </a:pPr>
            <a:r>
              <a:rPr lang="en-US" sz="3100">
                <a:latin typeface="Arial"/>
                <a:ea typeface="Arial"/>
                <a:cs typeface="Arial"/>
                <a:sym typeface="Arial"/>
              </a:rPr>
              <a:t>API request limitations </a:t>
            </a:r>
            <a:endParaRPr sz="3100">
              <a:latin typeface="Arial"/>
              <a:ea typeface="Arial"/>
              <a:cs typeface="Arial"/>
              <a:sym typeface="Arial"/>
            </a:endParaRPr>
          </a:p>
          <a:p>
            <a:pPr indent="-311150" lvl="0" marL="228600" rtl="0" algn="l">
              <a:lnSpc>
                <a:spcPct val="150000"/>
              </a:lnSpc>
              <a:spcBef>
                <a:spcPts val="0"/>
              </a:spcBef>
              <a:spcAft>
                <a:spcPts val="0"/>
              </a:spcAft>
              <a:buSzPts val="3100"/>
              <a:buChar char="●"/>
            </a:pPr>
            <a:r>
              <a:rPr lang="en-US" sz="3100">
                <a:latin typeface="Arial"/>
                <a:ea typeface="Arial"/>
                <a:cs typeface="Arial"/>
                <a:sym typeface="Arial"/>
              </a:rPr>
              <a:t>Covid 19 regulations</a:t>
            </a:r>
            <a:endParaRPr sz="3100">
              <a:latin typeface="Arial"/>
              <a:ea typeface="Arial"/>
              <a:cs typeface="Arial"/>
              <a:sym typeface="Arial"/>
            </a:endParaRPr>
          </a:p>
          <a:p>
            <a:pPr indent="-311150" lvl="0" marL="228600" rtl="0" algn="l">
              <a:lnSpc>
                <a:spcPct val="150000"/>
              </a:lnSpc>
              <a:spcBef>
                <a:spcPts val="0"/>
              </a:spcBef>
              <a:spcAft>
                <a:spcPts val="0"/>
              </a:spcAft>
              <a:buSzPts val="3100"/>
              <a:buChar char="●"/>
            </a:pPr>
            <a:r>
              <a:rPr lang="en-US" sz="3100">
                <a:latin typeface="Arial"/>
                <a:ea typeface="Arial"/>
                <a:cs typeface="Arial"/>
                <a:sym typeface="Arial"/>
              </a:rPr>
              <a:t>JavaFX experience</a:t>
            </a:r>
            <a:endParaRPr sz="5000"/>
          </a:p>
          <a:p>
            <a:pPr indent="-50800" lvl="0" marL="22860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Risks</a:t>
            </a:r>
            <a:endParaRPr/>
          </a:p>
        </p:txBody>
      </p:sp>
      <p:sp>
        <p:nvSpPr>
          <p:cNvPr id="151" name="Google Shape;15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US">
                <a:latin typeface="Arial"/>
                <a:ea typeface="Arial"/>
                <a:cs typeface="Arial"/>
                <a:sym typeface="Arial"/>
              </a:rPr>
              <a:t>Limited web server experience for all teammates </a:t>
            </a:r>
            <a:endParaRPr>
              <a:latin typeface="Arial"/>
              <a:ea typeface="Arial"/>
              <a:cs typeface="Arial"/>
              <a:sym typeface="Arial"/>
            </a:endParaRPr>
          </a:p>
          <a:p>
            <a:pPr indent="-406400" lvl="0" marL="457200" rtl="0" algn="l">
              <a:lnSpc>
                <a:spcPct val="115000"/>
              </a:lnSpc>
              <a:spcBef>
                <a:spcPts val="0"/>
              </a:spcBef>
              <a:spcAft>
                <a:spcPts val="0"/>
              </a:spcAft>
              <a:buSzPts val="2800"/>
              <a:buChar char="●"/>
            </a:pPr>
            <a:r>
              <a:rPr lang="en-US">
                <a:latin typeface="Arial"/>
                <a:ea typeface="Arial"/>
                <a:cs typeface="Arial"/>
                <a:sym typeface="Arial"/>
              </a:rPr>
              <a:t>Covid 19</a:t>
            </a:r>
            <a:endParaRPr>
              <a:latin typeface="Arial"/>
              <a:ea typeface="Arial"/>
              <a:cs typeface="Arial"/>
              <a:sym typeface="Arial"/>
            </a:endParaRPr>
          </a:p>
          <a:p>
            <a:pPr indent="-406400" lvl="1" marL="914400" rtl="0" algn="l">
              <a:lnSpc>
                <a:spcPct val="115000"/>
              </a:lnSpc>
              <a:spcBef>
                <a:spcPts val="0"/>
              </a:spcBef>
              <a:spcAft>
                <a:spcPts val="0"/>
              </a:spcAft>
              <a:buSzPts val="2800"/>
              <a:buChar char="○"/>
            </a:pPr>
            <a:r>
              <a:rPr lang="en-US" sz="2800">
                <a:latin typeface="Arial"/>
                <a:ea typeface="Arial"/>
                <a:cs typeface="Arial"/>
                <a:sym typeface="Arial"/>
              </a:rPr>
              <a:t>One of the team gets ill</a:t>
            </a:r>
            <a:endParaRPr sz="2800">
              <a:latin typeface="Arial"/>
              <a:ea typeface="Arial"/>
              <a:cs typeface="Arial"/>
              <a:sym typeface="Arial"/>
            </a:endParaRPr>
          </a:p>
          <a:p>
            <a:pPr indent="-406400" lvl="1" marL="914400" rtl="0" algn="l">
              <a:lnSpc>
                <a:spcPct val="115000"/>
              </a:lnSpc>
              <a:spcBef>
                <a:spcPts val="0"/>
              </a:spcBef>
              <a:spcAft>
                <a:spcPts val="0"/>
              </a:spcAft>
              <a:buSzPts val="2800"/>
              <a:buChar char="○"/>
            </a:pPr>
            <a:r>
              <a:rPr lang="en-US" sz="2800">
                <a:latin typeface="Arial"/>
                <a:ea typeface="Arial"/>
                <a:cs typeface="Arial"/>
                <a:sym typeface="Arial"/>
              </a:rPr>
              <a:t>The university moves fully online</a:t>
            </a:r>
            <a:endParaRPr sz="2800">
              <a:latin typeface="Arial"/>
              <a:ea typeface="Arial"/>
              <a:cs typeface="Arial"/>
              <a:sym typeface="Arial"/>
            </a:endParaRPr>
          </a:p>
          <a:p>
            <a:pPr indent="-406400" lvl="0" marL="457200" rtl="0" algn="l">
              <a:lnSpc>
                <a:spcPct val="115000"/>
              </a:lnSpc>
              <a:spcBef>
                <a:spcPts val="0"/>
              </a:spcBef>
              <a:spcAft>
                <a:spcPts val="0"/>
              </a:spcAft>
              <a:buSzPts val="2800"/>
              <a:buChar char="●"/>
            </a:pPr>
            <a:r>
              <a:rPr lang="en-US">
                <a:latin typeface="Arial"/>
                <a:ea typeface="Arial"/>
                <a:cs typeface="Arial"/>
                <a:sym typeface="Arial"/>
              </a:rPr>
              <a:t>Web server</a:t>
            </a:r>
            <a:endParaRPr>
              <a:latin typeface="Arial"/>
              <a:ea typeface="Arial"/>
              <a:cs typeface="Arial"/>
              <a:sym typeface="Arial"/>
            </a:endParaRPr>
          </a:p>
          <a:p>
            <a:pPr indent="-406400" lvl="1" marL="914400" rtl="0" algn="l">
              <a:lnSpc>
                <a:spcPct val="115000"/>
              </a:lnSpc>
              <a:spcBef>
                <a:spcPts val="0"/>
              </a:spcBef>
              <a:spcAft>
                <a:spcPts val="0"/>
              </a:spcAft>
              <a:buSzPts val="2800"/>
              <a:buChar char="○"/>
            </a:pPr>
            <a:r>
              <a:rPr lang="en-US" sz="2800">
                <a:latin typeface="Arial"/>
                <a:ea typeface="Arial"/>
                <a:cs typeface="Arial"/>
                <a:sym typeface="Arial"/>
              </a:rPr>
              <a:t>Calling to a webserver to receive data</a:t>
            </a:r>
            <a:endParaRPr sz="2800">
              <a:latin typeface="Arial"/>
              <a:ea typeface="Arial"/>
              <a:cs typeface="Arial"/>
              <a:sym typeface="Arial"/>
            </a:endParaRPr>
          </a:p>
          <a:p>
            <a:pPr indent="-406400" lvl="1" marL="914400" rtl="0" algn="l">
              <a:lnSpc>
                <a:spcPct val="115000"/>
              </a:lnSpc>
              <a:spcBef>
                <a:spcPts val="0"/>
              </a:spcBef>
              <a:spcAft>
                <a:spcPts val="0"/>
              </a:spcAft>
              <a:buSzPts val="2800"/>
              <a:buChar char="○"/>
            </a:pPr>
            <a:r>
              <a:rPr lang="en-US" sz="2800">
                <a:latin typeface="Arial"/>
                <a:ea typeface="Arial"/>
                <a:cs typeface="Arial"/>
                <a:sym typeface="Arial"/>
              </a:rPr>
              <a:t>Pushing data to webservers</a:t>
            </a:r>
            <a:endParaRPr sz="4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Timeline</a:t>
            </a:r>
            <a:endParaRPr/>
          </a:p>
        </p:txBody>
      </p:sp>
      <p:sp>
        <p:nvSpPr>
          <p:cNvPr id="157" name="Google Shape;157;p12"/>
          <p:cNvSpPr txBox="1"/>
          <p:nvPr>
            <p:ph idx="1" type="body"/>
          </p:nvPr>
        </p:nvSpPr>
        <p:spPr>
          <a:xfrm>
            <a:off x="489700" y="1690700"/>
            <a:ext cx="5855700" cy="4351200"/>
          </a:xfrm>
          <a:prstGeom prst="rect">
            <a:avLst/>
          </a:prstGeom>
          <a:noFill/>
          <a:ln>
            <a:noFill/>
          </a:ln>
        </p:spPr>
        <p:txBody>
          <a:bodyPr anchorCtr="0" anchor="t" bIns="45700" lIns="91425" spcFirstLastPara="1" rIns="91425" wrap="square" tIns="45700">
            <a:normAutofit/>
          </a:bodyPr>
          <a:lstStyle/>
          <a:p>
            <a:pPr indent="-292100" lvl="0" marL="457200" rtl="0" algn="l">
              <a:lnSpc>
                <a:spcPct val="115000"/>
              </a:lnSpc>
              <a:spcBef>
                <a:spcPts val="0"/>
              </a:spcBef>
              <a:spcAft>
                <a:spcPts val="0"/>
              </a:spcAft>
              <a:buSzPts val="1000"/>
              <a:buChar char="●"/>
            </a:pPr>
            <a:r>
              <a:rPr lang="en-US" sz="1000">
                <a:latin typeface="Arial"/>
                <a:ea typeface="Arial"/>
                <a:cs typeface="Arial"/>
                <a:sym typeface="Arial"/>
              </a:rPr>
              <a:t>September:</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1: (Sept 6-12)</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Set up github for all members and mess with JavaFX</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Set up server and database</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Look through API’s and get familiar with the JSON</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2: (Sept 13-19)</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Establish a basic GUI that connects with the database</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3: (Sept 20-26)</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Read in JSON for video game API</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Talk about algorithm and identify how to write it</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4: (Sept 27-Oct 3)</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Establish algorithm for video game recommendation </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Start looking into what to add to database</a:t>
            </a:r>
            <a:endParaRPr sz="1000">
              <a:latin typeface="Arial"/>
              <a:ea typeface="Arial"/>
              <a:cs typeface="Arial"/>
              <a:sym typeface="Arial"/>
            </a:endParaRPr>
          </a:p>
          <a:p>
            <a:pPr indent="-292100" lvl="0" marL="457200" rtl="0" algn="l">
              <a:lnSpc>
                <a:spcPct val="115000"/>
              </a:lnSpc>
              <a:spcBef>
                <a:spcPts val="0"/>
              </a:spcBef>
              <a:spcAft>
                <a:spcPts val="0"/>
              </a:spcAft>
              <a:buSzPts val="1000"/>
              <a:buChar char="●"/>
            </a:pPr>
            <a:r>
              <a:rPr lang="en-US" sz="1000">
                <a:latin typeface="Arial"/>
                <a:ea typeface="Arial"/>
                <a:cs typeface="Arial"/>
                <a:sym typeface="Arial"/>
              </a:rPr>
              <a:t>October:</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1:</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Know what to add to database for video game part</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Work on GUI a little more</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2:</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Output a video game recommendation </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Work on getting that result to GUI</a:t>
            </a:r>
            <a:endParaRPr sz="2700"/>
          </a:p>
        </p:txBody>
      </p:sp>
      <p:sp>
        <p:nvSpPr>
          <p:cNvPr id="158" name="Google Shape;158;p12"/>
          <p:cNvSpPr txBox="1"/>
          <p:nvPr>
            <p:ph idx="1" type="body"/>
          </p:nvPr>
        </p:nvSpPr>
        <p:spPr>
          <a:xfrm>
            <a:off x="5718625" y="1690700"/>
            <a:ext cx="5855700" cy="4351200"/>
          </a:xfrm>
          <a:prstGeom prst="rect">
            <a:avLst/>
          </a:prstGeom>
          <a:noFill/>
          <a:ln>
            <a:noFill/>
          </a:ln>
        </p:spPr>
        <p:txBody>
          <a:bodyPr anchorCtr="0" anchor="t" bIns="45700" lIns="91425" spcFirstLastPara="1" rIns="91425" wrap="square" tIns="45700">
            <a:noAutofit/>
          </a:bodyPr>
          <a:lstStyle/>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3:</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Establish full GUI for video game recommendation and have output</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4:</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Begin looking at book and movie API and getting familiar with the JSON</a:t>
            </a:r>
            <a:endParaRPr sz="1000">
              <a:latin typeface="Arial"/>
              <a:ea typeface="Arial"/>
              <a:cs typeface="Arial"/>
              <a:sym typeface="Arial"/>
            </a:endParaRPr>
          </a:p>
          <a:p>
            <a:pPr indent="-292100" lvl="0" marL="457200" rtl="0" algn="l">
              <a:lnSpc>
                <a:spcPct val="115000"/>
              </a:lnSpc>
              <a:spcBef>
                <a:spcPts val="0"/>
              </a:spcBef>
              <a:spcAft>
                <a:spcPts val="0"/>
              </a:spcAft>
              <a:buSzPts val="1000"/>
              <a:buChar char="●"/>
            </a:pPr>
            <a:r>
              <a:rPr lang="en-US" sz="1000">
                <a:latin typeface="Arial"/>
                <a:ea typeface="Arial"/>
                <a:cs typeface="Arial"/>
                <a:sym typeface="Arial"/>
              </a:rPr>
              <a:t>November:</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1:</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Read in JSON values for book and movies </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Find what to input into database</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2:</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Discover algorithm for movie and book recommender</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Output a result for both</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3:</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Finish full GUI and backend </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Double check everything front end and back end </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Talk about extra features </a:t>
            </a:r>
            <a:endParaRPr sz="1000">
              <a:latin typeface="Arial"/>
              <a:ea typeface="Arial"/>
              <a:cs typeface="Arial"/>
              <a:sym typeface="Arial"/>
            </a:endParaRPr>
          </a:p>
          <a:p>
            <a:pPr indent="-292100" lvl="1" marL="914400" rtl="0" algn="l">
              <a:lnSpc>
                <a:spcPct val="115000"/>
              </a:lnSpc>
              <a:spcBef>
                <a:spcPts val="0"/>
              </a:spcBef>
              <a:spcAft>
                <a:spcPts val="0"/>
              </a:spcAft>
              <a:buSzPts val="1000"/>
              <a:buChar char="○"/>
            </a:pPr>
            <a:r>
              <a:rPr lang="en-US" sz="1000">
                <a:latin typeface="Arial"/>
                <a:ea typeface="Arial"/>
                <a:cs typeface="Arial"/>
                <a:sym typeface="Arial"/>
              </a:rPr>
              <a:t>Week 4:</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Implement extra features </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Triple check everything</a:t>
            </a:r>
            <a:endParaRPr sz="1000">
              <a:latin typeface="Arial"/>
              <a:ea typeface="Arial"/>
              <a:cs typeface="Arial"/>
              <a:sym typeface="Arial"/>
            </a:endParaRPr>
          </a:p>
          <a:p>
            <a:pPr indent="-292100" lvl="0" marL="1371600" rtl="0" algn="l">
              <a:lnSpc>
                <a:spcPct val="115000"/>
              </a:lnSpc>
              <a:spcBef>
                <a:spcPts val="0"/>
              </a:spcBef>
              <a:spcAft>
                <a:spcPts val="0"/>
              </a:spcAft>
              <a:buSzPts val="1000"/>
              <a:buChar char="●"/>
            </a:pPr>
            <a:r>
              <a:rPr lang="en-US" sz="1000">
                <a:latin typeface="Arial"/>
                <a:ea typeface="Arial"/>
                <a:cs typeface="Arial"/>
                <a:sym typeface="Arial"/>
              </a:rPr>
              <a:t>Run final test</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72" name="Google Shape;7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74650" lvl="0" marL="457200" rtl="0" algn="l">
              <a:lnSpc>
                <a:spcPct val="115000"/>
              </a:lnSpc>
              <a:spcBef>
                <a:spcPts val="0"/>
              </a:spcBef>
              <a:spcAft>
                <a:spcPts val="0"/>
              </a:spcAft>
              <a:buSzPts val="2300"/>
              <a:buFont typeface="Arial"/>
              <a:buChar char="●"/>
            </a:pPr>
            <a:r>
              <a:rPr lang="en-US" sz="2300">
                <a:latin typeface="Arial"/>
                <a:ea typeface="Arial"/>
                <a:cs typeface="Arial"/>
                <a:sym typeface="Arial"/>
              </a:rPr>
              <a:t>aggregates video game, movie, and book listings</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en-US" sz="2300">
                <a:latin typeface="Arial"/>
                <a:ea typeface="Arial"/>
                <a:cs typeface="Arial"/>
                <a:sym typeface="Arial"/>
              </a:rPr>
              <a:t>pairs with critical and user reviews from different sources</a:t>
            </a:r>
            <a:endParaRPr sz="2300">
              <a:latin typeface="Arial"/>
              <a:ea typeface="Arial"/>
              <a:cs typeface="Arial"/>
              <a:sym typeface="Arial"/>
            </a:endParaRPr>
          </a:p>
          <a:p>
            <a:pPr indent="-374650" lvl="0" marL="457200" rtl="0" algn="l">
              <a:lnSpc>
                <a:spcPct val="115000"/>
              </a:lnSpc>
              <a:spcBef>
                <a:spcPts val="0"/>
              </a:spcBef>
              <a:spcAft>
                <a:spcPts val="0"/>
              </a:spcAft>
              <a:buSzPts val="2300"/>
              <a:buChar char="●"/>
            </a:pPr>
            <a:r>
              <a:rPr lang="en-US" sz="2300">
                <a:latin typeface="Arial"/>
                <a:ea typeface="Arial"/>
                <a:cs typeface="Arial"/>
                <a:sym typeface="Arial"/>
              </a:rPr>
              <a:t>utilizes natural language processing to narrow down number of tags</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en-US" sz="2300">
                <a:latin typeface="Arial"/>
                <a:ea typeface="Arial"/>
                <a:cs typeface="Arial"/>
                <a:sym typeface="Arial"/>
              </a:rPr>
              <a:t>ex: genre, play style, theme, content ratings, etc.</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en-US" sz="2300">
                <a:latin typeface="Arial"/>
                <a:ea typeface="Arial"/>
                <a:cs typeface="Arial"/>
                <a:sym typeface="Arial"/>
              </a:rPr>
              <a:t>uses </a:t>
            </a:r>
            <a:r>
              <a:rPr lang="en-US" sz="2300">
                <a:latin typeface="Arial"/>
                <a:ea typeface="Arial"/>
                <a:cs typeface="Arial"/>
                <a:sym typeface="Arial"/>
              </a:rPr>
              <a:t>user preference data to recommend video games, movies, and books</a:t>
            </a:r>
            <a:endParaRPr sz="2300">
              <a:latin typeface="Arial"/>
              <a:ea typeface="Arial"/>
              <a:cs typeface="Arial"/>
              <a:sym typeface="Arial"/>
            </a:endParaRPr>
          </a:p>
          <a:p>
            <a:pPr indent="-374650" lvl="0" marL="457200" rtl="0" algn="l">
              <a:lnSpc>
                <a:spcPct val="115000"/>
              </a:lnSpc>
              <a:spcBef>
                <a:spcPts val="0"/>
              </a:spcBef>
              <a:spcAft>
                <a:spcPts val="0"/>
              </a:spcAft>
              <a:buSzPts val="2300"/>
              <a:buFont typeface="Arial"/>
              <a:buChar char="●"/>
            </a:pPr>
            <a:r>
              <a:rPr lang="en-US" sz="2300">
                <a:latin typeface="Arial"/>
                <a:ea typeface="Arial"/>
                <a:cs typeface="Arial"/>
                <a:sym typeface="Arial"/>
              </a:rPr>
              <a:t>gives user reasons for recommendations</a:t>
            </a:r>
            <a:endParaRPr sz="2300">
              <a:latin typeface="Arial"/>
              <a:ea typeface="Arial"/>
              <a:cs typeface="Arial"/>
              <a:sym typeface="Arial"/>
            </a:endParaRPr>
          </a:p>
          <a:p>
            <a:pPr indent="-374650" lvl="1" marL="914400" rtl="0" algn="l">
              <a:lnSpc>
                <a:spcPct val="115000"/>
              </a:lnSpc>
              <a:spcBef>
                <a:spcPts val="0"/>
              </a:spcBef>
              <a:spcAft>
                <a:spcPts val="0"/>
              </a:spcAft>
              <a:buSzPts val="2300"/>
              <a:buFont typeface="Arial"/>
              <a:buChar char="○"/>
            </a:pPr>
            <a:r>
              <a:rPr lang="en-US" sz="2300">
                <a:latin typeface="Arial"/>
                <a:ea typeface="Arial"/>
                <a:cs typeface="Arial"/>
                <a:sym typeface="Arial"/>
              </a:rPr>
              <a:t>provide links to </a:t>
            </a:r>
            <a:r>
              <a:rPr lang="en-US" sz="2300">
                <a:latin typeface="Arial"/>
                <a:ea typeface="Arial"/>
                <a:cs typeface="Arial"/>
                <a:sym typeface="Arial"/>
              </a:rPr>
              <a:t>different </a:t>
            </a:r>
            <a:r>
              <a:rPr lang="en-US" sz="2300">
                <a:latin typeface="Arial"/>
                <a:ea typeface="Arial"/>
                <a:cs typeface="Arial"/>
                <a:sym typeface="Arial"/>
              </a:rPr>
              <a:t>sources.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963b273d2d_1_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Description - Data information </a:t>
            </a:r>
            <a:endParaRPr/>
          </a:p>
        </p:txBody>
      </p:sp>
      <p:sp>
        <p:nvSpPr>
          <p:cNvPr id="78" name="Google Shape;78;g963b273d2d_1_20"/>
          <p:cNvSpPr txBox="1"/>
          <p:nvPr>
            <p:ph idx="1" type="body"/>
          </p:nvPr>
        </p:nvSpPr>
        <p:spPr>
          <a:xfrm>
            <a:off x="334525" y="1379975"/>
            <a:ext cx="11688000" cy="5352600"/>
          </a:xfrm>
          <a:prstGeom prst="rect">
            <a:avLst/>
          </a:prstGeom>
        </p:spPr>
        <p:txBody>
          <a:bodyPr anchorCtr="0" anchor="t" bIns="45700" lIns="91425" spcFirstLastPara="1" rIns="91425" wrap="square" tIns="45700">
            <a:noAutofit/>
          </a:bodyPr>
          <a:lstStyle/>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Data is sourced from a number of pre-created databases and associated API’s.</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AutoNum type="arabicPeriod"/>
            </a:pPr>
            <a:r>
              <a:rPr lang="en-US" sz="2300">
                <a:latin typeface="Arial"/>
                <a:ea typeface="Arial"/>
                <a:cs typeface="Arial"/>
                <a:sym typeface="Arial"/>
              </a:rPr>
              <a:t>Movies - The database is sourced almost entirely from “The Movies Dataset”, uploaded to kaggle.com. Dataset includes, movie titles, IMDB database identifiers, plot overviews, user review scores, critical aggregate scores, genre information, and associated keywords.</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AutoNum type="arabicPeriod"/>
            </a:pPr>
            <a:r>
              <a:rPr lang="en-US" sz="2300">
                <a:latin typeface="Arial"/>
                <a:ea typeface="Arial"/>
                <a:cs typeface="Arial"/>
                <a:sym typeface="Arial"/>
              </a:rPr>
              <a:t>Books - We are using 2 databases. “Goodreads-books” and “goodbooks-10k”. These databases contain listings on 10,000 books, including titles, ISBN, user review score and count, and other data. </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AutoNum type="arabicPeriod"/>
            </a:pPr>
            <a:r>
              <a:rPr lang="en-US" sz="2300">
                <a:latin typeface="Arial"/>
                <a:ea typeface="Arial"/>
                <a:cs typeface="Arial"/>
                <a:sym typeface="Arial"/>
              </a:rPr>
              <a:t>Video games - Our data is coming from the RAWG API. RAWG includes listings such as tags, genres, developers, publishers, creators,release dates, and ratings.</a:t>
            </a:r>
            <a:endParaRPr sz="2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963b3ee717_1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Description - What and where</a:t>
            </a:r>
            <a:endParaRPr/>
          </a:p>
        </p:txBody>
      </p:sp>
      <p:sp>
        <p:nvSpPr>
          <p:cNvPr id="84" name="Google Shape;84;g963b3ee717_1_5"/>
          <p:cNvSpPr txBox="1"/>
          <p:nvPr>
            <p:ph idx="1" type="body"/>
          </p:nvPr>
        </p:nvSpPr>
        <p:spPr>
          <a:xfrm>
            <a:off x="838200" y="1825625"/>
            <a:ext cx="10515600" cy="4760700"/>
          </a:xfrm>
          <a:prstGeom prst="rect">
            <a:avLst/>
          </a:prstGeom>
        </p:spPr>
        <p:txBody>
          <a:bodyPr anchorCtr="0" anchor="t" bIns="45700" lIns="91425" spcFirstLastPara="1" rIns="91425" wrap="square" tIns="45700">
            <a:noAutofit/>
          </a:bodyPr>
          <a:lstStyle/>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We plan to store each media item in a single database, and each item will link to a more specific database that contains details that are not shared between media types. For example, the common database will contain the item’s unique ID in all databases, the item’s media type, the item’s title, the item’s array of associated keywords, the item’s summary, the item’s publishing date, a link to a cover photo in a photo cache, and a link to a specific database that contains media specific information (for video games, for example, what operating system/platform they run on, what game engine/platform they use, 3D or 2D, etc).</a:t>
            </a:r>
            <a:endParaRPr sz="2300">
              <a:latin typeface="Arial"/>
              <a:ea typeface="Arial"/>
              <a:cs typeface="Arial"/>
              <a:sym typeface="Arial"/>
            </a:endParaRPr>
          </a:p>
          <a:p>
            <a:pPr indent="0" lvl="0" marL="0" rtl="0" algn="l">
              <a:spcBef>
                <a:spcPts val="2100"/>
              </a:spcBef>
              <a:spcAft>
                <a:spcPts val="21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Description - </a:t>
            </a:r>
            <a:r>
              <a:rPr lang="en-US"/>
              <a:t>Algorithm</a:t>
            </a:r>
            <a:endParaRPr/>
          </a:p>
        </p:txBody>
      </p:sp>
      <p:sp>
        <p:nvSpPr>
          <p:cNvPr id="90" name="Google Shape;9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457200" rtl="0" algn="ctr">
              <a:lnSpc>
                <a:spcPct val="150000"/>
              </a:lnSpc>
              <a:spcBef>
                <a:spcPts val="0"/>
              </a:spcBef>
              <a:spcAft>
                <a:spcPts val="0"/>
              </a:spcAft>
              <a:buNone/>
            </a:pPr>
            <a:r>
              <a:rPr b="1" lang="en-US" sz="2600">
                <a:latin typeface="Arial"/>
                <a:ea typeface="Arial"/>
                <a:cs typeface="Arial"/>
                <a:sym typeface="Arial"/>
              </a:rPr>
              <a:t>R</a:t>
            </a:r>
            <a:r>
              <a:rPr b="1" lang="en-US" sz="2600">
                <a:latin typeface="Arial"/>
                <a:ea typeface="Arial"/>
                <a:cs typeface="Arial"/>
                <a:sym typeface="Arial"/>
              </a:rPr>
              <a:t>ecommendation algorithm</a:t>
            </a:r>
            <a:endParaRPr b="1" sz="2600">
              <a:latin typeface="Arial"/>
              <a:ea typeface="Arial"/>
              <a:cs typeface="Arial"/>
              <a:sym typeface="Arial"/>
            </a:endParaRPr>
          </a:p>
          <a:p>
            <a:pPr indent="-374650" lvl="0" marL="457200" rtl="0" algn="l">
              <a:lnSpc>
                <a:spcPct val="150000"/>
              </a:lnSpc>
              <a:spcBef>
                <a:spcPts val="2100"/>
              </a:spcBef>
              <a:spcAft>
                <a:spcPts val="0"/>
              </a:spcAft>
              <a:buSzPts val="2300"/>
              <a:buFont typeface="Arial"/>
              <a:buChar char="●"/>
            </a:pPr>
            <a:r>
              <a:rPr lang="en-US" sz="2300">
                <a:latin typeface="Arial"/>
                <a:ea typeface="Arial"/>
                <a:cs typeface="Arial"/>
                <a:sym typeface="Arial"/>
              </a:rPr>
              <a:t>The recommendation algorithm will find a listing of media properties of any type that most closely match the tags that the recommendation algorithm is given. The recommendation algorithm will then return the results ordered by how many tags were shared between items. The search algorithm itself will be written in Java and be part of our local software.</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Description - GUI(Front-end)</a:t>
            </a:r>
            <a:endParaRPr/>
          </a:p>
        </p:txBody>
      </p:sp>
      <p:sp>
        <p:nvSpPr>
          <p:cNvPr id="96" name="Google Shape;96;p4"/>
          <p:cNvSpPr txBox="1"/>
          <p:nvPr>
            <p:ph idx="1" type="body"/>
          </p:nvPr>
        </p:nvSpPr>
        <p:spPr>
          <a:xfrm>
            <a:off x="838200" y="1825625"/>
            <a:ext cx="10515600" cy="4697700"/>
          </a:xfrm>
          <a:prstGeom prst="rect">
            <a:avLst/>
          </a:prstGeom>
          <a:noFill/>
          <a:ln>
            <a:noFill/>
          </a:ln>
        </p:spPr>
        <p:txBody>
          <a:bodyPr anchorCtr="0" anchor="t" bIns="45700" lIns="91425" spcFirstLastPara="1" rIns="91425" wrap="square" tIns="45700">
            <a:normAutofit/>
          </a:bodyPr>
          <a:lstStyle/>
          <a:p>
            <a:pPr indent="0" lvl="0" marL="914400" rtl="0" algn="ctr">
              <a:lnSpc>
                <a:spcPct val="150000"/>
              </a:lnSpc>
              <a:spcBef>
                <a:spcPts val="0"/>
              </a:spcBef>
              <a:spcAft>
                <a:spcPts val="0"/>
              </a:spcAft>
              <a:buNone/>
            </a:pPr>
            <a:r>
              <a:rPr b="1" lang="en-US" sz="2600">
                <a:latin typeface="Arial"/>
                <a:ea typeface="Arial"/>
                <a:cs typeface="Arial"/>
                <a:sym typeface="Arial"/>
              </a:rPr>
              <a:t>User interface</a:t>
            </a:r>
            <a:endParaRPr b="1" sz="2600">
              <a:latin typeface="Arial"/>
              <a:ea typeface="Arial"/>
              <a:cs typeface="Arial"/>
              <a:sym typeface="Arial"/>
            </a:endParaRPr>
          </a:p>
          <a:p>
            <a:pPr indent="-374650" lvl="0" marL="457200" rtl="0" algn="l">
              <a:lnSpc>
                <a:spcPct val="150000"/>
              </a:lnSpc>
              <a:spcBef>
                <a:spcPts val="2100"/>
              </a:spcBef>
              <a:spcAft>
                <a:spcPts val="0"/>
              </a:spcAft>
              <a:buSzPts val="2300"/>
              <a:buFont typeface="Arial"/>
              <a:buChar char="●"/>
            </a:pPr>
            <a:r>
              <a:rPr lang="en-US" sz="2300">
                <a:latin typeface="Arial"/>
                <a:ea typeface="Arial"/>
                <a:cs typeface="Arial"/>
                <a:sym typeface="Arial"/>
              </a:rPr>
              <a:t>In the initial prototype, the front-end user interface will be completely focused on the recommender system. The user will input a media title, ISBN, or IMDB ID and the system will return the output of the recommendation algorithm. This information will be displayed in a graph, where distance between titles is representative of the similarity between titles. When displayed, the titles will be displayed using their cover art, and the user can click on any title to see more information about that title.</a:t>
            </a:r>
            <a:endParaRPr sz="2300">
              <a:latin typeface="Arial"/>
              <a:ea typeface="Arial"/>
              <a:cs typeface="Arial"/>
              <a:sym typeface="Arial"/>
            </a:endParaRPr>
          </a:p>
          <a:p>
            <a:pPr indent="-50800" lvl="0" marL="22860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Core Features</a:t>
            </a:r>
            <a:endParaRPr/>
          </a:p>
        </p:txBody>
      </p:sp>
      <p:sp>
        <p:nvSpPr>
          <p:cNvPr id="102" name="Google Shape;10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8450" lvl="0" marL="228600" rtl="0" algn="l">
              <a:lnSpc>
                <a:spcPct val="150000"/>
              </a:lnSpc>
              <a:spcBef>
                <a:spcPts val="1200"/>
              </a:spcBef>
              <a:spcAft>
                <a:spcPts val="0"/>
              </a:spcAft>
              <a:buSzPts val="2900"/>
              <a:buChar char="●"/>
            </a:pPr>
            <a:r>
              <a:rPr lang="en-US" sz="2900">
                <a:latin typeface="Arial"/>
                <a:ea typeface="Arial"/>
                <a:cs typeface="Arial"/>
                <a:sym typeface="Arial"/>
              </a:rPr>
              <a:t>Microsoft Azure Cognitive Services Key Phrase Extractor to breakdown plot summaries and reviews into key phrases.</a:t>
            </a:r>
            <a:endParaRPr sz="2900">
              <a:latin typeface="Arial"/>
              <a:ea typeface="Arial"/>
              <a:cs typeface="Arial"/>
              <a:sym typeface="Arial"/>
            </a:endParaRPr>
          </a:p>
          <a:p>
            <a:pPr indent="-298450" lvl="0" marL="228600" rtl="0" algn="l">
              <a:lnSpc>
                <a:spcPct val="150000"/>
              </a:lnSpc>
              <a:spcBef>
                <a:spcPts val="0"/>
              </a:spcBef>
              <a:spcAft>
                <a:spcPts val="0"/>
              </a:spcAft>
              <a:buSzPts val="2900"/>
              <a:buChar char="●"/>
            </a:pPr>
            <a:r>
              <a:rPr lang="en-US" sz="2900">
                <a:latin typeface="Arial"/>
                <a:ea typeface="Arial"/>
                <a:cs typeface="Arial"/>
                <a:sym typeface="Arial"/>
              </a:rPr>
              <a:t>Search algorithm that returns media with shared tags.</a:t>
            </a:r>
            <a:endParaRPr sz="2900">
              <a:latin typeface="Arial"/>
              <a:ea typeface="Arial"/>
              <a:cs typeface="Arial"/>
              <a:sym typeface="Arial"/>
            </a:endParaRPr>
          </a:p>
          <a:p>
            <a:pPr indent="-298450" lvl="0" marL="228600" rtl="0" algn="l">
              <a:lnSpc>
                <a:spcPct val="150000"/>
              </a:lnSpc>
              <a:spcBef>
                <a:spcPts val="0"/>
              </a:spcBef>
              <a:spcAft>
                <a:spcPts val="0"/>
              </a:spcAft>
              <a:buSzPts val="2900"/>
              <a:buChar char="●"/>
            </a:pPr>
            <a:r>
              <a:rPr lang="en-US" sz="2900">
                <a:latin typeface="Arial"/>
                <a:ea typeface="Arial"/>
                <a:cs typeface="Arial"/>
                <a:sym typeface="Arial"/>
              </a:rPr>
              <a:t>Database with pre-gathered media titles, keywords, genres, plot summaries, and respective source database identifiers.</a:t>
            </a:r>
            <a:endParaRPr sz="5100"/>
          </a:p>
          <a:p>
            <a:pPr indent="-50800" lvl="0" marL="228600" rtl="0" algn="l">
              <a:lnSpc>
                <a:spcPct val="90000"/>
              </a:lnSpc>
              <a:spcBef>
                <a:spcPts val="1200"/>
              </a:spcBef>
              <a:spcAft>
                <a:spcPts val="210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963b273d2d_1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Core Features cont.</a:t>
            </a:r>
            <a:endParaRPr/>
          </a:p>
        </p:txBody>
      </p:sp>
      <p:sp>
        <p:nvSpPr>
          <p:cNvPr id="108" name="Google Shape;108;g963b273d2d_1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41300" lvl="0" marL="228600" rtl="0" algn="l">
              <a:spcBef>
                <a:spcPts val="1000"/>
              </a:spcBef>
              <a:spcAft>
                <a:spcPts val="0"/>
              </a:spcAft>
              <a:buSzPts val="3000"/>
              <a:buChar char="●"/>
            </a:pPr>
            <a:r>
              <a:rPr lang="en-US" sz="3000"/>
              <a:t>Cache for images.</a:t>
            </a:r>
            <a:endParaRPr sz="3000"/>
          </a:p>
          <a:p>
            <a:pPr indent="-241300" lvl="0" marL="228600" rtl="0" algn="l">
              <a:spcBef>
                <a:spcPts val="2100"/>
              </a:spcBef>
              <a:spcAft>
                <a:spcPts val="0"/>
              </a:spcAft>
              <a:buSzPts val="3000"/>
              <a:buChar char="●"/>
            </a:pPr>
            <a:r>
              <a:rPr lang="en-US" sz="3000"/>
              <a:t>Conversion program to convert results and databases into a shared information format in our database.</a:t>
            </a:r>
            <a:endParaRPr sz="3000"/>
          </a:p>
          <a:p>
            <a:pPr indent="-241300" lvl="0" marL="228600" rtl="0" algn="l">
              <a:spcBef>
                <a:spcPts val="2100"/>
              </a:spcBef>
              <a:spcAft>
                <a:spcPts val="0"/>
              </a:spcAft>
              <a:buSzPts val="3000"/>
              <a:buChar char="●"/>
            </a:pPr>
            <a:r>
              <a:rPr lang="en-US" sz="3000"/>
              <a:t>GUI frontend allowing users to input a media title</a:t>
            </a:r>
            <a:endParaRPr sz="3000"/>
          </a:p>
          <a:p>
            <a:pPr indent="-304800" lvl="1" marL="685800" rtl="0" algn="l">
              <a:spcBef>
                <a:spcPts val="2100"/>
              </a:spcBef>
              <a:spcAft>
                <a:spcPts val="2100"/>
              </a:spcAft>
              <a:buSzPts val="3000"/>
              <a:buChar char="○"/>
            </a:pPr>
            <a:r>
              <a:rPr lang="en-US" sz="3000"/>
              <a:t> displays a web graph with media titles grouped by strength of association.</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Secondary Features</a:t>
            </a:r>
            <a:endParaRPr/>
          </a:p>
        </p:txBody>
      </p:sp>
      <p:sp>
        <p:nvSpPr>
          <p:cNvPr id="114" name="Google Shape;11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85750" lvl="0" marL="228600" rtl="0" algn="l">
              <a:lnSpc>
                <a:spcPct val="100000"/>
              </a:lnSpc>
              <a:spcBef>
                <a:spcPts val="1200"/>
              </a:spcBef>
              <a:spcAft>
                <a:spcPts val="0"/>
              </a:spcAft>
              <a:buSzPts val="2700"/>
              <a:buChar char="●"/>
            </a:pPr>
            <a:r>
              <a:rPr lang="en-US" sz="2700">
                <a:latin typeface="Arial"/>
                <a:ea typeface="Arial"/>
                <a:cs typeface="Arial"/>
                <a:sym typeface="Arial"/>
              </a:rPr>
              <a:t>User profiles</a:t>
            </a:r>
            <a:endParaRPr sz="2700">
              <a:latin typeface="Arial"/>
              <a:ea typeface="Arial"/>
              <a:cs typeface="Arial"/>
              <a:sym typeface="Arial"/>
            </a:endParaRPr>
          </a:p>
          <a:p>
            <a:pPr indent="-285750" lvl="1" marL="685800" rtl="0" algn="l">
              <a:lnSpc>
                <a:spcPct val="100000"/>
              </a:lnSpc>
              <a:spcBef>
                <a:spcPts val="0"/>
              </a:spcBef>
              <a:spcAft>
                <a:spcPts val="0"/>
              </a:spcAft>
              <a:buSzPts val="2700"/>
              <a:buChar char="○"/>
            </a:pPr>
            <a:r>
              <a:rPr lang="en-US" sz="2700">
                <a:latin typeface="Arial"/>
                <a:ea typeface="Arial"/>
                <a:cs typeface="Arial"/>
                <a:sym typeface="Arial"/>
              </a:rPr>
              <a:t>Allow users to input media preferences into a ranking GUI.</a:t>
            </a:r>
            <a:endParaRPr sz="2700">
              <a:latin typeface="Arial"/>
              <a:ea typeface="Arial"/>
              <a:cs typeface="Arial"/>
              <a:sym typeface="Arial"/>
            </a:endParaRPr>
          </a:p>
          <a:p>
            <a:pPr indent="-285750" lvl="1" marL="685800" rtl="0" algn="l">
              <a:lnSpc>
                <a:spcPct val="100000"/>
              </a:lnSpc>
              <a:spcBef>
                <a:spcPts val="0"/>
              </a:spcBef>
              <a:spcAft>
                <a:spcPts val="0"/>
              </a:spcAft>
              <a:buSzPts val="2700"/>
              <a:buChar char="○"/>
            </a:pPr>
            <a:r>
              <a:rPr lang="en-US" sz="2700">
                <a:latin typeface="Arial"/>
                <a:ea typeface="Arial"/>
                <a:cs typeface="Arial"/>
                <a:sym typeface="Arial"/>
              </a:rPr>
              <a:t>preference information stored with user profile</a:t>
            </a:r>
            <a:endParaRPr sz="2700">
              <a:latin typeface="Arial"/>
              <a:ea typeface="Arial"/>
              <a:cs typeface="Arial"/>
              <a:sym typeface="Arial"/>
            </a:endParaRPr>
          </a:p>
          <a:p>
            <a:pPr indent="-285750" lvl="1" marL="685800" rtl="0" algn="l">
              <a:lnSpc>
                <a:spcPct val="100000"/>
              </a:lnSpc>
              <a:spcBef>
                <a:spcPts val="0"/>
              </a:spcBef>
              <a:spcAft>
                <a:spcPts val="0"/>
              </a:spcAft>
              <a:buSzPts val="2700"/>
              <a:buChar char="○"/>
            </a:pPr>
            <a:r>
              <a:rPr lang="en-US" sz="2700">
                <a:latin typeface="Arial"/>
                <a:ea typeface="Arial"/>
                <a:cs typeface="Arial"/>
                <a:sym typeface="Arial"/>
              </a:rPr>
              <a:t>Allow user to save a list of recommended items</a:t>
            </a:r>
            <a:endParaRPr sz="2700">
              <a:latin typeface="Arial"/>
              <a:ea typeface="Arial"/>
              <a:cs typeface="Arial"/>
              <a:sym typeface="Arial"/>
            </a:endParaRPr>
          </a:p>
          <a:p>
            <a:pPr indent="-285750" lvl="1" marL="685800" rtl="0" algn="l">
              <a:lnSpc>
                <a:spcPct val="100000"/>
              </a:lnSpc>
              <a:spcBef>
                <a:spcPts val="0"/>
              </a:spcBef>
              <a:spcAft>
                <a:spcPts val="0"/>
              </a:spcAft>
              <a:buSzPts val="2700"/>
              <a:buChar char="○"/>
            </a:pPr>
            <a:r>
              <a:rPr lang="en-US" sz="2700">
                <a:latin typeface="Arial"/>
                <a:ea typeface="Arial"/>
                <a:cs typeface="Arial"/>
                <a:sym typeface="Arial"/>
              </a:rPr>
              <a:t>“Watch” history</a:t>
            </a:r>
            <a:endParaRPr sz="2700">
              <a:latin typeface="Arial"/>
              <a:ea typeface="Arial"/>
              <a:cs typeface="Arial"/>
              <a:sym typeface="Arial"/>
            </a:endParaRPr>
          </a:p>
          <a:p>
            <a:pPr indent="-285750" lvl="1" marL="685800" rtl="0" algn="l">
              <a:lnSpc>
                <a:spcPct val="100000"/>
              </a:lnSpc>
              <a:spcBef>
                <a:spcPts val="0"/>
              </a:spcBef>
              <a:spcAft>
                <a:spcPts val="0"/>
              </a:spcAft>
              <a:buSzPts val="2700"/>
              <a:buChar char="○"/>
            </a:pPr>
            <a:r>
              <a:rPr lang="en-US" sz="2700">
                <a:latin typeface="Arial"/>
                <a:ea typeface="Arial"/>
                <a:cs typeface="Arial"/>
                <a:sym typeface="Arial"/>
              </a:rPr>
              <a:t>Passwords</a:t>
            </a:r>
            <a:endParaRPr sz="2700">
              <a:latin typeface="Arial"/>
              <a:ea typeface="Arial"/>
              <a:cs typeface="Arial"/>
              <a:sym typeface="Arial"/>
            </a:endParaRPr>
          </a:p>
          <a:p>
            <a:pPr indent="-285750" lvl="1" marL="685800" rtl="0" algn="l">
              <a:lnSpc>
                <a:spcPct val="100000"/>
              </a:lnSpc>
              <a:spcBef>
                <a:spcPts val="0"/>
              </a:spcBef>
              <a:spcAft>
                <a:spcPts val="0"/>
              </a:spcAft>
              <a:buSzPts val="2700"/>
              <a:buChar char="○"/>
            </a:pPr>
            <a:r>
              <a:rPr lang="en-US" sz="2700">
                <a:latin typeface="Arial"/>
                <a:ea typeface="Arial"/>
                <a:cs typeface="Arial"/>
                <a:sym typeface="Arial"/>
              </a:rPr>
              <a:t>Allow users to register</a:t>
            </a:r>
            <a:endParaRPr sz="50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2020-09-01T19:11:37Z</dcterms:created>
  <dc:creator>Sean Hopkins</dc:creator>
</cp:coreProperties>
</file>