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1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2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6.xlsx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7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AST</c:v>
                </c:pt>
              </c:strCache>
            </c:strRef>
          </c:tx>
          <c:spPr>
            <a:solidFill>
              <a:schemeClr val="accent1"/>
            </a:solidFill>
          </c:spPr>
          <c:invertIfNegative val="1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1200" b="0">
                        <a:solidFill>
                          <a:srgbClr val="000000"/>
                        </a:solidFill>
                        <a:latin typeface="Calibri"/>
                      </a:rPr>
                      <a:t>$0.3MM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F425-4B59-BF51-F109588E55C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1200" b="0">
                        <a:solidFill>
                          <a:srgbClr val="000000"/>
                        </a:solidFill>
                        <a:latin typeface="Calibri"/>
                      </a:rPr>
                      <a:t>($0.1MM)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F425-4B59-BF51-F109588E55C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200" b="0">
                        <a:solidFill>
                          <a:srgbClr val="000000"/>
                        </a:solidFill>
                        <a:latin typeface="Calibri"/>
                      </a:rPr>
                      <a:t>($0.1MM)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F425-4B59-BF51-F109588E55C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As-Is</c:v>
                </c:pt>
                <c:pt idx="1">
                  <c:v>Best of Best</c:v>
                </c:pt>
                <c:pt idx="2">
                  <c:v>BOB Excl Suppliers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257538.11571756867</c:v>
                </c:pt>
                <c:pt idx="1">
                  <c:v>-119779.77169598364</c:v>
                </c:pt>
                <c:pt idx="2">
                  <c:v>-119779.77169598364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3-F425-4B59-BF51-F109588E55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chemeClr val="accent2"/>
            </a:solidFill>
          </c:spPr>
          <c:invertIfNegative val="1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1200" b="0">
                        <a:solidFill>
                          <a:srgbClr val="000000"/>
                        </a:solidFill>
                        <a:latin typeface="Calibri"/>
                      </a:rPr>
                      <a:t>$0.1MM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F425-4B59-BF51-F109588E55C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1200" b="0">
                        <a:solidFill>
                          <a:srgbClr val="000000"/>
                        </a:solidFill>
                        <a:latin typeface="Calibri"/>
                      </a:rPr>
                      <a:t>($0.1MM)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F425-4B59-BF51-F109588E55C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200" b="0">
                        <a:solidFill>
                          <a:srgbClr val="000000"/>
                        </a:solidFill>
                        <a:latin typeface="Calibri"/>
                      </a:rPr>
                      <a:t>($0.1MM)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F425-4B59-BF51-F109588E55C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As-Is</c:v>
                </c:pt>
                <c:pt idx="1">
                  <c:v>Best of Best</c:v>
                </c:pt>
                <c:pt idx="2">
                  <c:v>BOB Excl Suppliers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143422.33571756861</c:v>
                </c:pt>
                <c:pt idx="1">
                  <c:v>-86076.161695983596</c:v>
                </c:pt>
                <c:pt idx="2">
                  <c:v>-86076.161695983596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7-F425-4B59-BF51-F109588E55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7"/>
        <c:overlap val="-27"/>
        <c:axId val="-2068027336"/>
        <c:axId val="-2113994440"/>
      </c:barChart>
      <c:catAx>
        <c:axId val="-206802733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1"/>
        <c:axPos val="l"/>
        <c:majorGridlines>
          <c:spPr>
            <a:ln>
              <a:solidFill>
                <a:srgbClr val="C0C0C0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200">
              <a:latin typeface="Calibri"/>
            </a:defRPr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1-5DB0-4CF3-8177-2702F0356B4A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2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357800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B0-4CF3-8177-2702F0356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5B9BD5"/>
              </a:solidFill>
            </c:spPr>
            <c:extLst>
              <c:ext xmlns:c16="http://schemas.microsoft.com/office/drawing/2014/chart" uri="{C3380CC4-5D6E-409C-BE32-E72D297353CC}">
                <c16:uniqueId val="{00000001-276E-4722-892D-D32CA98C1FB6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6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6E-4722-892D-D32CA98C1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ED7D31"/>
              </a:solidFill>
            </c:spPr>
            <c:extLst>
              <c:ext xmlns:c16="http://schemas.microsoft.com/office/drawing/2014/chart" uri="{C3380CC4-5D6E-409C-BE32-E72D297353CC}">
                <c16:uniqueId val="{00000001-BF8F-4DB9-A535-BBB9AD8476DC}"/>
              </c:ext>
            </c:extLst>
          </c:dPt>
          <c:cat>
            <c:strRef>
              <c:f>Sheet1!$A$2:$A$2</c:f>
              <c:strCache>
                <c:ptCount val="1"/>
                <c:pt idx="0">
                  <c:v>No Bid from Incumbent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8F-4DB9-A535-BBB9AD8476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% of Volume</a:t>
            </a:r>
          </a:p>
        </c:rich>
      </c:tx>
      <c:overlay val="0"/>
    </c:title>
    <c:autoTitleDeleted val="0"/>
    <c:plotArea>
      <c:layout/>
      <c:barChart>
        <c:barDir val="bar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Supplier 5</c:v>
                </c:pt>
              </c:strCache>
            </c:strRef>
          </c:tx>
          <c:spPr>
            <a:solidFill>
              <a:srgbClr val="4472C4"/>
            </a:solidFill>
          </c:spPr>
          <c:invertIfNegative val="1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0.55281196183685444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3168-455D-9841-8F5CF66432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Supplier 2</c:v>
                </c:pt>
              </c:strCache>
            </c:strRef>
          </c:tx>
          <c:spPr>
            <a:solidFill>
              <a:srgbClr val="A5A5A5"/>
            </a:solidFill>
          </c:spPr>
          <c:invertIfNegative val="1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0.38506812527283685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1-3168-455D-9841-8F5CF66432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Supplier 4</c:v>
                </c:pt>
              </c:strCache>
            </c:strRef>
          </c:tx>
          <c:spPr>
            <a:solidFill>
              <a:srgbClr val="ED7D31"/>
            </a:solidFill>
          </c:spPr>
          <c:invertIfNegative val="1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</c:strCache>
            </c: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5.2069466934542612E-2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2-3168-455D-9841-8F5CF664329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Supplier 3</c:v>
                </c:pt>
              </c:strCache>
            </c:strRef>
          </c:tx>
          <c:spPr>
            <a:solidFill>
              <a:srgbClr val="70AD47"/>
            </a:solidFill>
          </c:spPr>
          <c:invertIfNegative val="1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</c:strCache>
            </c:strRef>
          </c:cat>
          <c:val>
            <c:numRef>
              <c:f>Sheet1!$E$2:$E$2</c:f>
              <c:numCache>
                <c:formatCode>General</c:formatCode>
                <c:ptCount val="1"/>
                <c:pt idx="0">
                  <c:v>6.2083324972535808E-3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3-3168-455D-9841-8F5CF664329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Supplier 1</c:v>
                </c:pt>
              </c:strCache>
            </c:strRef>
          </c:tx>
          <c:spPr>
            <a:solidFill>
              <a:srgbClr val="FFC000"/>
            </a:solidFill>
          </c:spPr>
          <c:invertIfNegative val="1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</c:strCache>
            </c:strRef>
          </c:cat>
          <c:val>
            <c:numRef>
              <c:f>Sheet1!$F$2:$F$2</c:f>
              <c:numCache>
                <c:formatCode>General</c:formatCode>
                <c:ptCount val="1"/>
                <c:pt idx="0">
                  <c:v>3.8421134585125147E-3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4-3168-455D-9841-8F5CF66432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1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sz="1200">
              <a:latin typeface="Calibri"/>
            </a:defRPr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1-2A5F-4697-B029-15881A434B0D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1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3437457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5F-4697-B029-15881A434B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4472C4"/>
              </a:solidFill>
            </c:spPr>
            <c:extLst>
              <c:ext xmlns:c16="http://schemas.microsoft.com/office/drawing/2014/chart" uri="{C3380CC4-5D6E-409C-BE32-E72D297353CC}">
                <c16:uniqueId val="{00000001-7F86-4703-92A8-C47B7B666ECC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5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3437457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86-4703-92A8-C47B7B666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5B9BD5"/>
              </a:solidFill>
            </c:spPr>
            <c:extLst>
              <c:ext xmlns:c16="http://schemas.microsoft.com/office/drawing/2014/chart" uri="{C3380CC4-5D6E-409C-BE32-E72D297353CC}">
                <c16:uniqueId val="{00000001-D01A-4238-A3D3-4E862842AD78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7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3001110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1A-4238-A3D3-4E862842AD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A5A5A5"/>
              </a:solidFill>
            </c:spPr>
            <c:extLst>
              <c:ext xmlns:c16="http://schemas.microsoft.com/office/drawing/2014/chart" uri="{C3380CC4-5D6E-409C-BE32-E72D297353CC}">
                <c16:uniqueId val="{00000001-CBE0-4A40-91B8-6086F487760B}"/>
              </c:ext>
            </c:extLst>
          </c:dPt>
          <c:dPt>
            <c:idx val="1"/>
            <c:bubble3D val="0"/>
            <c:spPr>
              <a:solidFill>
                <a:srgbClr val="ED7D31"/>
              </a:solidFill>
            </c:spPr>
            <c:extLst>
              <c:ext xmlns:c16="http://schemas.microsoft.com/office/drawing/2014/chart" uri="{C3380CC4-5D6E-409C-BE32-E72D297353CC}">
                <c16:uniqueId val="{00000003-CBE0-4A40-91B8-6086F487760B}"/>
              </c:ext>
            </c:extLst>
          </c:dPt>
          <c:cat>
            <c:strRef>
              <c:f>Sheet1!$A$2:$A$3</c:f>
              <c:strCache>
                <c:ptCount val="2"/>
                <c:pt idx="0">
                  <c:v>Supplier 2</c:v>
                </c:pt>
                <c:pt idx="1">
                  <c:v>Supplier 4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2643634</c:v>
                </c:pt>
                <c:pt idx="1">
                  <c:v>357476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E0-4A40-91B8-6086F4877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ED7D31"/>
              </a:solidFill>
            </c:spPr>
            <c:extLst>
              <c:ext xmlns:c16="http://schemas.microsoft.com/office/drawing/2014/chart" uri="{C3380CC4-5D6E-409C-BE32-E72D297353CC}">
                <c16:uniqueId val="{00000001-46BD-4C7A-96DD-34361A8E703D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4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D-4C7A-96DD-34361A8E7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1-D380-4699-9541-CC61CE3A369A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1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80-4699-9541-CC61CE3A3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% of Volume</a:t>
            </a:r>
          </a:p>
        </c:rich>
      </c:tx>
      <c:overlay val="0"/>
    </c:title>
    <c:autoTitleDeleted val="0"/>
    <c:plotArea>
      <c:layout/>
      <c:barChart>
        <c:barDir val="bar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Supplier 1</c:v>
                </c:pt>
              </c:strCache>
            </c:strRef>
          </c:tx>
          <c:spPr>
            <a:solidFill>
              <a:srgbClr val="4472C4"/>
            </a:solidFill>
          </c:spPr>
          <c:invertIfNegative val="1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0.90003291216066372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2A8C-43CC-BC4F-5A8C941B51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Supplier 2</c:v>
                </c:pt>
              </c:strCache>
            </c:strRef>
          </c:tx>
          <c:spPr>
            <a:solidFill>
              <a:srgbClr val="FFC000"/>
            </a:solidFill>
          </c:spPr>
          <c:invertIfNegative val="1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9.368314308254197E-2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1-2A8C-43CC-BC4F-5A8C941B51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Supplier 4</c:v>
                </c:pt>
              </c:strCache>
            </c:strRef>
          </c:tx>
          <c:spPr>
            <a:solidFill>
              <a:srgbClr val="A5A5A5"/>
            </a:solidFill>
          </c:spPr>
          <c:invertIfNegative val="1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</c:strCache>
            </c: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6.2839447567943187E-3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2-2A8C-43CC-BC4F-5A8C941B516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 Bid from Incumbent</c:v>
                </c:pt>
              </c:strCache>
            </c:strRef>
          </c:tx>
          <c:spPr>
            <a:solidFill>
              <a:srgbClr val="ED7D31"/>
            </a:solidFill>
          </c:spPr>
          <c:invertIfNegative val="1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</c:strCache>
            </c:strRef>
          </c:cat>
          <c:val>
            <c:numRef>
              <c:f>Sheet1!$E$2:$E$2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3-2A8C-43CC-BC4F-5A8C941B51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1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sz="1200">
              <a:latin typeface="Calibri"/>
            </a:defRPr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A5A5A5"/>
              </a:solidFill>
            </c:spPr>
            <c:extLst>
              <c:ext xmlns:c16="http://schemas.microsoft.com/office/drawing/2014/chart" uri="{C3380CC4-5D6E-409C-BE32-E72D297353CC}">
                <c16:uniqueId val="{00000001-4171-4B1F-A4E4-0052BD9C4D6D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2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357800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71-4B1F-A4E4-0052BD9C4D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4472C4"/>
              </a:solidFill>
            </c:spPr>
            <c:extLst>
              <c:ext xmlns:c16="http://schemas.microsoft.com/office/drawing/2014/chart" uri="{C3380CC4-5D6E-409C-BE32-E72D297353CC}">
                <c16:uniqueId val="{00000001-6E28-4792-9FCC-DA95075755CB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5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357800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28-4792-9FCC-DA95075755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C19859"/>
              </a:solidFill>
            </c:spPr>
            <c:extLst>
              <c:ext xmlns:c16="http://schemas.microsoft.com/office/drawing/2014/chart" uri="{C3380CC4-5D6E-409C-BE32-E72D297353CC}">
                <c16:uniqueId val="{00000001-B13B-4381-B9FE-76A7CC395F44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6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45000.000000000007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3B-4381-B9FE-76A7CC395F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1-4C8A-4390-BF6F-CFC83FDDE307}"/>
              </c:ext>
            </c:extLst>
          </c:dPt>
          <c:dPt>
            <c:idx val="1"/>
            <c:bubble3D val="0"/>
            <c:spPr>
              <a:solidFill>
                <a:srgbClr val="70AD47"/>
              </a:solidFill>
            </c:spPr>
            <c:extLst>
              <c:ext xmlns:c16="http://schemas.microsoft.com/office/drawing/2014/chart" uri="{C3380CC4-5D6E-409C-BE32-E72D297353CC}">
                <c16:uniqueId val="{00000003-4C8A-4390-BF6F-CFC83FDDE307}"/>
              </c:ext>
            </c:extLst>
          </c:dPt>
          <c:cat>
            <c:strRef>
              <c:f>Sheet1!$A$2:$A$3</c:f>
              <c:strCache>
                <c:ptCount val="2"/>
                <c:pt idx="0">
                  <c:v>Supplier 1</c:v>
                </c:pt>
                <c:pt idx="1">
                  <c:v>Supplier 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2377.5189483276872</c:v>
                </c:pt>
                <c:pt idx="1">
                  <c:v>42622.481051672323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8A-4390-BF6F-CFC83FDDE3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% of Volume</a:t>
            </a:r>
          </a:p>
        </c:rich>
      </c:tx>
      <c:overlay val="0"/>
    </c:title>
    <c:autoTitleDeleted val="0"/>
    <c:plotArea>
      <c:layout/>
      <c:barChart>
        <c:barDir val="bar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Supplier 5</c:v>
                </c:pt>
              </c:strCache>
            </c:strRef>
          </c:tx>
          <c:spPr>
            <a:solidFill>
              <a:srgbClr val="4472C4"/>
            </a:solidFill>
          </c:spPr>
          <c:invertIfNegative val="1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0.55281196183685444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1727-46D8-995F-460535E12D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Supplier 2</c:v>
                </c:pt>
              </c:strCache>
            </c:strRef>
          </c:tx>
          <c:spPr>
            <a:solidFill>
              <a:srgbClr val="A5A5A5"/>
            </a:solidFill>
          </c:spPr>
          <c:invertIfNegative val="1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0.38506812527283685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1-1727-46D8-995F-460535E12D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Supplier 4</c:v>
                </c:pt>
              </c:strCache>
            </c:strRef>
          </c:tx>
          <c:spPr>
            <a:solidFill>
              <a:srgbClr val="ED7D31"/>
            </a:solidFill>
          </c:spPr>
          <c:invertIfNegative val="1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</c:strCache>
            </c: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5.2069466934542612E-2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2-1727-46D8-995F-460535E12D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Supplier 3</c:v>
                </c:pt>
              </c:strCache>
            </c:strRef>
          </c:tx>
          <c:spPr>
            <a:solidFill>
              <a:srgbClr val="70AD47"/>
            </a:solidFill>
          </c:spPr>
          <c:invertIfNegative val="1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</c:strCache>
            </c:strRef>
          </c:cat>
          <c:val>
            <c:numRef>
              <c:f>Sheet1!$E$2:$E$2</c:f>
              <c:numCache>
                <c:formatCode>General</c:formatCode>
                <c:ptCount val="1"/>
                <c:pt idx="0">
                  <c:v>6.2083324972535808E-3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3-1727-46D8-995F-460535E12D7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Supplier 1</c:v>
                </c:pt>
              </c:strCache>
            </c:strRef>
          </c:tx>
          <c:spPr>
            <a:solidFill>
              <a:srgbClr val="FFC000"/>
            </a:solidFill>
          </c:spPr>
          <c:invertIfNegative val="1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</c:strCache>
            </c:strRef>
          </c:cat>
          <c:val>
            <c:numRef>
              <c:f>Sheet1!$F$2:$F$2</c:f>
              <c:numCache>
                <c:formatCode>General</c:formatCode>
                <c:ptCount val="1"/>
                <c:pt idx="0">
                  <c:v>3.8421134585125147E-3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4-1727-46D8-995F-460535E12D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1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sz="1200">
              <a:latin typeface="Calibri"/>
            </a:defRPr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1-36B8-4C3F-9F21-D677404F9057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1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3437457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B8-4C3F-9F21-D677404F9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4472C4"/>
              </a:solidFill>
            </c:spPr>
            <c:extLst>
              <c:ext xmlns:c16="http://schemas.microsoft.com/office/drawing/2014/chart" uri="{C3380CC4-5D6E-409C-BE32-E72D297353CC}">
                <c16:uniqueId val="{00000001-8771-4D8B-85BD-5B3A493279C7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5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3437457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71-4D8B-85BD-5B3A493279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5B9BD5"/>
              </a:solidFill>
            </c:spPr>
            <c:extLst>
              <c:ext xmlns:c16="http://schemas.microsoft.com/office/drawing/2014/chart" uri="{C3380CC4-5D6E-409C-BE32-E72D297353CC}">
                <c16:uniqueId val="{00000001-F732-44E6-886D-68AEB47867AE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7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3001110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32-44E6-886D-68AEB47867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A5A5A5"/>
              </a:solidFill>
            </c:spPr>
            <c:extLst>
              <c:ext xmlns:c16="http://schemas.microsoft.com/office/drawing/2014/chart" uri="{C3380CC4-5D6E-409C-BE32-E72D297353CC}">
                <c16:uniqueId val="{00000001-F36E-45E7-BDB4-199EFABD5EA4}"/>
              </c:ext>
            </c:extLst>
          </c:dPt>
          <c:dPt>
            <c:idx val="1"/>
            <c:bubble3D val="0"/>
            <c:spPr>
              <a:solidFill>
                <a:srgbClr val="ED7D31"/>
              </a:solidFill>
            </c:spPr>
            <c:extLst>
              <c:ext xmlns:c16="http://schemas.microsoft.com/office/drawing/2014/chart" uri="{C3380CC4-5D6E-409C-BE32-E72D297353CC}">
                <c16:uniqueId val="{00000003-F36E-45E7-BDB4-199EFABD5EA4}"/>
              </c:ext>
            </c:extLst>
          </c:dPt>
          <c:cat>
            <c:strRef>
              <c:f>Sheet1!$A$2:$A$3</c:f>
              <c:strCache>
                <c:ptCount val="2"/>
                <c:pt idx="0">
                  <c:v>Supplier 2</c:v>
                </c:pt>
                <c:pt idx="1">
                  <c:v>Supplier 4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2643634</c:v>
                </c:pt>
                <c:pt idx="1">
                  <c:v>357476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6E-45E7-BDB4-199EFABD5E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ED7D31"/>
              </a:solidFill>
            </c:spPr>
            <c:extLst>
              <c:ext xmlns:c16="http://schemas.microsoft.com/office/drawing/2014/chart" uri="{C3380CC4-5D6E-409C-BE32-E72D297353CC}">
                <c16:uniqueId val="{00000001-64C0-48AA-998C-995E33A69E4A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4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C0-48AA-998C-995E33A69E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4472C4"/>
              </a:solidFill>
            </c:spPr>
            <c:extLst>
              <c:ext xmlns:c16="http://schemas.microsoft.com/office/drawing/2014/chart" uri="{C3380CC4-5D6E-409C-BE32-E72D297353CC}">
                <c16:uniqueId val="{00000001-1453-4998-ACC7-53AB96371C6B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1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3437457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53-4998-ACC7-53AB96371C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1-6AFD-4AC4-BB19-F477B016C5A8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1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FD-4AC4-BB19-F477B016C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A5A5A5"/>
              </a:solidFill>
            </c:spPr>
            <c:extLst>
              <c:ext xmlns:c16="http://schemas.microsoft.com/office/drawing/2014/chart" uri="{C3380CC4-5D6E-409C-BE32-E72D297353CC}">
                <c16:uniqueId val="{00000001-1E91-41B7-ACA8-D498BAA97ADD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2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357800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91-41B7-ACA8-D498BAA97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4472C4"/>
              </a:solidFill>
            </c:spPr>
            <c:extLst>
              <c:ext xmlns:c16="http://schemas.microsoft.com/office/drawing/2014/chart" uri="{C3380CC4-5D6E-409C-BE32-E72D297353CC}">
                <c16:uniqueId val="{00000001-81DD-4E06-9233-AFC7C39C314D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5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357800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DD-4E06-9233-AFC7C39C3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C19859"/>
              </a:solidFill>
            </c:spPr>
            <c:extLst>
              <c:ext xmlns:c16="http://schemas.microsoft.com/office/drawing/2014/chart" uri="{C3380CC4-5D6E-409C-BE32-E72D297353CC}">
                <c16:uniqueId val="{00000001-41C2-4BB6-A189-D4C18CFC100D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6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45000.000000000007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C2-4BB6-A189-D4C18CFC10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1-B815-429F-94FD-BEAF5BE0B4E0}"/>
              </c:ext>
            </c:extLst>
          </c:dPt>
          <c:dPt>
            <c:idx val="1"/>
            <c:bubble3D val="0"/>
            <c:spPr>
              <a:solidFill>
                <a:srgbClr val="70AD47"/>
              </a:solidFill>
            </c:spPr>
            <c:extLst>
              <c:ext xmlns:c16="http://schemas.microsoft.com/office/drawing/2014/chart" uri="{C3380CC4-5D6E-409C-BE32-E72D297353CC}">
                <c16:uniqueId val="{00000003-B815-429F-94FD-BEAF5BE0B4E0}"/>
              </c:ext>
            </c:extLst>
          </c:dPt>
          <c:cat>
            <c:strRef>
              <c:f>Sheet1!$A$2:$A$3</c:f>
              <c:strCache>
                <c:ptCount val="2"/>
                <c:pt idx="0">
                  <c:v>Supplier 1</c:v>
                </c:pt>
                <c:pt idx="1">
                  <c:v>Supplier 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2377.5189483276872</c:v>
                </c:pt>
                <c:pt idx="1">
                  <c:v>42622.481051672323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15-429F-94FD-BEAF5BE0B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AST</c:v>
                </c:pt>
              </c:strCache>
            </c:strRef>
          </c:tx>
          <c:spPr>
            <a:solidFill>
              <a:schemeClr val="accent1"/>
            </a:solidFill>
          </c:spPr>
          <c:invertIfNegative val="1"/>
          <c:dLbls>
            <c:dLbl>
              <c:idx val="0"/>
              <c:tx>
                <c:rich>
                  <a:bodyPr/>
                  <a:lstStyle/>
                  <a:p>
                    <a:r>
                      <a:rPr sz="1200" b="0">
                        <a:solidFill>
                          <a:srgbClr val="000000"/>
                        </a:solidFill>
                        <a:latin typeface="Calibri"/>
                      </a:rPr>
                      <a:t>$0.3MM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577-4DC8-AED1-C31FB73A36F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  <c:pt idx="0">
                  <c:v>As-Is Excl Suppliers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257538.11571756867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1-9577-4DC8-AED1-C31FB73A36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chemeClr val="accent2"/>
            </a:solidFill>
          </c:spPr>
          <c:invertIfNegative val="1"/>
          <c:dLbls>
            <c:dLbl>
              <c:idx val="0"/>
              <c:tx>
                <c:rich>
                  <a:bodyPr/>
                  <a:lstStyle/>
                  <a:p>
                    <a:r>
                      <a:rPr sz="1200" b="0">
                        <a:solidFill>
                          <a:srgbClr val="000000"/>
                        </a:solidFill>
                        <a:latin typeface="Calibri"/>
                      </a:rPr>
                      <a:t>$0.1MM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9577-4DC8-AED1-C31FB73A36F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  <c:pt idx="0">
                  <c:v>As-Is Excl Suppliers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143422.33571756861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3-9577-4DC8-AED1-C31FB73A3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7"/>
        <c:overlap val="-27"/>
        <c:axId val="-2068027336"/>
        <c:axId val="-2113994440"/>
      </c:barChart>
      <c:catAx>
        <c:axId val="-206802733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1"/>
        <c:axPos val="l"/>
        <c:majorGridlines>
          <c:spPr>
            <a:ln>
              <a:solidFill>
                <a:srgbClr val="C0C0C0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200">
              <a:latin typeface="Calibri"/>
            </a:defRPr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% of Volume</a:t>
            </a:r>
          </a:p>
        </c:rich>
      </c:tx>
      <c:overlay val="0"/>
    </c:title>
    <c:autoTitleDeleted val="0"/>
    <c:plotArea>
      <c:layout/>
      <c:barChart>
        <c:barDir val="bar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Supplier 1</c:v>
                </c:pt>
              </c:strCache>
            </c:strRef>
          </c:tx>
          <c:spPr>
            <a:solidFill>
              <a:srgbClr val="4472C4"/>
            </a:solidFill>
          </c:spPr>
          <c:invertIfNegative val="1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0.50069530150391084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BF0C-40AC-B2BB-912790DE13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Unallocated</c:v>
                </c:pt>
              </c:strCache>
            </c:strRef>
          </c:tx>
          <c:spPr>
            <a:solidFill>
              <a:srgbClr val="ED7D31"/>
            </a:solidFill>
          </c:spPr>
          <c:invertIfNegative val="1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0.44369223087418341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1-BF0C-40AC-B2BB-912790DE13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Supplier 2</c:v>
                </c:pt>
              </c:strCache>
            </c:strRef>
          </c:tx>
          <c:spPr>
            <a:solidFill>
              <a:srgbClr val="FFC000"/>
            </a:solidFill>
          </c:spPr>
          <c:invertIfNegative val="1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</c:strCache>
            </c: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5.2116660332943598E-2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2-BF0C-40AC-B2BB-912790DE13E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Supplier 4</c:v>
                </c:pt>
              </c:strCache>
            </c:strRef>
          </c:tx>
          <c:spPr>
            <a:solidFill>
              <a:srgbClr val="A5A5A5"/>
            </a:solidFill>
          </c:spPr>
          <c:invertIfNegative val="1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>
                    <a:solidFill>
                      <a:srgbClr val="FFFFFF"/>
                    </a:solidFill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</c:f>
              <c:strCache>
                <c:ptCount val="1"/>
              </c:strCache>
            </c:strRef>
          </c:cat>
          <c:val>
            <c:numRef>
              <c:f>Sheet1!$E$2:$E$2</c:f>
              <c:numCache>
                <c:formatCode>General</c:formatCode>
                <c:ptCount val="1"/>
                <c:pt idx="0">
                  <c:v>3.4958072889621195E-3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3-BF0C-40AC-B2BB-912790DE13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1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sz="1200">
              <a:latin typeface="Calibri"/>
            </a:defRPr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4472C4"/>
              </a:solidFill>
            </c:spPr>
            <c:extLst>
              <c:ext xmlns:c16="http://schemas.microsoft.com/office/drawing/2014/chart" uri="{C3380CC4-5D6E-409C-BE32-E72D297353CC}">
                <c16:uniqueId val="{00000001-2AD8-4B49-BE25-E17AE62C1A93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1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3437457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D8-4B49-BE25-E17AE62C1A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4472C4"/>
              </a:solidFill>
            </c:spPr>
            <c:extLst>
              <c:ext xmlns:c16="http://schemas.microsoft.com/office/drawing/2014/chart" uri="{C3380CC4-5D6E-409C-BE32-E72D297353CC}">
                <c16:uniqueId val="{00000001-7E66-448A-913B-34BAB04B69B9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1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3437457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66-448A-913B-34BAB04B6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70AD47"/>
              </a:solidFill>
            </c:spPr>
            <c:extLst>
              <c:ext xmlns:c16="http://schemas.microsoft.com/office/drawing/2014/chart" uri="{C3380CC4-5D6E-409C-BE32-E72D297353CC}">
                <c16:uniqueId val="{00000001-FFFE-4962-BF77-43CFC8F065AF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7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3001110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FE-4962-BF77-43CFC8F065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4472C4"/>
              </a:solidFill>
            </c:spPr>
            <c:extLst>
              <c:ext xmlns:c16="http://schemas.microsoft.com/office/drawing/2014/chart" uri="{C3380CC4-5D6E-409C-BE32-E72D297353CC}">
                <c16:uniqueId val="{00000001-D773-4C5B-A691-C61087007C1E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1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3437457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73-4C5B-A691-C61087007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ED7D31"/>
              </a:solidFill>
            </c:spPr>
            <c:extLst>
              <c:ext xmlns:c16="http://schemas.microsoft.com/office/drawing/2014/chart" uri="{C3380CC4-5D6E-409C-BE32-E72D297353CC}">
                <c16:uniqueId val="{00000001-D991-446A-BA7F-9E8CA8225CDC}"/>
              </c:ext>
            </c:extLst>
          </c:dPt>
          <c:cat>
            <c:strRef>
              <c:f>Sheet1!$A$2:$A$2</c:f>
              <c:strCache>
                <c:ptCount val="1"/>
                <c:pt idx="0">
                  <c:v>Unallocated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3001110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91-446A-BA7F-9E8CA8225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A5A5A5"/>
              </a:solidFill>
            </c:spPr>
            <c:extLst>
              <c:ext xmlns:c16="http://schemas.microsoft.com/office/drawing/2014/chart" uri="{C3380CC4-5D6E-409C-BE32-E72D297353CC}">
                <c16:uniqueId val="{00000001-8224-4910-969F-EC20436E7027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4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24-4910-969F-EC20436E7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A5A5A5"/>
              </a:solidFill>
            </c:spPr>
            <c:extLst>
              <c:ext xmlns:c16="http://schemas.microsoft.com/office/drawing/2014/chart" uri="{C3380CC4-5D6E-409C-BE32-E72D297353CC}">
                <c16:uniqueId val="{00000001-9AF2-4E16-920D-F6E63A25C3CE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4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F2-4E16-920D-F6E63A25C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1-BC2E-498D-AA47-F480433AE74A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2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357800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2E-498D-AA47-F480433AE7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1-D0A4-4FAE-B4A4-5BE033388848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2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357800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A4-4FAE-B4A4-5BE0333888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5B9BD5"/>
              </a:solidFill>
            </c:spPr>
            <c:extLst>
              <c:ext xmlns:c16="http://schemas.microsoft.com/office/drawing/2014/chart" uri="{C3380CC4-5D6E-409C-BE32-E72D297353CC}">
                <c16:uniqueId val="{00000001-AF8B-4B59-9C04-31A8E13D1EB5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6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8B-4B59-9C04-31A8E13D1E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ED7D31"/>
              </a:solidFill>
            </c:spPr>
            <c:extLst>
              <c:ext xmlns:c16="http://schemas.microsoft.com/office/drawing/2014/chart" uri="{C3380CC4-5D6E-409C-BE32-E72D297353CC}">
                <c16:uniqueId val="{00000001-D002-4C35-A860-5570D2342A8D}"/>
              </c:ext>
            </c:extLst>
          </c:dPt>
          <c:cat>
            <c:strRef>
              <c:f>Sheet1!$A$2:$A$2</c:f>
              <c:strCache>
                <c:ptCount val="1"/>
                <c:pt idx="0">
                  <c:v>Unallocated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02-4C35-A860-5570D2342A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>
              <a:defRPr sz="800" b="1">
                <a:latin typeface="Calibri"/>
              </a:defRPr>
            </a:pPr>
            <a:r>
              <a:t>Percentage from Current by Bid ID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Supplier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latin typeface="Calibri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-0.52380952380952372</c:v>
                </c:pt>
                <c:pt idx="1">
                  <c:v>0.164443592138449</c:v>
                </c:pt>
                <c:pt idx="2">
                  <c:v>-0.10143196087240997</c:v>
                </c:pt>
                <c:pt idx="3">
                  <c:v>0.1082814175640147</c:v>
                </c:pt>
                <c:pt idx="4">
                  <c:v>2.0712368162708765E-2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90-4A6E-94AD-A62DF68C04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Supplier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latin typeface="Calibri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-0.71729295679733518</c:v>
                </c:pt>
                <c:pt idx="1">
                  <c:v>0.13739880011443936</c:v>
                </c:pt>
                <c:pt idx="2">
                  <c:v>-0.1002863180422431</c:v>
                </c:pt>
                <c:pt idx="3">
                  <c:v>0.10128924400312571</c:v>
                </c:pt>
                <c:pt idx="4">
                  <c:v>5.2741837351902819E-2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90-4A6E-94AD-A62DF68C04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Supplier 3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latin typeface="Calibri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-0.81253105203543041</c:v>
                </c:pt>
                <c:pt idx="1">
                  <c:v>0.14719736729776214</c:v>
                </c:pt>
                <c:pt idx="2">
                  <c:v>-8.7242030870737106E-2</c:v>
                </c:pt>
                <c:pt idx="3">
                  <c:v>9.8512073345300363E-2</c:v>
                </c:pt>
                <c:pt idx="4">
                  <c:v>2.8077792648314236E-2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90-4A6E-94AD-A62DF68C04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Supplier 4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latin typeface="Calibri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1.2659104692847458</c:v>
                </c:pt>
                <c:pt idx="1">
                  <c:v>-6.3628642792040307E-2</c:v>
                </c:pt>
                <c:pt idx="2">
                  <c:v>-9.0051158589473476E-2</c:v>
                </c:pt>
                <c:pt idx="3">
                  <c:v>9.7724734680444125E-2</c:v>
                </c:pt>
                <c:pt idx="4">
                  <c:v>0.28587598783057028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90-4A6E-94AD-A62DF68C04C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Supplier 5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latin typeface="Calibri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-0.83907592379741713</c:v>
                </c:pt>
                <c:pt idx="1">
                  <c:v>0.14988811709241182</c:v>
                </c:pt>
                <c:pt idx="2">
                  <c:v>-8.9121929762654359E-2</c:v>
                </c:pt>
                <c:pt idx="3">
                  <c:v>8.580193404232854E-2</c:v>
                </c:pt>
                <c:pt idx="4">
                  <c:v>0.10445688238682768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90-4A6E-94AD-A62DF68C04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 b="1">
                    <a:latin typeface="Calibri"/>
                  </a:defRPr>
                </a:pPr>
                <a:r>
                  <a:t>Bid ID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Calibri"/>
              </a:defRPr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  <c:max val="0.5"/>
          <c:min val="-0.5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800" b="1">
                    <a:latin typeface="Calibri"/>
                  </a:defRPr>
                </a:pPr>
                <a:r>
                  <a:t>% Difference from Current</a:t>
                </a:r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Calibri"/>
              </a:defRPr>
            </a:pPr>
            <a:endParaRPr lang="en-US"/>
          </a:p>
        </c:txPr>
        <c:crossAx val="-2068027336"/>
        <c:crosses val="autoZero"/>
        <c:crossBetween val="between"/>
        <c:majorUnit val="0.1"/>
      </c:valAx>
    </c:plotArea>
    <c:legend>
      <c:legendPos val="b"/>
      <c:overlay val="0"/>
      <c:txPr>
        <a:bodyPr/>
        <a:lstStyle/>
        <a:p>
          <a:pPr>
            <a:defRPr sz="800" b="1">
              <a:latin typeface="Calibri"/>
            </a:defRPr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 algn="l">
              <a:defRPr sz="900" b="1">
                <a:solidFill>
                  <a:srgbClr val="003399"/>
                </a:solidFill>
                <a:latin typeface="Calibri"/>
              </a:defRPr>
            </a:pPr>
            <a:r>
              <a:t>Count of Bids by Bid ID</a:t>
            </a:r>
          </a:p>
        </c:rich>
      </c:tx>
      <c:overlay val="0"/>
    </c:title>
    <c:autoTitleDeleted val="0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New &amp; Incumbent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DF-472E-97DD-EEBE1FB118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Only New Suppliers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DF-472E-97DD-EEBE1FB118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Only Incumbent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DF-472E-97DD-EEBE1FB1182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 Covered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DF-472E-97DD-EEBE1FB11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1">
                    <a:solidFill>
                      <a:srgbClr val="003399"/>
                    </a:solidFill>
                    <a:latin typeface="Calibri"/>
                  </a:defRPr>
                </a:pPr>
                <a:r>
                  <a:t>Bid ID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  <c:max val="10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900" b="1">
                    <a:solidFill>
                      <a:srgbClr val="003399"/>
                    </a:solidFill>
                    <a:latin typeface="Calibri"/>
                  </a:defRPr>
                </a:pPr>
                <a:r>
                  <a:t>Count of Bids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  <c:majorUnit val="10"/>
      </c:valAx>
    </c:plotArea>
    <c:legend>
      <c:legendPos val="b"/>
      <c:overlay val="0"/>
      <c:txPr>
        <a:bodyPr/>
        <a:lstStyle/>
        <a:p>
          <a:pPr>
            <a:defRPr sz="800" b="1">
              <a:solidFill>
                <a:srgbClr val="003399"/>
              </a:solidFill>
              <a:latin typeface="Calibri"/>
            </a:defRPr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70AD47"/>
              </a:solidFill>
            </c:spPr>
            <c:extLst>
              <c:ext xmlns:c16="http://schemas.microsoft.com/office/drawing/2014/chart" uri="{C3380CC4-5D6E-409C-BE32-E72D297353CC}">
                <c16:uniqueId val="{00000001-64EA-47F4-849B-D12A42E3F8C2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7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3001110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EA-47F4-849B-D12A42E3F8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ED7D31"/>
              </a:solidFill>
            </c:spPr>
            <c:extLst>
              <c:ext xmlns:c16="http://schemas.microsoft.com/office/drawing/2014/chart" uri="{C3380CC4-5D6E-409C-BE32-E72D297353CC}">
                <c16:uniqueId val="{00000001-9842-4B12-BE97-D59C1C001BEB}"/>
              </c:ext>
            </c:extLst>
          </c:dPt>
          <c:cat>
            <c:strRef>
              <c:f>Sheet1!$A$2:$A$2</c:f>
              <c:strCache>
                <c:ptCount val="1"/>
                <c:pt idx="0">
                  <c:v>No Bid from Incumbent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3001110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42-4B12-BE97-D59C1C001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A5A5A5"/>
              </a:solidFill>
            </c:spPr>
            <c:extLst>
              <c:ext xmlns:c16="http://schemas.microsoft.com/office/drawing/2014/chart" uri="{C3380CC4-5D6E-409C-BE32-E72D297353CC}">
                <c16:uniqueId val="{00000001-754D-4D43-A285-8E9E97961708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4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4D-4D43-A285-8E9E97961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A5A5A5"/>
              </a:solidFill>
            </c:spPr>
            <c:extLst>
              <c:ext xmlns:c16="http://schemas.microsoft.com/office/drawing/2014/chart" uri="{C3380CC4-5D6E-409C-BE32-E72D297353CC}">
                <c16:uniqueId val="{00000001-8076-4E9E-A102-88A3933C7C03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4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76-4E9E-A102-88A3933C7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1-8A59-43A1-943F-9D2434DF998D}"/>
              </c:ext>
            </c:extLst>
          </c:dPt>
          <c:cat>
            <c:strRef>
              <c:f>Sheet1!$A$2:$A$2</c:f>
              <c:strCache>
                <c:ptCount val="1"/>
                <c:pt idx="0">
                  <c:v>Supplier 2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357800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59-43A1-943F-9D2434DF9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4.xml"/><Relationship Id="rId7" Type="http://schemas.openxmlformats.org/officeDocument/2006/relationships/oleObject" Target="../embeddings/oleObject2.bin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image" Target="../media/image3.emf"/><Relationship Id="rId5" Type="http://schemas.openxmlformats.org/officeDocument/2006/relationships/tags" Target="../tags/tag87.xml"/><Relationship Id="rId10" Type="http://schemas.openxmlformats.org/officeDocument/2006/relationships/oleObject" Target="../embeddings/oleObject11.bin"/><Relationship Id="rId4" Type="http://schemas.openxmlformats.org/officeDocument/2006/relationships/tags" Target="../tags/tag86.xml"/><Relationship Id="rId9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image" Target="../media/image1.emf"/><Relationship Id="rId5" Type="http://schemas.openxmlformats.org/officeDocument/2006/relationships/tags" Target="../tags/tag95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94.xml"/><Relationship Id="rId9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tags" Target="../tags/tag10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9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image" Target="../media/image2.emf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image" Target="../media/image1.emf"/><Relationship Id="rId5" Type="http://schemas.openxmlformats.org/officeDocument/2006/relationships/tags" Target="../tags/tag115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114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10" Type="http://schemas.openxmlformats.org/officeDocument/2006/relationships/image" Target="../media/image1.emf"/><Relationship Id="rId4" Type="http://schemas.openxmlformats.org/officeDocument/2006/relationships/tags" Target="../tags/tag122.xml"/><Relationship Id="rId9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29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tags" Target="../tags/tag13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9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10" Type="http://schemas.openxmlformats.org/officeDocument/2006/relationships/image" Target="../media/image1.emf"/><Relationship Id="rId4" Type="http://schemas.openxmlformats.org/officeDocument/2006/relationships/tags" Target="../tags/tag139.xml"/><Relationship Id="rId9" Type="http://schemas.openxmlformats.org/officeDocument/2006/relationships/oleObject" Target="../embeddings/oleObject19.bin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45.xml"/><Relationship Id="rId7" Type="http://schemas.openxmlformats.org/officeDocument/2006/relationships/oleObject" Target="../embeddings/oleObject20.bin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47.xml"/><Relationship Id="rId4" Type="http://schemas.openxmlformats.org/officeDocument/2006/relationships/tags" Target="../tags/tag146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50.xml"/><Relationship Id="rId7" Type="http://schemas.openxmlformats.org/officeDocument/2006/relationships/oleObject" Target="../embeddings/oleObject21.bin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3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4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9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4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10" Type="http://schemas.openxmlformats.org/officeDocument/2006/relationships/image" Target="../media/image2.emf"/><Relationship Id="rId4" Type="http://schemas.openxmlformats.org/officeDocument/2006/relationships/tags" Target="../tags/tag55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1.emf"/><Relationship Id="rId5" Type="http://schemas.openxmlformats.org/officeDocument/2006/relationships/tags" Target="../tags/tag63.xml"/><Relationship Id="rId10" Type="http://schemas.openxmlformats.org/officeDocument/2006/relationships/oleObject" Target="../embeddings/oleObject8.bin"/><Relationship Id="rId4" Type="http://schemas.openxmlformats.org/officeDocument/2006/relationships/tags" Target="../tags/tag62.xml"/><Relationship Id="rId9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image" Target="../media/image1.emf"/><Relationship Id="rId5" Type="http://schemas.openxmlformats.org/officeDocument/2006/relationships/tags" Target="../tags/tag71.xml"/><Relationship Id="rId10" Type="http://schemas.openxmlformats.org/officeDocument/2006/relationships/oleObject" Target="../embeddings/oleObject9.bin"/><Relationship Id="rId4" Type="http://schemas.openxmlformats.org/officeDocument/2006/relationships/tags" Target="../tags/tag70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image" Target="../media/image1.emf"/><Relationship Id="rId5" Type="http://schemas.openxmlformats.org/officeDocument/2006/relationships/tags" Target="../tags/tag79.xml"/><Relationship Id="rId10" Type="http://schemas.openxmlformats.org/officeDocument/2006/relationships/oleObject" Target="../embeddings/oleObject10.bin"/><Relationship Id="rId4" Type="http://schemas.openxmlformats.org/officeDocument/2006/relationships/tags" Target="../tags/tag78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13400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550800" y="4510168"/>
            <a:ext cx="1105215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/>
            </a:lvl1pPr>
          </a:lstStyle>
          <a:p>
            <a:pPr lvl="0">
              <a:buNone/>
            </a:pPr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1941" y="4092559"/>
            <a:ext cx="1105215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/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51941" y="2617296"/>
            <a:ext cx="11052150" cy="13542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BB88D-56AB-44C1-B3F6-80A42AFAF155}"/>
              </a:ext>
            </a:extLst>
          </p:cNvPr>
          <p:cNvSpPr txBox="1"/>
          <p:nvPr userDrawn="1"/>
        </p:nvSpPr>
        <p:spPr>
          <a:xfrm>
            <a:off x="3252274" y="6679868"/>
            <a:ext cx="56874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©2021 Georgia-Pacific LLC. Confidential and Proprietary Information. Do not distribute or copy without prior consent. All rights reserved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3861B5-3C6C-4545-8BDA-FEE76619F7D7}"/>
              </a:ext>
            </a:extLst>
          </p:cNvPr>
          <p:cNvGrpSpPr/>
          <p:nvPr userDrawn="1"/>
        </p:nvGrpSpPr>
        <p:grpSpPr bwMode="ltGray">
          <a:xfrm>
            <a:off x="1" y="6482495"/>
            <a:ext cx="11634787" cy="176931"/>
            <a:chOff x="1" y="6482495"/>
            <a:chExt cx="11634787" cy="1769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71673C-8317-4ABE-A91C-ACB1E14AA2AA}"/>
                </a:ext>
              </a:extLst>
            </p:cNvPr>
            <p:cNvSpPr/>
            <p:nvPr userDrawn="1"/>
          </p:nvSpPr>
          <p:spPr bwMode="ltGray">
            <a:xfrm>
              <a:off x="2391190" y="6482495"/>
              <a:ext cx="9243598" cy="176931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0711BC-85A4-4C1A-A60D-C32984310C99}"/>
                </a:ext>
              </a:extLst>
            </p:cNvPr>
            <p:cNvSpPr/>
            <p:nvPr userDrawn="1"/>
          </p:nvSpPr>
          <p:spPr bwMode="ltGray">
            <a:xfrm>
              <a:off x="1" y="6482495"/>
              <a:ext cx="11604090" cy="152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DDE161-098D-4975-82D9-3A879199A460}"/>
              </a:ext>
            </a:extLst>
          </p:cNvPr>
          <p:cNvGrpSpPr/>
          <p:nvPr userDrawn="1"/>
        </p:nvGrpSpPr>
        <p:grpSpPr bwMode="ltGray">
          <a:xfrm>
            <a:off x="547365" y="6116479"/>
            <a:ext cx="1026382" cy="616486"/>
            <a:chOff x="17864" y="-3048674"/>
            <a:chExt cx="2768679" cy="166298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240CE31-16B4-4F8F-A81E-18BD83A2C647}"/>
                </a:ext>
              </a:extLst>
            </p:cNvPr>
            <p:cNvSpPr/>
            <p:nvPr/>
          </p:nvSpPr>
          <p:spPr bwMode="ltGray">
            <a:xfrm>
              <a:off x="17864" y="-3048674"/>
              <a:ext cx="2768679" cy="1662981"/>
            </a:xfrm>
            <a:custGeom>
              <a:avLst/>
              <a:gdLst>
                <a:gd name="connsiteX0" fmla="*/ 1384449 w 2768679"/>
                <a:gd name="connsiteY0" fmla="*/ 0 h 1662981"/>
                <a:gd name="connsiteX1" fmla="*/ 2768680 w 2768679"/>
                <a:gd name="connsiteY1" fmla="*/ 1397245 h 1662981"/>
                <a:gd name="connsiteX2" fmla="*/ 1655784 w 2768679"/>
                <a:gd name="connsiteY2" fmla="*/ 1397245 h 1662981"/>
                <a:gd name="connsiteX3" fmla="*/ 1534512 w 2768679"/>
                <a:gd name="connsiteY3" fmla="*/ 1420511 h 1662981"/>
                <a:gd name="connsiteX4" fmla="*/ 1458826 w 2768679"/>
                <a:gd name="connsiteY4" fmla="*/ 1511246 h 1662981"/>
                <a:gd name="connsiteX5" fmla="*/ 1384449 w 2768679"/>
                <a:gd name="connsiteY5" fmla="*/ 1662982 h 1662981"/>
                <a:gd name="connsiteX6" fmla="*/ 1309926 w 2768679"/>
                <a:gd name="connsiteY6" fmla="*/ 1511246 h 1662981"/>
                <a:gd name="connsiteX7" fmla="*/ 1234240 w 2768679"/>
                <a:gd name="connsiteY7" fmla="*/ 1420511 h 1662981"/>
                <a:gd name="connsiteX8" fmla="*/ 1112968 w 2768679"/>
                <a:gd name="connsiteY8" fmla="*/ 1397245 h 1662981"/>
                <a:gd name="connsiteX9" fmla="*/ 0 w 2768679"/>
                <a:gd name="connsiteY9" fmla="*/ 1397245 h 1662981"/>
                <a:gd name="connsiteX10" fmla="*/ 1384449 w 2768679"/>
                <a:gd name="connsiteY10" fmla="*/ 0 h 16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8679" h="1662981">
                  <a:moveTo>
                    <a:pt x="1384449" y="0"/>
                  </a:moveTo>
                  <a:lnTo>
                    <a:pt x="2768680" y="1397245"/>
                  </a:lnTo>
                  <a:cubicBezTo>
                    <a:pt x="2768680" y="1397245"/>
                    <a:pt x="1656147" y="1397245"/>
                    <a:pt x="1655784" y="1397245"/>
                  </a:cubicBezTo>
                  <a:cubicBezTo>
                    <a:pt x="1601328" y="1397245"/>
                    <a:pt x="1567011" y="1402625"/>
                    <a:pt x="1534512" y="1420511"/>
                  </a:cubicBezTo>
                  <a:cubicBezTo>
                    <a:pt x="1497142" y="1441086"/>
                    <a:pt x="1479692" y="1468423"/>
                    <a:pt x="1458826" y="1511246"/>
                  </a:cubicBezTo>
                  <a:cubicBezTo>
                    <a:pt x="1458899" y="1511319"/>
                    <a:pt x="1384449" y="1662982"/>
                    <a:pt x="1384449" y="1662982"/>
                  </a:cubicBezTo>
                  <a:cubicBezTo>
                    <a:pt x="1384449" y="1662982"/>
                    <a:pt x="1309854" y="1511319"/>
                    <a:pt x="1309926" y="1511246"/>
                  </a:cubicBezTo>
                  <a:cubicBezTo>
                    <a:pt x="1289060" y="1468423"/>
                    <a:pt x="1271611" y="1441086"/>
                    <a:pt x="1234240" y="1420511"/>
                  </a:cubicBezTo>
                  <a:cubicBezTo>
                    <a:pt x="1201741" y="1402625"/>
                    <a:pt x="1167424" y="1397245"/>
                    <a:pt x="1112968" y="1397245"/>
                  </a:cubicBezTo>
                  <a:cubicBezTo>
                    <a:pt x="1112605" y="1397245"/>
                    <a:pt x="0" y="1397245"/>
                    <a:pt x="0" y="1397245"/>
                  </a:cubicBezTo>
                  <a:lnTo>
                    <a:pt x="1384449" y="0"/>
                  </a:lnTo>
                </a:path>
              </a:pathLst>
            </a:custGeom>
            <a:solidFill>
              <a:srgbClr val="0E5D9D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BC78A8E-D49C-489B-B214-7B5421E2DD29}"/>
                </a:ext>
              </a:extLst>
            </p:cNvPr>
            <p:cNvSpPr/>
            <p:nvPr/>
          </p:nvSpPr>
          <p:spPr bwMode="ltGray">
            <a:xfrm>
              <a:off x="688858" y="-2386985"/>
              <a:ext cx="673102" cy="637477"/>
            </a:xfrm>
            <a:custGeom>
              <a:avLst/>
              <a:gdLst>
                <a:gd name="connsiteX0" fmla="*/ 673103 w 673102"/>
                <a:gd name="connsiteY0" fmla="*/ 589710 h 637477"/>
                <a:gd name="connsiteX1" fmla="*/ 388390 w 673102"/>
                <a:gd name="connsiteY1" fmla="*/ 637478 h 637477"/>
                <a:gd name="connsiteX2" fmla="*/ 0 w 673102"/>
                <a:gd name="connsiteY2" fmla="*/ 323246 h 637477"/>
                <a:gd name="connsiteX3" fmla="*/ 394279 w 673102"/>
                <a:gd name="connsiteY3" fmla="*/ 0 h 637477"/>
                <a:gd name="connsiteX4" fmla="*/ 670486 w 673102"/>
                <a:gd name="connsiteY4" fmla="*/ 54165 h 637477"/>
                <a:gd name="connsiteX5" fmla="*/ 670486 w 673102"/>
                <a:gd name="connsiteY5" fmla="*/ 197249 h 637477"/>
                <a:gd name="connsiteX6" fmla="*/ 649910 w 673102"/>
                <a:gd name="connsiteY6" fmla="*/ 197249 h 637477"/>
                <a:gd name="connsiteX7" fmla="*/ 417108 w 673102"/>
                <a:gd name="connsiteY7" fmla="*/ 115092 h 637477"/>
                <a:gd name="connsiteX8" fmla="*/ 192014 w 673102"/>
                <a:gd name="connsiteY8" fmla="*/ 315467 h 637477"/>
                <a:gd name="connsiteX9" fmla="*/ 422707 w 673102"/>
                <a:gd name="connsiteY9" fmla="*/ 519695 h 637477"/>
                <a:gd name="connsiteX10" fmla="*/ 489014 w 673102"/>
                <a:gd name="connsiteY10" fmla="*/ 509371 h 637477"/>
                <a:gd name="connsiteX11" fmla="*/ 489014 w 673102"/>
                <a:gd name="connsiteY11" fmla="*/ 396460 h 637477"/>
                <a:gd name="connsiteX12" fmla="*/ 344185 w 673102"/>
                <a:gd name="connsiteY12" fmla="*/ 396460 h 637477"/>
                <a:gd name="connsiteX13" fmla="*/ 344185 w 673102"/>
                <a:gd name="connsiteY13" fmla="*/ 281368 h 637477"/>
                <a:gd name="connsiteX14" fmla="*/ 673103 w 673102"/>
                <a:gd name="connsiteY14" fmla="*/ 281368 h 637477"/>
                <a:gd name="connsiteX15" fmla="*/ 673103 w 673102"/>
                <a:gd name="connsiteY15" fmla="*/ 589710 h 6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02" h="637477">
                  <a:moveTo>
                    <a:pt x="673103" y="589710"/>
                  </a:moveTo>
                  <a:cubicBezTo>
                    <a:pt x="608032" y="611449"/>
                    <a:pt x="512061" y="637478"/>
                    <a:pt x="388390" y="637478"/>
                  </a:cubicBezTo>
                  <a:cubicBezTo>
                    <a:pt x="117927" y="637478"/>
                    <a:pt x="0" y="499483"/>
                    <a:pt x="0" y="323246"/>
                  </a:cubicBezTo>
                  <a:cubicBezTo>
                    <a:pt x="0" y="121054"/>
                    <a:pt x="160532" y="0"/>
                    <a:pt x="394279" y="0"/>
                  </a:cubicBezTo>
                  <a:cubicBezTo>
                    <a:pt x="516496" y="0"/>
                    <a:pt x="591164" y="21303"/>
                    <a:pt x="670486" y="54165"/>
                  </a:cubicBezTo>
                  <a:lnTo>
                    <a:pt x="670486" y="197249"/>
                  </a:lnTo>
                  <a:lnTo>
                    <a:pt x="649910" y="197249"/>
                  </a:lnTo>
                  <a:cubicBezTo>
                    <a:pt x="592546" y="153117"/>
                    <a:pt x="526529" y="115092"/>
                    <a:pt x="417108" y="115092"/>
                  </a:cubicBezTo>
                  <a:cubicBezTo>
                    <a:pt x="278969" y="115092"/>
                    <a:pt x="192014" y="191650"/>
                    <a:pt x="192014" y="315467"/>
                  </a:cubicBezTo>
                  <a:cubicBezTo>
                    <a:pt x="192014" y="424597"/>
                    <a:pt x="246324" y="525948"/>
                    <a:pt x="422707" y="519695"/>
                  </a:cubicBezTo>
                  <a:cubicBezTo>
                    <a:pt x="440374" y="519041"/>
                    <a:pt x="469819" y="515115"/>
                    <a:pt x="489014" y="509371"/>
                  </a:cubicBezTo>
                  <a:lnTo>
                    <a:pt x="489014" y="396460"/>
                  </a:lnTo>
                  <a:lnTo>
                    <a:pt x="344185" y="396460"/>
                  </a:lnTo>
                  <a:lnTo>
                    <a:pt x="344185" y="281368"/>
                  </a:lnTo>
                  <a:lnTo>
                    <a:pt x="673103" y="281368"/>
                  </a:lnTo>
                  <a:lnTo>
                    <a:pt x="673103" y="589710"/>
                  </a:ln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07495A-59A8-41BE-A1C7-C0D52021DC9E}"/>
                </a:ext>
              </a:extLst>
            </p:cNvPr>
            <p:cNvSpPr/>
            <p:nvPr/>
          </p:nvSpPr>
          <p:spPr bwMode="ltGray">
            <a:xfrm>
              <a:off x="1449207" y="-2373753"/>
              <a:ext cx="602869" cy="611158"/>
            </a:xfrm>
            <a:custGeom>
              <a:avLst/>
              <a:gdLst>
                <a:gd name="connsiteX0" fmla="*/ 413546 w 602869"/>
                <a:gd name="connsiteY0" fmla="*/ 202992 h 611158"/>
                <a:gd name="connsiteX1" fmla="*/ 364034 w 602869"/>
                <a:gd name="connsiteY1" fmla="*/ 281587 h 611158"/>
                <a:gd name="connsiteX2" fmla="*/ 274679 w 602869"/>
                <a:gd name="connsiteY2" fmla="*/ 296637 h 611158"/>
                <a:gd name="connsiteX3" fmla="*/ 184234 w 602869"/>
                <a:gd name="connsiteY3" fmla="*/ 296637 h 611158"/>
                <a:gd name="connsiteX4" fmla="*/ 184234 w 602869"/>
                <a:gd name="connsiteY4" fmla="*/ 114947 h 611158"/>
                <a:gd name="connsiteX5" fmla="*/ 274679 w 602869"/>
                <a:gd name="connsiteY5" fmla="*/ 114947 h 611158"/>
                <a:gd name="connsiteX6" fmla="*/ 364034 w 602869"/>
                <a:gd name="connsiteY6" fmla="*/ 127234 h 611158"/>
                <a:gd name="connsiteX7" fmla="*/ 413546 w 602869"/>
                <a:gd name="connsiteY7" fmla="*/ 202992 h 611158"/>
                <a:gd name="connsiteX8" fmla="*/ 506318 w 602869"/>
                <a:gd name="connsiteY8" fmla="*/ 36134 h 611158"/>
                <a:gd name="connsiteX9" fmla="*/ 316194 w 602869"/>
                <a:gd name="connsiteY9" fmla="*/ 0 h 611158"/>
                <a:gd name="connsiteX10" fmla="*/ 0 w 602869"/>
                <a:gd name="connsiteY10" fmla="*/ 0 h 611158"/>
                <a:gd name="connsiteX11" fmla="*/ 0 w 602869"/>
                <a:gd name="connsiteY11" fmla="*/ 611158 h 611158"/>
                <a:gd name="connsiteX12" fmla="*/ 184234 w 602869"/>
                <a:gd name="connsiteY12" fmla="*/ 611158 h 611158"/>
                <a:gd name="connsiteX13" fmla="*/ 184234 w 602869"/>
                <a:gd name="connsiteY13" fmla="*/ 411729 h 611158"/>
                <a:gd name="connsiteX14" fmla="*/ 311759 w 602869"/>
                <a:gd name="connsiteY14" fmla="*/ 411729 h 611158"/>
                <a:gd name="connsiteX15" fmla="*/ 505081 w 602869"/>
                <a:gd name="connsiteY15" fmla="*/ 372468 h 611158"/>
                <a:gd name="connsiteX16" fmla="*/ 602870 w 602869"/>
                <a:gd name="connsiteY16" fmla="*/ 192814 h 611158"/>
                <a:gd name="connsiteX17" fmla="*/ 506318 w 602869"/>
                <a:gd name="connsiteY17" fmla="*/ 36134 h 61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2869" h="611158">
                  <a:moveTo>
                    <a:pt x="413546" y="202992"/>
                  </a:moveTo>
                  <a:cubicBezTo>
                    <a:pt x="413546" y="247561"/>
                    <a:pt x="389481" y="269808"/>
                    <a:pt x="364034" y="281587"/>
                  </a:cubicBezTo>
                  <a:cubicBezTo>
                    <a:pt x="340405" y="292492"/>
                    <a:pt x="305870" y="296637"/>
                    <a:pt x="274679" y="296637"/>
                  </a:cubicBezTo>
                  <a:lnTo>
                    <a:pt x="184234" y="296637"/>
                  </a:lnTo>
                  <a:lnTo>
                    <a:pt x="184234" y="114947"/>
                  </a:lnTo>
                  <a:lnTo>
                    <a:pt x="274679" y="114947"/>
                  </a:lnTo>
                  <a:cubicBezTo>
                    <a:pt x="305870" y="114947"/>
                    <a:pt x="340405" y="116401"/>
                    <a:pt x="364034" y="127234"/>
                  </a:cubicBezTo>
                  <a:cubicBezTo>
                    <a:pt x="389481" y="139012"/>
                    <a:pt x="413546" y="158570"/>
                    <a:pt x="413546" y="202992"/>
                  </a:cubicBezTo>
                  <a:close/>
                  <a:moveTo>
                    <a:pt x="506318" y="36134"/>
                  </a:moveTo>
                  <a:cubicBezTo>
                    <a:pt x="455933" y="7634"/>
                    <a:pt x="390498" y="0"/>
                    <a:pt x="316194" y="0"/>
                  </a:cubicBezTo>
                  <a:lnTo>
                    <a:pt x="0" y="0"/>
                  </a:lnTo>
                  <a:lnTo>
                    <a:pt x="0" y="611158"/>
                  </a:lnTo>
                  <a:lnTo>
                    <a:pt x="184234" y="611158"/>
                  </a:lnTo>
                  <a:lnTo>
                    <a:pt x="184234" y="411729"/>
                  </a:lnTo>
                  <a:lnTo>
                    <a:pt x="311759" y="411729"/>
                  </a:lnTo>
                  <a:cubicBezTo>
                    <a:pt x="383446" y="411729"/>
                    <a:pt x="450916" y="403149"/>
                    <a:pt x="505081" y="372468"/>
                  </a:cubicBezTo>
                  <a:cubicBezTo>
                    <a:pt x="568917" y="336261"/>
                    <a:pt x="602870" y="279551"/>
                    <a:pt x="602870" y="192814"/>
                  </a:cubicBezTo>
                  <a:cubicBezTo>
                    <a:pt x="602870" y="116837"/>
                    <a:pt x="570371" y="72414"/>
                    <a:pt x="506318" y="36134"/>
                  </a:cubicBez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818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702718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72" imgH="588" progId="TCLayout.ActiveDocument.1">
                  <p:embed/>
                </p:oleObj>
              </mc:Choice>
              <mc:Fallback>
                <p:oleObj name="think-cell Slide" r:id="rId10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D668F04-7049-40BA-8D63-D8BBB692131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6967728" cy="384721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CEE6FA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591912"/>
            <a:ext cx="6967728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501840" y="6331418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717107-C9CD-46A2-81E0-BF3D727528AE}"/>
              </a:ext>
            </a:extLst>
          </p:cNvPr>
          <p:cNvGrpSpPr/>
          <p:nvPr userDrawn="1"/>
        </p:nvGrpSpPr>
        <p:grpSpPr bwMode="ltGray">
          <a:xfrm>
            <a:off x="547365" y="6116479"/>
            <a:ext cx="1026382" cy="616486"/>
            <a:chOff x="17864" y="-3048674"/>
            <a:chExt cx="2768679" cy="16629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FEBE131-E9F3-4F9B-B142-A5A99349FA55}"/>
                </a:ext>
              </a:extLst>
            </p:cNvPr>
            <p:cNvSpPr/>
            <p:nvPr/>
          </p:nvSpPr>
          <p:spPr bwMode="ltGray">
            <a:xfrm>
              <a:off x="17864" y="-3048674"/>
              <a:ext cx="2768679" cy="1662981"/>
            </a:xfrm>
            <a:custGeom>
              <a:avLst/>
              <a:gdLst>
                <a:gd name="connsiteX0" fmla="*/ 1384449 w 2768679"/>
                <a:gd name="connsiteY0" fmla="*/ 0 h 1662981"/>
                <a:gd name="connsiteX1" fmla="*/ 2768680 w 2768679"/>
                <a:gd name="connsiteY1" fmla="*/ 1397245 h 1662981"/>
                <a:gd name="connsiteX2" fmla="*/ 1655784 w 2768679"/>
                <a:gd name="connsiteY2" fmla="*/ 1397245 h 1662981"/>
                <a:gd name="connsiteX3" fmla="*/ 1534512 w 2768679"/>
                <a:gd name="connsiteY3" fmla="*/ 1420511 h 1662981"/>
                <a:gd name="connsiteX4" fmla="*/ 1458826 w 2768679"/>
                <a:gd name="connsiteY4" fmla="*/ 1511246 h 1662981"/>
                <a:gd name="connsiteX5" fmla="*/ 1384449 w 2768679"/>
                <a:gd name="connsiteY5" fmla="*/ 1662982 h 1662981"/>
                <a:gd name="connsiteX6" fmla="*/ 1309926 w 2768679"/>
                <a:gd name="connsiteY6" fmla="*/ 1511246 h 1662981"/>
                <a:gd name="connsiteX7" fmla="*/ 1234240 w 2768679"/>
                <a:gd name="connsiteY7" fmla="*/ 1420511 h 1662981"/>
                <a:gd name="connsiteX8" fmla="*/ 1112968 w 2768679"/>
                <a:gd name="connsiteY8" fmla="*/ 1397245 h 1662981"/>
                <a:gd name="connsiteX9" fmla="*/ 0 w 2768679"/>
                <a:gd name="connsiteY9" fmla="*/ 1397245 h 1662981"/>
                <a:gd name="connsiteX10" fmla="*/ 1384449 w 2768679"/>
                <a:gd name="connsiteY10" fmla="*/ 0 h 16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8679" h="1662981">
                  <a:moveTo>
                    <a:pt x="1384449" y="0"/>
                  </a:moveTo>
                  <a:lnTo>
                    <a:pt x="2768680" y="1397245"/>
                  </a:lnTo>
                  <a:cubicBezTo>
                    <a:pt x="2768680" y="1397245"/>
                    <a:pt x="1656147" y="1397245"/>
                    <a:pt x="1655784" y="1397245"/>
                  </a:cubicBezTo>
                  <a:cubicBezTo>
                    <a:pt x="1601328" y="1397245"/>
                    <a:pt x="1567011" y="1402625"/>
                    <a:pt x="1534512" y="1420511"/>
                  </a:cubicBezTo>
                  <a:cubicBezTo>
                    <a:pt x="1497142" y="1441086"/>
                    <a:pt x="1479692" y="1468423"/>
                    <a:pt x="1458826" y="1511246"/>
                  </a:cubicBezTo>
                  <a:cubicBezTo>
                    <a:pt x="1458899" y="1511319"/>
                    <a:pt x="1384449" y="1662982"/>
                    <a:pt x="1384449" y="1662982"/>
                  </a:cubicBezTo>
                  <a:cubicBezTo>
                    <a:pt x="1384449" y="1662982"/>
                    <a:pt x="1309854" y="1511319"/>
                    <a:pt x="1309926" y="1511246"/>
                  </a:cubicBezTo>
                  <a:cubicBezTo>
                    <a:pt x="1289060" y="1468423"/>
                    <a:pt x="1271611" y="1441086"/>
                    <a:pt x="1234240" y="1420511"/>
                  </a:cubicBezTo>
                  <a:cubicBezTo>
                    <a:pt x="1201741" y="1402625"/>
                    <a:pt x="1167424" y="1397245"/>
                    <a:pt x="1112968" y="1397245"/>
                  </a:cubicBezTo>
                  <a:cubicBezTo>
                    <a:pt x="1112605" y="1397245"/>
                    <a:pt x="0" y="1397245"/>
                    <a:pt x="0" y="1397245"/>
                  </a:cubicBezTo>
                  <a:lnTo>
                    <a:pt x="1384449" y="0"/>
                  </a:lnTo>
                </a:path>
              </a:pathLst>
            </a:custGeom>
            <a:solidFill>
              <a:srgbClr val="0E5D9D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F7C0D6C-16DF-4BCD-9C95-17D76156C08B}"/>
                </a:ext>
              </a:extLst>
            </p:cNvPr>
            <p:cNvSpPr/>
            <p:nvPr/>
          </p:nvSpPr>
          <p:spPr bwMode="ltGray">
            <a:xfrm>
              <a:off x="688858" y="-2386985"/>
              <a:ext cx="673102" cy="637477"/>
            </a:xfrm>
            <a:custGeom>
              <a:avLst/>
              <a:gdLst>
                <a:gd name="connsiteX0" fmla="*/ 673103 w 673102"/>
                <a:gd name="connsiteY0" fmla="*/ 589710 h 637477"/>
                <a:gd name="connsiteX1" fmla="*/ 388390 w 673102"/>
                <a:gd name="connsiteY1" fmla="*/ 637478 h 637477"/>
                <a:gd name="connsiteX2" fmla="*/ 0 w 673102"/>
                <a:gd name="connsiteY2" fmla="*/ 323246 h 637477"/>
                <a:gd name="connsiteX3" fmla="*/ 394279 w 673102"/>
                <a:gd name="connsiteY3" fmla="*/ 0 h 637477"/>
                <a:gd name="connsiteX4" fmla="*/ 670486 w 673102"/>
                <a:gd name="connsiteY4" fmla="*/ 54165 h 637477"/>
                <a:gd name="connsiteX5" fmla="*/ 670486 w 673102"/>
                <a:gd name="connsiteY5" fmla="*/ 197249 h 637477"/>
                <a:gd name="connsiteX6" fmla="*/ 649910 w 673102"/>
                <a:gd name="connsiteY6" fmla="*/ 197249 h 637477"/>
                <a:gd name="connsiteX7" fmla="*/ 417108 w 673102"/>
                <a:gd name="connsiteY7" fmla="*/ 115092 h 637477"/>
                <a:gd name="connsiteX8" fmla="*/ 192014 w 673102"/>
                <a:gd name="connsiteY8" fmla="*/ 315467 h 637477"/>
                <a:gd name="connsiteX9" fmla="*/ 422707 w 673102"/>
                <a:gd name="connsiteY9" fmla="*/ 519695 h 637477"/>
                <a:gd name="connsiteX10" fmla="*/ 489014 w 673102"/>
                <a:gd name="connsiteY10" fmla="*/ 509371 h 637477"/>
                <a:gd name="connsiteX11" fmla="*/ 489014 w 673102"/>
                <a:gd name="connsiteY11" fmla="*/ 396460 h 637477"/>
                <a:gd name="connsiteX12" fmla="*/ 344185 w 673102"/>
                <a:gd name="connsiteY12" fmla="*/ 396460 h 637477"/>
                <a:gd name="connsiteX13" fmla="*/ 344185 w 673102"/>
                <a:gd name="connsiteY13" fmla="*/ 281368 h 637477"/>
                <a:gd name="connsiteX14" fmla="*/ 673103 w 673102"/>
                <a:gd name="connsiteY14" fmla="*/ 281368 h 637477"/>
                <a:gd name="connsiteX15" fmla="*/ 673103 w 673102"/>
                <a:gd name="connsiteY15" fmla="*/ 589710 h 6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02" h="637477">
                  <a:moveTo>
                    <a:pt x="673103" y="589710"/>
                  </a:moveTo>
                  <a:cubicBezTo>
                    <a:pt x="608032" y="611449"/>
                    <a:pt x="512061" y="637478"/>
                    <a:pt x="388390" y="637478"/>
                  </a:cubicBezTo>
                  <a:cubicBezTo>
                    <a:pt x="117927" y="637478"/>
                    <a:pt x="0" y="499483"/>
                    <a:pt x="0" y="323246"/>
                  </a:cubicBezTo>
                  <a:cubicBezTo>
                    <a:pt x="0" y="121054"/>
                    <a:pt x="160532" y="0"/>
                    <a:pt x="394279" y="0"/>
                  </a:cubicBezTo>
                  <a:cubicBezTo>
                    <a:pt x="516496" y="0"/>
                    <a:pt x="591164" y="21303"/>
                    <a:pt x="670486" y="54165"/>
                  </a:cubicBezTo>
                  <a:lnTo>
                    <a:pt x="670486" y="197249"/>
                  </a:lnTo>
                  <a:lnTo>
                    <a:pt x="649910" y="197249"/>
                  </a:lnTo>
                  <a:cubicBezTo>
                    <a:pt x="592546" y="153117"/>
                    <a:pt x="526529" y="115092"/>
                    <a:pt x="417108" y="115092"/>
                  </a:cubicBezTo>
                  <a:cubicBezTo>
                    <a:pt x="278969" y="115092"/>
                    <a:pt x="192014" y="191650"/>
                    <a:pt x="192014" y="315467"/>
                  </a:cubicBezTo>
                  <a:cubicBezTo>
                    <a:pt x="192014" y="424597"/>
                    <a:pt x="246324" y="525948"/>
                    <a:pt x="422707" y="519695"/>
                  </a:cubicBezTo>
                  <a:cubicBezTo>
                    <a:pt x="440374" y="519041"/>
                    <a:pt x="469819" y="515115"/>
                    <a:pt x="489014" y="509371"/>
                  </a:cubicBezTo>
                  <a:lnTo>
                    <a:pt x="489014" y="396460"/>
                  </a:lnTo>
                  <a:lnTo>
                    <a:pt x="344185" y="396460"/>
                  </a:lnTo>
                  <a:lnTo>
                    <a:pt x="344185" y="281368"/>
                  </a:lnTo>
                  <a:lnTo>
                    <a:pt x="673103" y="281368"/>
                  </a:lnTo>
                  <a:lnTo>
                    <a:pt x="673103" y="589710"/>
                  </a:ln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DDE191-E5FC-4DBF-BB87-5A37455249A5}"/>
                </a:ext>
              </a:extLst>
            </p:cNvPr>
            <p:cNvSpPr/>
            <p:nvPr/>
          </p:nvSpPr>
          <p:spPr bwMode="ltGray">
            <a:xfrm>
              <a:off x="1449207" y="-2373753"/>
              <a:ext cx="602869" cy="611158"/>
            </a:xfrm>
            <a:custGeom>
              <a:avLst/>
              <a:gdLst>
                <a:gd name="connsiteX0" fmla="*/ 413546 w 602869"/>
                <a:gd name="connsiteY0" fmla="*/ 202992 h 611158"/>
                <a:gd name="connsiteX1" fmla="*/ 364034 w 602869"/>
                <a:gd name="connsiteY1" fmla="*/ 281587 h 611158"/>
                <a:gd name="connsiteX2" fmla="*/ 274679 w 602869"/>
                <a:gd name="connsiteY2" fmla="*/ 296637 h 611158"/>
                <a:gd name="connsiteX3" fmla="*/ 184234 w 602869"/>
                <a:gd name="connsiteY3" fmla="*/ 296637 h 611158"/>
                <a:gd name="connsiteX4" fmla="*/ 184234 w 602869"/>
                <a:gd name="connsiteY4" fmla="*/ 114947 h 611158"/>
                <a:gd name="connsiteX5" fmla="*/ 274679 w 602869"/>
                <a:gd name="connsiteY5" fmla="*/ 114947 h 611158"/>
                <a:gd name="connsiteX6" fmla="*/ 364034 w 602869"/>
                <a:gd name="connsiteY6" fmla="*/ 127234 h 611158"/>
                <a:gd name="connsiteX7" fmla="*/ 413546 w 602869"/>
                <a:gd name="connsiteY7" fmla="*/ 202992 h 611158"/>
                <a:gd name="connsiteX8" fmla="*/ 506318 w 602869"/>
                <a:gd name="connsiteY8" fmla="*/ 36134 h 611158"/>
                <a:gd name="connsiteX9" fmla="*/ 316194 w 602869"/>
                <a:gd name="connsiteY9" fmla="*/ 0 h 611158"/>
                <a:gd name="connsiteX10" fmla="*/ 0 w 602869"/>
                <a:gd name="connsiteY10" fmla="*/ 0 h 611158"/>
                <a:gd name="connsiteX11" fmla="*/ 0 w 602869"/>
                <a:gd name="connsiteY11" fmla="*/ 611158 h 611158"/>
                <a:gd name="connsiteX12" fmla="*/ 184234 w 602869"/>
                <a:gd name="connsiteY12" fmla="*/ 611158 h 611158"/>
                <a:gd name="connsiteX13" fmla="*/ 184234 w 602869"/>
                <a:gd name="connsiteY13" fmla="*/ 411729 h 611158"/>
                <a:gd name="connsiteX14" fmla="*/ 311759 w 602869"/>
                <a:gd name="connsiteY14" fmla="*/ 411729 h 611158"/>
                <a:gd name="connsiteX15" fmla="*/ 505081 w 602869"/>
                <a:gd name="connsiteY15" fmla="*/ 372468 h 611158"/>
                <a:gd name="connsiteX16" fmla="*/ 602870 w 602869"/>
                <a:gd name="connsiteY16" fmla="*/ 192814 h 611158"/>
                <a:gd name="connsiteX17" fmla="*/ 506318 w 602869"/>
                <a:gd name="connsiteY17" fmla="*/ 36134 h 61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2869" h="611158">
                  <a:moveTo>
                    <a:pt x="413546" y="202992"/>
                  </a:moveTo>
                  <a:cubicBezTo>
                    <a:pt x="413546" y="247561"/>
                    <a:pt x="389481" y="269808"/>
                    <a:pt x="364034" y="281587"/>
                  </a:cubicBezTo>
                  <a:cubicBezTo>
                    <a:pt x="340405" y="292492"/>
                    <a:pt x="305870" y="296637"/>
                    <a:pt x="274679" y="296637"/>
                  </a:cubicBezTo>
                  <a:lnTo>
                    <a:pt x="184234" y="296637"/>
                  </a:lnTo>
                  <a:lnTo>
                    <a:pt x="184234" y="114947"/>
                  </a:lnTo>
                  <a:lnTo>
                    <a:pt x="274679" y="114947"/>
                  </a:lnTo>
                  <a:cubicBezTo>
                    <a:pt x="305870" y="114947"/>
                    <a:pt x="340405" y="116401"/>
                    <a:pt x="364034" y="127234"/>
                  </a:cubicBezTo>
                  <a:cubicBezTo>
                    <a:pt x="389481" y="139012"/>
                    <a:pt x="413546" y="158570"/>
                    <a:pt x="413546" y="202992"/>
                  </a:cubicBezTo>
                  <a:close/>
                  <a:moveTo>
                    <a:pt x="506318" y="36134"/>
                  </a:moveTo>
                  <a:cubicBezTo>
                    <a:pt x="455933" y="7634"/>
                    <a:pt x="390498" y="0"/>
                    <a:pt x="316194" y="0"/>
                  </a:cubicBezTo>
                  <a:lnTo>
                    <a:pt x="0" y="0"/>
                  </a:lnTo>
                  <a:lnTo>
                    <a:pt x="0" y="611158"/>
                  </a:lnTo>
                  <a:lnTo>
                    <a:pt x="184234" y="611158"/>
                  </a:lnTo>
                  <a:lnTo>
                    <a:pt x="184234" y="411729"/>
                  </a:lnTo>
                  <a:lnTo>
                    <a:pt x="311759" y="411729"/>
                  </a:lnTo>
                  <a:cubicBezTo>
                    <a:pt x="383446" y="411729"/>
                    <a:pt x="450916" y="403149"/>
                    <a:pt x="505081" y="372468"/>
                  </a:cubicBezTo>
                  <a:cubicBezTo>
                    <a:pt x="568917" y="336261"/>
                    <a:pt x="602870" y="279551"/>
                    <a:pt x="602870" y="192814"/>
                  </a:cubicBezTo>
                  <a:cubicBezTo>
                    <a:pt x="602870" y="116837"/>
                    <a:pt x="570371" y="72414"/>
                    <a:pt x="506318" y="36134"/>
                  </a:cubicBez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6F2B7B6B-D286-4830-85EA-04126774E6D3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C8A770-02BD-4AC5-B921-BC35D0215FEF}"/>
              </a:ext>
            </a:extLst>
          </p:cNvPr>
          <p:cNvSpPr txBox="1"/>
          <p:nvPr userDrawn="1"/>
        </p:nvSpPr>
        <p:spPr>
          <a:xfrm>
            <a:off x="3252274" y="6679868"/>
            <a:ext cx="56874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©2021 Georgia-Pacific LLC. Confidential and Proprietary Information. Do not distribute or copy without prior consent.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1521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38529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0854476-2923-4515-A585-4477FF86118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CEE6FA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7918704" cy="38472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591912"/>
            <a:ext cx="7918704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501840" y="6331418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05D95B-D31C-4E6D-B5BC-54FC0CD7937B}"/>
              </a:ext>
            </a:extLst>
          </p:cNvPr>
          <p:cNvGrpSpPr/>
          <p:nvPr userDrawn="1"/>
        </p:nvGrpSpPr>
        <p:grpSpPr bwMode="ltGray">
          <a:xfrm>
            <a:off x="547365" y="6116479"/>
            <a:ext cx="1026382" cy="616486"/>
            <a:chOff x="17864" y="-3048674"/>
            <a:chExt cx="2768679" cy="16629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F92C1D9-1F29-4A3F-AC77-78B3280322F9}"/>
                </a:ext>
              </a:extLst>
            </p:cNvPr>
            <p:cNvSpPr/>
            <p:nvPr/>
          </p:nvSpPr>
          <p:spPr bwMode="ltGray">
            <a:xfrm>
              <a:off x="17864" y="-3048674"/>
              <a:ext cx="2768679" cy="1662981"/>
            </a:xfrm>
            <a:custGeom>
              <a:avLst/>
              <a:gdLst>
                <a:gd name="connsiteX0" fmla="*/ 1384449 w 2768679"/>
                <a:gd name="connsiteY0" fmla="*/ 0 h 1662981"/>
                <a:gd name="connsiteX1" fmla="*/ 2768680 w 2768679"/>
                <a:gd name="connsiteY1" fmla="*/ 1397245 h 1662981"/>
                <a:gd name="connsiteX2" fmla="*/ 1655784 w 2768679"/>
                <a:gd name="connsiteY2" fmla="*/ 1397245 h 1662981"/>
                <a:gd name="connsiteX3" fmla="*/ 1534512 w 2768679"/>
                <a:gd name="connsiteY3" fmla="*/ 1420511 h 1662981"/>
                <a:gd name="connsiteX4" fmla="*/ 1458826 w 2768679"/>
                <a:gd name="connsiteY4" fmla="*/ 1511246 h 1662981"/>
                <a:gd name="connsiteX5" fmla="*/ 1384449 w 2768679"/>
                <a:gd name="connsiteY5" fmla="*/ 1662982 h 1662981"/>
                <a:gd name="connsiteX6" fmla="*/ 1309926 w 2768679"/>
                <a:gd name="connsiteY6" fmla="*/ 1511246 h 1662981"/>
                <a:gd name="connsiteX7" fmla="*/ 1234240 w 2768679"/>
                <a:gd name="connsiteY7" fmla="*/ 1420511 h 1662981"/>
                <a:gd name="connsiteX8" fmla="*/ 1112968 w 2768679"/>
                <a:gd name="connsiteY8" fmla="*/ 1397245 h 1662981"/>
                <a:gd name="connsiteX9" fmla="*/ 0 w 2768679"/>
                <a:gd name="connsiteY9" fmla="*/ 1397245 h 1662981"/>
                <a:gd name="connsiteX10" fmla="*/ 1384449 w 2768679"/>
                <a:gd name="connsiteY10" fmla="*/ 0 h 16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8679" h="1662981">
                  <a:moveTo>
                    <a:pt x="1384449" y="0"/>
                  </a:moveTo>
                  <a:lnTo>
                    <a:pt x="2768680" y="1397245"/>
                  </a:lnTo>
                  <a:cubicBezTo>
                    <a:pt x="2768680" y="1397245"/>
                    <a:pt x="1656147" y="1397245"/>
                    <a:pt x="1655784" y="1397245"/>
                  </a:cubicBezTo>
                  <a:cubicBezTo>
                    <a:pt x="1601328" y="1397245"/>
                    <a:pt x="1567011" y="1402625"/>
                    <a:pt x="1534512" y="1420511"/>
                  </a:cubicBezTo>
                  <a:cubicBezTo>
                    <a:pt x="1497142" y="1441086"/>
                    <a:pt x="1479692" y="1468423"/>
                    <a:pt x="1458826" y="1511246"/>
                  </a:cubicBezTo>
                  <a:cubicBezTo>
                    <a:pt x="1458899" y="1511319"/>
                    <a:pt x="1384449" y="1662982"/>
                    <a:pt x="1384449" y="1662982"/>
                  </a:cubicBezTo>
                  <a:cubicBezTo>
                    <a:pt x="1384449" y="1662982"/>
                    <a:pt x="1309854" y="1511319"/>
                    <a:pt x="1309926" y="1511246"/>
                  </a:cubicBezTo>
                  <a:cubicBezTo>
                    <a:pt x="1289060" y="1468423"/>
                    <a:pt x="1271611" y="1441086"/>
                    <a:pt x="1234240" y="1420511"/>
                  </a:cubicBezTo>
                  <a:cubicBezTo>
                    <a:pt x="1201741" y="1402625"/>
                    <a:pt x="1167424" y="1397245"/>
                    <a:pt x="1112968" y="1397245"/>
                  </a:cubicBezTo>
                  <a:cubicBezTo>
                    <a:pt x="1112605" y="1397245"/>
                    <a:pt x="0" y="1397245"/>
                    <a:pt x="0" y="1397245"/>
                  </a:cubicBezTo>
                  <a:lnTo>
                    <a:pt x="1384449" y="0"/>
                  </a:lnTo>
                </a:path>
              </a:pathLst>
            </a:custGeom>
            <a:solidFill>
              <a:srgbClr val="0E5D9D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2D2E5B2-1563-45FC-ACCD-DE930BBCD814}"/>
                </a:ext>
              </a:extLst>
            </p:cNvPr>
            <p:cNvSpPr/>
            <p:nvPr/>
          </p:nvSpPr>
          <p:spPr bwMode="ltGray">
            <a:xfrm>
              <a:off x="688858" y="-2386985"/>
              <a:ext cx="673102" cy="637477"/>
            </a:xfrm>
            <a:custGeom>
              <a:avLst/>
              <a:gdLst>
                <a:gd name="connsiteX0" fmla="*/ 673103 w 673102"/>
                <a:gd name="connsiteY0" fmla="*/ 589710 h 637477"/>
                <a:gd name="connsiteX1" fmla="*/ 388390 w 673102"/>
                <a:gd name="connsiteY1" fmla="*/ 637478 h 637477"/>
                <a:gd name="connsiteX2" fmla="*/ 0 w 673102"/>
                <a:gd name="connsiteY2" fmla="*/ 323246 h 637477"/>
                <a:gd name="connsiteX3" fmla="*/ 394279 w 673102"/>
                <a:gd name="connsiteY3" fmla="*/ 0 h 637477"/>
                <a:gd name="connsiteX4" fmla="*/ 670486 w 673102"/>
                <a:gd name="connsiteY4" fmla="*/ 54165 h 637477"/>
                <a:gd name="connsiteX5" fmla="*/ 670486 w 673102"/>
                <a:gd name="connsiteY5" fmla="*/ 197249 h 637477"/>
                <a:gd name="connsiteX6" fmla="*/ 649910 w 673102"/>
                <a:gd name="connsiteY6" fmla="*/ 197249 h 637477"/>
                <a:gd name="connsiteX7" fmla="*/ 417108 w 673102"/>
                <a:gd name="connsiteY7" fmla="*/ 115092 h 637477"/>
                <a:gd name="connsiteX8" fmla="*/ 192014 w 673102"/>
                <a:gd name="connsiteY8" fmla="*/ 315467 h 637477"/>
                <a:gd name="connsiteX9" fmla="*/ 422707 w 673102"/>
                <a:gd name="connsiteY9" fmla="*/ 519695 h 637477"/>
                <a:gd name="connsiteX10" fmla="*/ 489014 w 673102"/>
                <a:gd name="connsiteY10" fmla="*/ 509371 h 637477"/>
                <a:gd name="connsiteX11" fmla="*/ 489014 w 673102"/>
                <a:gd name="connsiteY11" fmla="*/ 396460 h 637477"/>
                <a:gd name="connsiteX12" fmla="*/ 344185 w 673102"/>
                <a:gd name="connsiteY12" fmla="*/ 396460 h 637477"/>
                <a:gd name="connsiteX13" fmla="*/ 344185 w 673102"/>
                <a:gd name="connsiteY13" fmla="*/ 281368 h 637477"/>
                <a:gd name="connsiteX14" fmla="*/ 673103 w 673102"/>
                <a:gd name="connsiteY14" fmla="*/ 281368 h 637477"/>
                <a:gd name="connsiteX15" fmla="*/ 673103 w 673102"/>
                <a:gd name="connsiteY15" fmla="*/ 589710 h 6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02" h="637477">
                  <a:moveTo>
                    <a:pt x="673103" y="589710"/>
                  </a:moveTo>
                  <a:cubicBezTo>
                    <a:pt x="608032" y="611449"/>
                    <a:pt x="512061" y="637478"/>
                    <a:pt x="388390" y="637478"/>
                  </a:cubicBezTo>
                  <a:cubicBezTo>
                    <a:pt x="117927" y="637478"/>
                    <a:pt x="0" y="499483"/>
                    <a:pt x="0" y="323246"/>
                  </a:cubicBezTo>
                  <a:cubicBezTo>
                    <a:pt x="0" y="121054"/>
                    <a:pt x="160532" y="0"/>
                    <a:pt x="394279" y="0"/>
                  </a:cubicBezTo>
                  <a:cubicBezTo>
                    <a:pt x="516496" y="0"/>
                    <a:pt x="591164" y="21303"/>
                    <a:pt x="670486" y="54165"/>
                  </a:cubicBezTo>
                  <a:lnTo>
                    <a:pt x="670486" y="197249"/>
                  </a:lnTo>
                  <a:lnTo>
                    <a:pt x="649910" y="197249"/>
                  </a:lnTo>
                  <a:cubicBezTo>
                    <a:pt x="592546" y="153117"/>
                    <a:pt x="526529" y="115092"/>
                    <a:pt x="417108" y="115092"/>
                  </a:cubicBezTo>
                  <a:cubicBezTo>
                    <a:pt x="278969" y="115092"/>
                    <a:pt x="192014" y="191650"/>
                    <a:pt x="192014" y="315467"/>
                  </a:cubicBezTo>
                  <a:cubicBezTo>
                    <a:pt x="192014" y="424597"/>
                    <a:pt x="246324" y="525948"/>
                    <a:pt x="422707" y="519695"/>
                  </a:cubicBezTo>
                  <a:cubicBezTo>
                    <a:pt x="440374" y="519041"/>
                    <a:pt x="469819" y="515115"/>
                    <a:pt x="489014" y="509371"/>
                  </a:cubicBezTo>
                  <a:lnTo>
                    <a:pt x="489014" y="396460"/>
                  </a:lnTo>
                  <a:lnTo>
                    <a:pt x="344185" y="396460"/>
                  </a:lnTo>
                  <a:lnTo>
                    <a:pt x="344185" y="281368"/>
                  </a:lnTo>
                  <a:lnTo>
                    <a:pt x="673103" y="281368"/>
                  </a:lnTo>
                  <a:lnTo>
                    <a:pt x="673103" y="589710"/>
                  </a:ln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1AB3E5A-5212-4FD1-AE9A-31F0120C7DD1}"/>
                </a:ext>
              </a:extLst>
            </p:cNvPr>
            <p:cNvSpPr/>
            <p:nvPr/>
          </p:nvSpPr>
          <p:spPr bwMode="ltGray">
            <a:xfrm>
              <a:off x="1449207" y="-2373753"/>
              <a:ext cx="602869" cy="611158"/>
            </a:xfrm>
            <a:custGeom>
              <a:avLst/>
              <a:gdLst>
                <a:gd name="connsiteX0" fmla="*/ 413546 w 602869"/>
                <a:gd name="connsiteY0" fmla="*/ 202992 h 611158"/>
                <a:gd name="connsiteX1" fmla="*/ 364034 w 602869"/>
                <a:gd name="connsiteY1" fmla="*/ 281587 h 611158"/>
                <a:gd name="connsiteX2" fmla="*/ 274679 w 602869"/>
                <a:gd name="connsiteY2" fmla="*/ 296637 h 611158"/>
                <a:gd name="connsiteX3" fmla="*/ 184234 w 602869"/>
                <a:gd name="connsiteY3" fmla="*/ 296637 h 611158"/>
                <a:gd name="connsiteX4" fmla="*/ 184234 w 602869"/>
                <a:gd name="connsiteY4" fmla="*/ 114947 h 611158"/>
                <a:gd name="connsiteX5" fmla="*/ 274679 w 602869"/>
                <a:gd name="connsiteY5" fmla="*/ 114947 h 611158"/>
                <a:gd name="connsiteX6" fmla="*/ 364034 w 602869"/>
                <a:gd name="connsiteY6" fmla="*/ 127234 h 611158"/>
                <a:gd name="connsiteX7" fmla="*/ 413546 w 602869"/>
                <a:gd name="connsiteY7" fmla="*/ 202992 h 611158"/>
                <a:gd name="connsiteX8" fmla="*/ 506318 w 602869"/>
                <a:gd name="connsiteY8" fmla="*/ 36134 h 611158"/>
                <a:gd name="connsiteX9" fmla="*/ 316194 w 602869"/>
                <a:gd name="connsiteY9" fmla="*/ 0 h 611158"/>
                <a:gd name="connsiteX10" fmla="*/ 0 w 602869"/>
                <a:gd name="connsiteY10" fmla="*/ 0 h 611158"/>
                <a:gd name="connsiteX11" fmla="*/ 0 w 602869"/>
                <a:gd name="connsiteY11" fmla="*/ 611158 h 611158"/>
                <a:gd name="connsiteX12" fmla="*/ 184234 w 602869"/>
                <a:gd name="connsiteY12" fmla="*/ 611158 h 611158"/>
                <a:gd name="connsiteX13" fmla="*/ 184234 w 602869"/>
                <a:gd name="connsiteY13" fmla="*/ 411729 h 611158"/>
                <a:gd name="connsiteX14" fmla="*/ 311759 w 602869"/>
                <a:gd name="connsiteY14" fmla="*/ 411729 h 611158"/>
                <a:gd name="connsiteX15" fmla="*/ 505081 w 602869"/>
                <a:gd name="connsiteY15" fmla="*/ 372468 h 611158"/>
                <a:gd name="connsiteX16" fmla="*/ 602870 w 602869"/>
                <a:gd name="connsiteY16" fmla="*/ 192814 h 611158"/>
                <a:gd name="connsiteX17" fmla="*/ 506318 w 602869"/>
                <a:gd name="connsiteY17" fmla="*/ 36134 h 61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2869" h="611158">
                  <a:moveTo>
                    <a:pt x="413546" y="202992"/>
                  </a:moveTo>
                  <a:cubicBezTo>
                    <a:pt x="413546" y="247561"/>
                    <a:pt x="389481" y="269808"/>
                    <a:pt x="364034" y="281587"/>
                  </a:cubicBezTo>
                  <a:cubicBezTo>
                    <a:pt x="340405" y="292492"/>
                    <a:pt x="305870" y="296637"/>
                    <a:pt x="274679" y="296637"/>
                  </a:cubicBezTo>
                  <a:lnTo>
                    <a:pt x="184234" y="296637"/>
                  </a:lnTo>
                  <a:lnTo>
                    <a:pt x="184234" y="114947"/>
                  </a:lnTo>
                  <a:lnTo>
                    <a:pt x="274679" y="114947"/>
                  </a:lnTo>
                  <a:cubicBezTo>
                    <a:pt x="305870" y="114947"/>
                    <a:pt x="340405" y="116401"/>
                    <a:pt x="364034" y="127234"/>
                  </a:cubicBezTo>
                  <a:cubicBezTo>
                    <a:pt x="389481" y="139012"/>
                    <a:pt x="413546" y="158570"/>
                    <a:pt x="413546" y="202992"/>
                  </a:cubicBezTo>
                  <a:close/>
                  <a:moveTo>
                    <a:pt x="506318" y="36134"/>
                  </a:moveTo>
                  <a:cubicBezTo>
                    <a:pt x="455933" y="7634"/>
                    <a:pt x="390498" y="0"/>
                    <a:pt x="316194" y="0"/>
                  </a:cubicBezTo>
                  <a:lnTo>
                    <a:pt x="0" y="0"/>
                  </a:lnTo>
                  <a:lnTo>
                    <a:pt x="0" y="611158"/>
                  </a:lnTo>
                  <a:lnTo>
                    <a:pt x="184234" y="611158"/>
                  </a:lnTo>
                  <a:lnTo>
                    <a:pt x="184234" y="411729"/>
                  </a:lnTo>
                  <a:lnTo>
                    <a:pt x="311759" y="411729"/>
                  </a:lnTo>
                  <a:cubicBezTo>
                    <a:pt x="383446" y="411729"/>
                    <a:pt x="450916" y="403149"/>
                    <a:pt x="505081" y="372468"/>
                  </a:cubicBezTo>
                  <a:cubicBezTo>
                    <a:pt x="568917" y="336261"/>
                    <a:pt x="602870" y="279551"/>
                    <a:pt x="602870" y="192814"/>
                  </a:cubicBezTo>
                  <a:cubicBezTo>
                    <a:pt x="602870" y="116837"/>
                    <a:pt x="570371" y="72414"/>
                    <a:pt x="506318" y="36134"/>
                  </a:cubicBez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7766B651-0BE1-4A76-AEB4-5A141F27149E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FF8AB-0733-4FA4-97D2-4CB5C9DDFAC5}"/>
              </a:ext>
            </a:extLst>
          </p:cNvPr>
          <p:cNvSpPr txBox="1"/>
          <p:nvPr userDrawn="1"/>
        </p:nvSpPr>
        <p:spPr>
          <a:xfrm>
            <a:off x="3252274" y="6679868"/>
            <a:ext cx="56874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©2021 Georgia-Pacific LLC. Confidential and Proprietary Information. Do not distribute or copy without prior consent.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03884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29330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8AAF75-30DC-408A-933A-149F2D14D18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93292-D1FF-45C2-B33E-F014DE254E2B}"/>
              </a:ext>
            </a:extLst>
          </p:cNvPr>
          <p:cNvSpPr txBox="1"/>
          <p:nvPr userDrawn="1"/>
        </p:nvSpPr>
        <p:spPr>
          <a:xfrm>
            <a:off x="3252274" y="6679868"/>
            <a:ext cx="56874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©2021 Georgia-Pacific LLC. Confidential and Proprietary Information. Do not distribute or copy without prior consent. All rights reserved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61DD16-F026-42C5-9583-E5163027432D}"/>
              </a:ext>
            </a:extLst>
          </p:cNvPr>
          <p:cNvGrpSpPr/>
          <p:nvPr userDrawn="1"/>
        </p:nvGrpSpPr>
        <p:grpSpPr bwMode="ltGray">
          <a:xfrm>
            <a:off x="1" y="6482495"/>
            <a:ext cx="11634787" cy="176931"/>
            <a:chOff x="1" y="6482495"/>
            <a:chExt cx="11634787" cy="1769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851325-83A4-43E8-8E31-2F17F183F438}"/>
                </a:ext>
              </a:extLst>
            </p:cNvPr>
            <p:cNvSpPr/>
            <p:nvPr userDrawn="1"/>
          </p:nvSpPr>
          <p:spPr bwMode="ltGray">
            <a:xfrm>
              <a:off x="2391190" y="6482495"/>
              <a:ext cx="9243598" cy="176931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667A90-603C-4D80-A779-74183E583919}"/>
                </a:ext>
              </a:extLst>
            </p:cNvPr>
            <p:cNvSpPr/>
            <p:nvPr userDrawn="1"/>
          </p:nvSpPr>
          <p:spPr bwMode="ltGray">
            <a:xfrm>
              <a:off x="1" y="6482495"/>
              <a:ext cx="11604090" cy="152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384721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501840" y="6331418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BB7E3B-E204-42B0-9E75-94A599F94440}"/>
              </a:ext>
            </a:extLst>
          </p:cNvPr>
          <p:cNvGrpSpPr/>
          <p:nvPr userDrawn="1"/>
        </p:nvGrpSpPr>
        <p:grpSpPr bwMode="ltGray">
          <a:xfrm>
            <a:off x="547365" y="6116479"/>
            <a:ext cx="1026382" cy="616486"/>
            <a:chOff x="17864" y="-3048674"/>
            <a:chExt cx="2768679" cy="166298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8ADFA-61C4-4FDE-B8F5-EB2A4A098AA3}"/>
                </a:ext>
              </a:extLst>
            </p:cNvPr>
            <p:cNvSpPr/>
            <p:nvPr/>
          </p:nvSpPr>
          <p:spPr bwMode="ltGray">
            <a:xfrm>
              <a:off x="17864" y="-3048674"/>
              <a:ext cx="2768679" cy="1662981"/>
            </a:xfrm>
            <a:custGeom>
              <a:avLst/>
              <a:gdLst>
                <a:gd name="connsiteX0" fmla="*/ 1384449 w 2768679"/>
                <a:gd name="connsiteY0" fmla="*/ 0 h 1662981"/>
                <a:gd name="connsiteX1" fmla="*/ 2768680 w 2768679"/>
                <a:gd name="connsiteY1" fmla="*/ 1397245 h 1662981"/>
                <a:gd name="connsiteX2" fmla="*/ 1655784 w 2768679"/>
                <a:gd name="connsiteY2" fmla="*/ 1397245 h 1662981"/>
                <a:gd name="connsiteX3" fmla="*/ 1534512 w 2768679"/>
                <a:gd name="connsiteY3" fmla="*/ 1420511 h 1662981"/>
                <a:gd name="connsiteX4" fmla="*/ 1458826 w 2768679"/>
                <a:gd name="connsiteY4" fmla="*/ 1511246 h 1662981"/>
                <a:gd name="connsiteX5" fmla="*/ 1384449 w 2768679"/>
                <a:gd name="connsiteY5" fmla="*/ 1662982 h 1662981"/>
                <a:gd name="connsiteX6" fmla="*/ 1309926 w 2768679"/>
                <a:gd name="connsiteY6" fmla="*/ 1511246 h 1662981"/>
                <a:gd name="connsiteX7" fmla="*/ 1234240 w 2768679"/>
                <a:gd name="connsiteY7" fmla="*/ 1420511 h 1662981"/>
                <a:gd name="connsiteX8" fmla="*/ 1112968 w 2768679"/>
                <a:gd name="connsiteY8" fmla="*/ 1397245 h 1662981"/>
                <a:gd name="connsiteX9" fmla="*/ 0 w 2768679"/>
                <a:gd name="connsiteY9" fmla="*/ 1397245 h 1662981"/>
                <a:gd name="connsiteX10" fmla="*/ 1384449 w 2768679"/>
                <a:gd name="connsiteY10" fmla="*/ 0 h 16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8679" h="1662981">
                  <a:moveTo>
                    <a:pt x="1384449" y="0"/>
                  </a:moveTo>
                  <a:lnTo>
                    <a:pt x="2768680" y="1397245"/>
                  </a:lnTo>
                  <a:cubicBezTo>
                    <a:pt x="2768680" y="1397245"/>
                    <a:pt x="1656147" y="1397245"/>
                    <a:pt x="1655784" y="1397245"/>
                  </a:cubicBezTo>
                  <a:cubicBezTo>
                    <a:pt x="1601328" y="1397245"/>
                    <a:pt x="1567011" y="1402625"/>
                    <a:pt x="1534512" y="1420511"/>
                  </a:cubicBezTo>
                  <a:cubicBezTo>
                    <a:pt x="1497142" y="1441086"/>
                    <a:pt x="1479692" y="1468423"/>
                    <a:pt x="1458826" y="1511246"/>
                  </a:cubicBezTo>
                  <a:cubicBezTo>
                    <a:pt x="1458899" y="1511319"/>
                    <a:pt x="1384449" y="1662982"/>
                    <a:pt x="1384449" y="1662982"/>
                  </a:cubicBezTo>
                  <a:cubicBezTo>
                    <a:pt x="1384449" y="1662982"/>
                    <a:pt x="1309854" y="1511319"/>
                    <a:pt x="1309926" y="1511246"/>
                  </a:cubicBezTo>
                  <a:cubicBezTo>
                    <a:pt x="1289060" y="1468423"/>
                    <a:pt x="1271611" y="1441086"/>
                    <a:pt x="1234240" y="1420511"/>
                  </a:cubicBezTo>
                  <a:cubicBezTo>
                    <a:pt x="1201741" y="1402625"/>
                    <a:pt x="1167424" y="1397245"/>
                    <a:pt x="1112968" y="1397245"/>
                  </a:cubicBezTo>
                  <a:cubicBezTo>
                    <a:pt x="1112605" y="1397245"/>
                    <a:pt x="0" y="1397245"/>
                    <a:pt x="0" y="1397245"/>
                  </a:cubicBezTo>
                  <a:lnTo>
                    <a:pt x="1384449" y="0"/>
                  </a:lnTo>
                </a:path>
              </a:pathLst>
            </a:custGeom>
            <a:solidFill>
              <a:srgbClr val="0E5D9D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C084352-FA26-4635-80F3-4119F101AA52}"/>
                </a:ext>
              </a:extLst>
            </p:cNvPr>
            <p:cNvSpPr/>
            <p:nvPr/>
          </p:nvSpPr>
          <p:spPr bwMode="ltGray">
            <a:xfrm>
              <a:off x="688858" y="-2386985"/>
              <a:ext cx="673102" cy="637477"/>
            </a:xfrm>
            <a:custGeom>
              <a:avLst/>
              <a:gdLst>
                <a:gd name="connsiteX0" fmla="*/ 673103 w 673102"/>
                <a:gd name="connsiteY0" fmla="*/ 589710 h 637477"/>
                <a:gd name="connsiteX1" fmla="*/ 388390 w 673102"/>
                <a:gd name="connsiteY1" fmla="*/ 637478 h 637477"/>
                <a:gd name="connsiteX2" fmla="*/ 0 w 673102"/>
                <a:gd name="connsiteY2" fmla="*/ 323246 h 637477"/>
                <a:gd name="connsiteX3" fmla="*/ 394279 w 673102"/>
                <a:gd name="connsiteY3" fmla="*/ 0 h 637477"/>
                <a:gd name="connsiteX4" fmla="*/ 670486 w 673102"/>
                <a:gd name="connsiteY4" fmla="*/ 54165 h 637477"/>
                <a:gd name="connsiteX5" fmla="*/ 670486 w 673102"/>
                <a:gd name="connsiteY5" fmla="*/ 197249 h 637477"/>
                <a:gd name="connsiteX6" fmla="*/ 649910 w 673102"/>
                <a:gd name="connsiteY6" fmla="*/ 197249 h 637477"/>
                <a:gd name="connsiteX7" fmla="*/ 417108 w 673102"/>
                <a:gd name="connsiteY7" fmla="*/ 115092 h 637477"/>
                <a:gd name="connsiteX8" fmla="*/ 192014 w 673102"/>
                <a:gd name="connsiteY8" fmla="*/ 315467 h 637477"/>
                <a:gd name="connsiteX9" fmla="*/ 422707 w 673102"/>
                <a:gd name="connsiteY9" fmla="*/ 519695 h 637477"/>
                <a:gd name="connsiteX10" fmla="*/ 489014 w 673102"/>
                <a:gd name="connsiteY10" fmla="*/ 509371 h 637477"/>
                <a:gd name="connsiteX11" fmla="*/ 489014 w 673102"/>
                <a:gd name="connsiteY11" fmla="*/ 396460 h 637477"/>
                <a:gd name="connsiteX12" fmla="*/ 344185 w 673102"/>
                <a:gd name="connsiteY12" fmla="*/ 396460 h 637477"/>
                <a:gd name="connsiteX13" fmla="*/ 344185 w 673102"/>
                <a:gd name="connsiteY13" fmla="*/ 281368 h 637477"/>
                <a:gd name="connsiteX14" fmla="*/ 673103 w 673102"/>
                <a:gd name="connsiteY14" fmla="*/ 281368 h 637477"/>
                <a:gd name="connsiteX15" fmla="*/ 673103 w 673102"/>
                <a:gd name="connsiteY15" fmla="*/ 589710 h 6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02" h="637477">
                  <a:moveTo>
                    <a:pt x="673103" y="589710"/>
                  </a:moveTo>
                  <a:cubicBezTo>
                    <a:pt x="608032" y="611449"/>
                    <a:pt x="512061" y="637478"/>
                    <a:pt x="388390" y="637478"/>
                  </a:cubicBezTo>
                  <a:cubicBezTo>
                    <a:pt x="117927" y="637478"/>
                    <a:pt x="0" y="499483"/>
                    <a:pt x="0" y="323246"/>
                  </a:cubicBezTo>
                  <a:cubicBezTo>
                    <a:pt x="0" y="121054"/>
                    <a:pt x="160532" y="0"/>
                    <a:pt x="394279" y="0"/>
                  </a:cubicBezTo>
                  <a:cubicBezTo>
                    <a:pt x="516496" y="0"/>
                    <a:pt x="591164" y="21303"/>
                    <a:pt x="670486" y="54165"/>
                  </a:cubicBezTo>
                  <a:lnTo>
                    <a:pt x="670486" y="197249"/>
                  </a:lnTo>
                  <a:lnTo>
                    <a:pt x="649910" y="197249"/>
                  </a:lnTo>
                  <a:cubicBezTo>
                    <a:pt x="592546" y="153117"/>
                    <a:pt x="526529" y="115092"/>
                    <a:pt x="417108" y="115092"/>
                  </a:cubicBezTo>
                  <a:cubicBezTo>
                    <a:pt x="278969" y="115092"/>
                    <a:pt x="192014" y="191650"/>
                    <a:pt x="192014" y="315467"/>
                  </a:cubicBezTo>
                  <a:cubicBezTo>
                    <a:pt x="192014" y="424597"/>
                    <a:pt x="246324" y="525948"/>
                    <a:pt x="422707" y="519695"/>
                  </a:cubicBezTo>
                  <a:cubicBezTo>
                    <a:pt x="440374" y="519041"/>
                    <a:pt x="469819" y="515115"/>
                    <a:pt x="489014" y="509371"/>
                  </a:cubicBezTo>
                  <a:lnTo>
                    <a:pt x="489014" y="396460"/>
                  </a:lnTo>
                  <a:lnTo>
                    <a:pt x="344185" y="396460"/>
                  </a:lnTo>
                  <a:lnTo>
                    <a:pt x="344185" y="281368"/>
                  </a:lnTo>
                  <a:lnTo>
                    <a:pt x="673103" y="281368"/>
                  </a:lnTo>
                  <a:lnTo>
                    <a:pt x="673103" y="589710"/>
                  </a:ln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67EF3D-70AD-4DC1-9B15-F1336FE60359}"/>
                </a:ext>
              </a:extLst>
            </p:cNvPr>
            <p:cNvSpPr/>
            <p:nvPr/>
          </p:nvSpPr>
          <p:spPr bwMode="ltGray">
            <a:xfrm>
              <a:off x="1449207" y="-2373753"/>
              <a:ext cx="602869" cy="611158"/>
            </a:xfrm>
            <a:custGeom>
              <a:avLst/>
              <a:gdLst>
                <a:gd name="connsiteX0" fmla="*/ 413546 w 602869"/>
                <a:gd name="connsiteY0" fmla="*/ 202992 h 611158"/>
                <a:gd name="connsiteX1" fmla="*/ 364034 w 602869"/>
                <a:gd name="connsiteY1" fmla="*/ 281587 h 611158"/>
                <a:gd name="connsiteX2" fmla="*/ 274679 w 602869"/>
                <a:gd name="connsiteY2" fmla="*/ 296637 h 611158"/>
                <a:gd name="connsiteX3" fmla="*/ 184234 w 602869"/>
                <a:gd name="connsiteY3" fmla="*/ 296637 h 611158"/>
                <a:gd name="connsiteX4" fmla="*/ 184234 w 602869"/>
                <a:gd name="connsiteY4" fmla="*/ 114947 h 611158"/>
                <a:gd name="connsiteX5" fmla="*/ 274679 w 602869"/>
                <a:gd name="connsiteY5" fmla="*/ 114947 h 611158"/>
                <a:gd name="connsiteX6" fmla="*/ 364034 w 602869"/>
                <a:gd name="connsiteY6" fmla="*/ 127234 h 611158"/>
                <a:gd name="connsiteX7" fmla="*/ 413546 w 602869"/>
                <a:gd name="connsiteY7" fmla="*/ 202992 h 611158"/>
                <a:gd name="connsiteX8" fmla="*/ 506318 w 602869"/>
                <a:gd name="connsiteY8" fmla="*/ 36134 h 611158"/>
                <a:gd name="connsiteX9" fmla="*/ 316194 w 602869"/>
                <a:gd name="connsiteY9" fmla="*/ 0 h 611158"/>
                <a:gd name="connsiteX10" fmla="*/ 0 w 602869"/>
                <a:gd name="connsiteY10" fmla="*/ 0 h 611158"/>
                <a:gd name="connsiteX11" fmla="*/ 0 w 602869"/>
                <a:gd name="connsiteY11" fmla="*/ 611158 h 611158"/>
                <a:gd name="connsiteX12" fmla="*/ 184234 w 602869"/>
                <a:gd name="connsiteY12" fmla="*/ 611158 h 611158"/>
                <a:gd name="connsiteX13" fmla="*/ 184234 w 602869"/>
                <a:gd name="connsiteY13" fmla="*/ 411729 h 611158"/>
                <a:gd name="connsiteX14" fmla="*/ 311759 w 602869"/>
                <a:gd name="connsiteY14" fmla="*/ 411729 h 611158"/>
                <a:gd name="connsiteX15" fmla="*/ 505081 w 602869"/>
                <a:gd name="connsiteY15" fmla="*/ 372468 h 611158"/>
                <a:gd name="connsiteX16" fmla="*/ 602870 w 602869"/>
                <a:gd name="connsiteY16" fmla="*/ 192814 h 611158"/>
                <a:gd name="connsiteX17" fmla="*/ 506318 w 602869"/>
                <a:gd name="connsiteY17" fmla="*/ 36134 h 61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2869" h="611158">
                  <a:moveTo>
                    <a:pt x="413546" y="202992"/>
                  </a:moveTo>
                  <a:cubicBezTo>
                    <a:pt x="413546" y="247561"/>
                    <a:pt x="389481" y="269808"/>
                    <a:pt x="364034" y="281587"/>
                  </a:cubicBezTo>
                  <a:cubicBezTo>
                    <a:pt x="340405" y="292492"/>
                    <a:pt x="305870" y="296637"/>
                    <a:pt x="274679" y="296637"/>
                  </a:cubicBezTo>
                  <a:lnTo>
                    <a:pt x="184234" y="296637"/>
                  </a:lnTo>
                  <a:lnTo>
                    <a:pt x="184234" y="114947"/>
                  </a:lnTo>
                  <a:lnTo>
                    <a:pt x="274679" y="114947"/>
                  </a:lnTo>
                  <a:cubicBezTo>
                    <a:pt x="305870" y="114947"/>
                    <a:pt x="340405" y="116401"/>
                    <a:pt x="364034" y="127234"/>
                  </a:cubicBezTo>
                  <a:cubicBezTo>
                    <a:pt x="389481" y="139012"/>
                    <a:pt x="413546" y="158570"/>
                    <a:pt x="413546" y="202992"/>
                  </a:cubicBezTo>
                  <a:close/>
                  <a:moveTo>
                    <a:pt x="506318" y="36134"/>
                  </a:moveTo>
                  <a:cubicBezTo>
                    <a:pt x="455933" y="7634"/>
                    <a:pt x="390498" y="0"/>
                    <a:pt x="316194" y="0"/>
                  </a:cubicBezTo>
                  <a:lnTo>
                    <a:pt x="0" y="0"/>
                  </a:lnTo>
                  <a:lnTo>
                    <a:pt x="0" y="611158"/>
                  </a:lnTo>
                  <a:lnTo>
                    <a:pt x="184234" y="611158"/>
                  </a:lnTo>
                  <a:lnTo>
                    <a:pt x="184234" y="411729"/>
                  </a:lnTo>
                  <a:lnTo>
                    <a:pt x="311759" y="411729"/>
                  </a:lnTo>
                  <a:cubicBezTo>
                    <a:pt x="383446" y="411729"/>
                    <a:pt x="450916" y="403149"/>
                    <a:pt x="505081" y="372468"/>
                  </a:cubicBezTo>
                  <a:cubicBezTo>
                    <a:pt x="568917" y="336261"/>
                    <a:pt x="602870" y="279551"/>
                    <a:pt x="602870" y="192814"/>
                  </a:cubicBezTo>
                  <a:cubicBezTo>
                    <a:pt x="602870" y="116837"/>
                    <a:pt x="570371" y="72414"/>
                    <a:pt x="506318" y="36134"/>
                  </a:cubicBez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E40E3804-49C2-4035-9718-16FC3349544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77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90350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3942BC5-5B72-4A7F-AEE3-F52C0F3548B0}"/>
              </a:ext>
            </a:extLst>
          </p:cNvPr>
          <p:cNvSpPr txBox="1"/>
          <p:nvPr userDrawn="1"/>
        </p:nvSpPr>
        <p:spPr>
          <a:xfrm>
            <a:off x="3252274" y="6679868"/>
            <a:ext cx="56874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©2021 Georgia-Pacific LLC. Confidential and Proprietary Information. Do not distribute or copy without prior consent. All rights reserved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B8A8A-052A-440F-B54A-6B4C21A56925}"/>
              </a:ext>
            </a:extLst>
          </p:cNvPr>
          <p:cNvGrpSpPr/>
          <p:nvPr userDrawn="1"/>
        </p:nvGrpSpPr>
        <p:grpSpPr bwMode="ltGray">
          <a:xfrm>
            <a:off x="1" y="6482495"/>
            <a:ext cx="11634787" cy="176931"/>
            <a:chOff x="1" y="6482495"/>
            <a:chExt cx="11634787" cy="17693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F29E29-233F-45F0-B83C-9F37180ADCEE}"/>
                </a:ext>
              </a:extLst>
            </p:cNvPr>
            <p:cNvSpPr/>
            <p:nvPr userDrawn="1"/>
          </p:nvSpPr>
          <p:spPr bwMode="ltGray">
            <a:xfrm>
              <a:off x="2391190" y="6482495"/>
              <a:ext cx="9243598" cy="176931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endParaRPr lang="en-US" sz="16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EA5102-5FA5-4A09-8342-5AE61DD7B489}"/>
                </a:ext>
              </a:extLst>
            </p:cNvPr>
            <p:cNvSpPr/>
            <p:nvPr userDrawn="1"/>
          </p:nvSpPr>
          <p:spPr bwMode="ltGray">
            <a:xfrm>
              <a:off x="1" y="6482495"/>
              <a:ext cx="11604090" cy="152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501840" y="6331418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989923-E7B6-42D8-A727-A26B90776013}"/>
              </a:ext>
            </a:extLst>
          </p:cNvPr>
          <p:cNvGrpSpPr/>
          <p:nvPr userDrawn="1"/>
        </p:nvGrpSpPr>
        <p:grpSpPr bwMode="ltGray">
          <a:xfrm>
            <a:off x="547365" y="6116479"/>
            <a:ext cx="1026382" cy="616486"/>
            <a:chOff x="17864" y="-3048674"/>
            <a:chExt cx="2768679" cy="166298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4503AD6-993C-4FB5-AC55-6C6BB7219704}"/>
                </a:ext>
              </a:extLst>
            </p:cNvPr>
            <p:cNvSpPr/>
            <p:nvPr/>
          </p:nvSpPr>
          <p:spPr bwMode="ltGray">
            <a:xfrm>
              <a:off x="17864" y="-3048674"/>
              <a:ext cx="2768679" cy="1662981"/>
            </a:xfrm>
            <a:custGeom>
              <a:avLst/>
              <a:gdLst>
                <a:gd name="connsiteX0" fmla="*/ 1384449 w 2768679"/>
                <a:gd name="connsiteY0" fmla="*/ 0 h 1662981"/>
                <a:gd name="connsiteX1" fmla="*/ 2768680 w 2768679"/>
                <a:gd name="connsiteY1" fmla="*/ 1397245 h 1662981"/>
                <a:gd name="connsiteX2" fmla="*/ 1655784 w 2768679"/>
                <a:gd name="connsiteY2" fmla="*/ 1397245 h 1662981"/>
                <a:gd name="connsiteX3" fmla="*/ 1534512 w 2768679"/>
                <a:gd name="connsiteY3" fmla="*/ 1420511 h 1662981"/>
                <a:gd name="connsiteX4" fmla="*/ 1458826 w 2768679"/>
                <a:gd name="connsiteY4" fmla="*/ 1511246 h 1662981"/>
                <a:gd name="connsiteX5" fmla="*/ 1384449 w 2768679"/>
                <a:gd name="connsiteY5" fmla="*/ 1662982 h 1662981"/>
                <a:gd name="connsiteX6" fmla="*/ 1309926 w 2768679"/>
                <a:gd name="connsiteY6" fmla="*/ 1511246 h 1662981"/>
                <a:gd name="connsiteX7" fmla="*/ 1234240 w 2768679"/>
                <a:gd name="connsiteY7" fmla="*/ 1420511 h 1662981"/>
                <a:gd name="connsiteX8" fmla="*/ 1112968 w 2768679"/>
                <a:gd name="connsiteY8" fmla="*/ 1397245 h 1662981"/>
                <a:gd name="connsiteX9" fmla="*/ 0 w 2768679"/>
                <a:gd name="connsiteY9" fmla="*/ 1397245 h 1662981"/>
                <a:gd name="connsiteX10" fmla="*/ 1384449 w 2768679"/>
                <a:gd name="connsiteY10" fmla="*/ 0 h 16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8679" h="1662981">
                  <a:moveTo>
                    <a:pt x="1384449" y="0"/>
                  </a:moveTo>
                  <a:lnTo>
                    <a:pt x="2768680" y="1397245"/>
                  </a:lnTo>
                  <a:cubicBezTo>
                    <a:pt x="2768680" y="1397245"/>
                    <a:pt x="1656147" y="1397245"/>
                    <a:pt x="1655784" y="1397245"/>
                  </a:cubicBezTo>
                  <a:cubicBezTo>
                    <a:pt x="1601328" y="1397245"/>
                    <a:pt x="1567011" y="1402625"/>
                    <a:pt x="1534512" y="1420511"/>
                  </a:cubicBezTo>
                  <a:cubicBezTo>
                    <a:pt x="1497142" y="1441086"/>
                    <a:pt x="1479692" y="1468423"/>
                    <a:pt x="1458826" y="1511246"/>
                  </a:cubicBezTo>
                  <a:cubicBezTo>
                    <a:pt x="1458899" y="1511319"/>
                    <a:pt x="1384449" y="1662982"/>
                    <a:pt x="1384449" y="1662982"/>
                  </a:cubicBezTo>
                  <a:cubicBezTo>
                    <a:pt x="1384449" y="1662982"/>
                    <a:pt x="1309854" y="1511319"/>
                    <a:pt x="1309926" y="1511246"/>
                  </a:cubicBezTo>
                  <a:cubicBezTo>
                    <a:pt x="1289060" y="1468423"/>
                    <a:pt x="1271611" y="1441086"/>
                    <a:pt x="1234240" y="1420511"/>
                  </a:cubicBezTo>
                  <a:cubicBezTo>
                    <a:pt x="1201741" y="1402625"/>
                    <a:pt x="1167424" y="1397245"/>
                    <a:pt x="1112968" y="1397245"/>
                  </a:cubicBezTo>
                  <a:cubicBezTo>
                    <a:pt x="1112605" y="1397245"/>
                    <a:pt x="0" y="1397245"/>
                    <a:pt x="0" y="1397245"/>
                  </a:cubicBezTo>
                  <a:lnTo>
                    <a:pt x="1384449" y="0"/>
                  </a:lnTo>
                </a:path>
              </a:pathLst>
            </a:custGeom>
            <a:solidFill>
              <a:srgbClr val="0E5D9D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258F226-C596-4875-8C6A-C243020FDC37}"/>
                </a:ext>
              </a:extLst>
            </p:cNvPr>
            <p:cNvSpPr/>
            <p:nvPr/>
          </p:nvSpPr>
          <p:spPr bwMode="ltGray">
            <a:xfrm>
              <a:off x="688858" y="-2386985"/>
              <a:ext cx="673102" cy="637477"/>
            </a:xfrm>
            <a:custGeom>
              <a:avLst/>
              <a:gdLst>
                <a:gd name="connsiteX0" fmla="*/ 673103 w 673102"/>
                <a:gd name="connsiteY0" fmla="*/ 589710 h 637477"/>
                <a:gd name="connsiteX1" fmla="*/ 388390 w 673102"/>
                <a:gd name="connsiteY1" fmla="*/ 637478 h 637477"/>
                <a:gd name="connsiteX2" fmla="*/ 0 w 673102"/>
                <a:gd name="connsiteY2" fmla="*/ 323246 h 637477"/>
                <a:gd name="connsiteX3" fmla="*/ 394279 w 673102"/>
                <a:gd name="connsiteY3" fmla="*/ 0 h 637477"/>
                <a:gd name="connsiteX4" fmla="*/ 670486 w 673102"/>
                <a:gd name="connsiteY4" fmla="*/ 54165 h 637477"/>
                <a:gd name="connsiteX5" fmla="*/ 670486 w 673102"/>
                <a:gd name="connsiteY5" fmla="*/ 197249 h 637477"/>
                <a:gd name="connsiteX6" fmla="*/ 649910 w 673102"/>
                <a:gd name="connsiteY6" fmla="*/ 197249 h 637477"/>
                <a:gd name="connsiteX7" fmla="*/ 417108 w 673102"/>
                <a:gd name="connsiteY7" fmla="*/ 115092 h 637477"/>
                <a:gd name="connsiteX8" fmla="*/ 192014 w 673102"/>
                <a:gd name="connsiteY8" fmla="*/ 315467 h 637477"/>
                <a:gd name="connsiteX9" fmla="*/ 422707 w 673102"/>
                <a:gd name="connsiteY9" fmla="*/ 519695 h 637477"/>
                <a:gd name="connsiteX10" fmla="*/ 489014 w 673102"/>
                <a:gd name="connsiteY10" fmla="*/ 509371 h 637477"/>
                <a:gd name="connsiteX11" fmla="*/ 489014 w 673102"/>
                <a:gd name="connsiteY11" fmla="*/ 396460 h 637477"/>
                <a:gd name="connsiteX12" fmla="*/ 344185 w 673102"/>
                <a:gd name="connsiteY12" fmla="*/ 396460 h 637477"/>
                <a:gd name="connsiteX13" fmla="*/ 344185 w 673102"/>
                <a:gd name="connsiteY13" fmla="*/ 281368 h 637477"/>
                <a:gd name="connsiteX14" fmla="*/ 673103 w 673102"/>
                <a:gd name="connsiteY14" fmla="*/ 281368 h 637477"/>
                <a:gd name="connsiteX15" fmla="*/ 673103 w 673102"/>
                <a:gd name="connsiteY15" fmla="*/ 589710 h 6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02" h="637477">
                  <a:moveTo>
                    <a:pt x="673103" y="589710"/>
                  </a:moveTo>
                  <a:cubicBezTo>
                    <a:pt x="608032" y="611449"/>
                    <a:pt x="512061" y="637478"/>
                    <a:pt x="388390" y="637478"/>
                  </a:cubicBezTo>
                  <a:cubicBezTo>
                    <a:pt x="117927" y="637478"/>
                    <a:pt x="0" y="499483"/>
                    <a:pt x="0" y="323246"/>
                  </a:cubicBezTo>
                  <a:cubicBezTo>
                    <a:pt x="0" y="121054"/>
                    <a:pt x="160532" y="0"/>
                    <a:pt x="394279" y="0"/>
                  </a:cubicBezTo>
                  <a:cubicBezTo>
                    <a:pt x="516496" y="0"/>
                    <a:pt x="591164" y="21303"/>
                    <a:pt x="670486" y="54165"/>
                  </a:cubicBezTo>
                  <a:lnTo>
                    <a:pt x="670486" y="197249"/>
                  </a:lnTo>
                  <a:lnTo>
                    <a:pt x="649910" y="197249"/>
                  </a:lnTo>
                  <a:cubicBezTo>
                    <a:pt x="592546" y="153117"/>
                    <a:pt x="526529" y="115092"/>
                    <a:pt x="417108" y="115092"/>
                  </a:cubicBezTo>
                  <a:cubicBezTo>
                    <a:pt x="278969" y="115092"/>
                    <a:pt x="192014" y="191650"/>
                    <a:pt x="192014" y="315467"/>
                  </a:cubicBezTo>
                  <a:cubicBezTo>
                    <a:pt x="192014" y="424597"/>
                    <a:pt x="246324" y="525948"/>
                    <a:pt x="422707" y="519695"/>
                  </a:cubicBezTo>
                  <a:cubicBezTo>
                    <a:pt x="440374" y="519041"/>
                    <a:pt x="469819" y="515115"/>
                    <a:pt x="489014" y="509371"/>
                  </a:cubicBezTo>
                  <a:lnTo>
                    <a:pt x="489014" y="396460"/>
                  </a:lnTo>
                  <a:lnTo>
                    <a:pt x="344185" y="396460"/>
                  </a:lnTo>
                  <a:lnTo>
                    <a:pt x="344185" y="281368"/>
                  </a:lnTo>
                  <a:lnTo>
                    <a:pt x="673103" y="281368"/>
                  </a:lnTo>
                  <a:lnTo>
                    <a:pt x="673103" y="589710"/>
                  </a:ln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5C7F6C-EA37-4C3F-BEAA-CBFC37A1529E}"/>
                </a:ext>
              </a:extLst>
            </p:cNvPr>
            <p:cNvSpPr/>
            <p:nvPr/>
          </p:nvSpPr>
          <p:spPr bwMode="ltGray">
            <a:xfrm>
              <a:off x="1449207" y="-2373753"/>
              <a:ext cx="602869" cy="611158"/>
            </a:xfrm>
            <a:custGeom>
              <a:avLst/>
              <a:gdLst>
                <a:gd name="connsiteX0" fmla="*/ 413546 w 602869"/>
                <a:gd name="connsiteY0" fmla="*/ 202992 h 611158"/>
                <a:gd name="connsiteX1" fmla="*/ 364034 w 602869"/>
                <a:gd name="connsiteY1" fmla="*/ 281587 h 611158"/>
                <a:gd name="connsiteX2" fmla="*/ 274679 w 602869"/>
                <a:gd name="connsiteY2" fmla="*/ 296637 h 611158"/>
                <a:gd name="connsiteX3" fmla="*/ 184234 w 602869"/>
                <a:gd name="connsiteY3" fmla="*/ 296637 h 611158"/>
                <a:gd name="connsiteX4" fmla="*/ 184234 w 602869"/>
                <a:gd name="connsiteY4" fmla="*/ 114947 h 611158"/>
                <a:gd name="connsiteX5" fmla="*/ 274679 w 602869"/>
                <a:gd name="connsiteY5" fmla="*/ 114947 h 611158"/>
                <a:gd name="connsiteX6" fmla="*/ 364034 w 602869"/>
                <a:gd name="connsiteY6" fmla="*/ 127234 h 611158"/>
                <a:gd name="connsiteX7" fmla="*/ 413546 w 602869"/>
                <a:gd name="connsiteY7" fmla="*/ 202992 h 611158"/>
                <a:gd name="connsiteX8" fmla="*/ 506318 w 602869"/>
                <a:gd name="connsiteY8" fmla="*/ 36134 h 611158"/>
                <a:gd name="connsiteX9" fmla="*/ 316194 w 602869"/>
                <a:gd name="connsiteY9" fmla="*/ 0 h 611158"/>
                <a:gd name="connsiteX10" fmla="*/ 0 w 602869"/>
                <a:gd name="connsiteY10" fmla="*/ 0 h 611158"/>
                <a:gd name="connsiteX11" fmla="*/ 0 w 602869"/>
                <a:gd name="connsiteY11" fmla="*/ 611158 h 611158"/>
                <a:gd name="connsiteX12" fmla="*/ 184234 w 602869"/>
                <a:gd name="connsiteY12" fmla="*/ 611158 h 611158"/>
                <a:gd name="connsiteX13" fmla="*/ 184234 w 602869"/>
                <a:gd name="connsiteY13" fmla="*/ 411729 h 611158"/>
                <a:gd name="connsiteX14" fmla="*/ 311759 w 602869"/>
                <a:gd name="connsiteY14" fmla="*/ 411729 h 611158"/>
                <a:gd name="connsiteX15" fmla="*/ 505081 w 602869"/>
                <a:gd name="connsiteY15" fmla="*/ 372468 h 611158"/>
                <a:gd name="connsiteX16" fmla="*/ 602870 w 602869"/>
                <a:gd name="connsiteY16" fmla="*/ 192814 h 611158"/>
                <a:gd name="connsiteX17" fmla="*/ 506318 w 602869"/>
                <a:gd name="connsiteY17" fmla="*/ 36134 h 61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2869" h="611158">
                  <a:moveTo>
                    <a:pt x="413546" y="202992"/>
                  </a:moveTo>
                  <a:cubicBezTo>
                    <a:pt x="413546" y="247561"/>
                    <a:pt x="389481" y="269808"/>
                    <a:pt x="364034" y="281587"/>
                  </a:cubicBezTo>
                  <a:cubicBezTo>
                    <a:pt x="340405" y="292492"/>
                    <a:pt x="305870" y="296637"/>
                    <a:pt x="274679" y="296637"/>
                  </a:cubicBezTo>
                  <a:lnTo>
                    <a:pt x="184234" y="296637"/>
                  </a:lnTo>
                  <a:lnTo>
                    <a:pt x="184234" y="114947"/>
                  </a:lnTo>
                  <a:lnTo>
                    <a:pt x="274679" y="114947"/>
                  </a:lnTo>
                  <a:cubicBezTo>
                    <a:pt x="305870" y="114947"/>
                    <a:pt x="340405" y="116401"/>
                    <a:pt x="364034" y="127234"/>
                  </a:cubicBezTo>
                  <a:cubicBezTo>
                    <a:pt x="389481" y="139012"/>
                    <a:pt x="413546" y="158570"/>
                    <a:pt x="413546" y="202992"/>
                  </a:cubicBezTo>
                  <a:close/>
                  <a:moveTo>
                    <a:pt x="506318" y="36134"/>
                  </a:moveTo>
                  <a:cubicBezTo>
                    <a:pt x="455933" y="7634"/>
                    <a:pt x="390498" y="0"/>
                    <a:pt x="316194" y="0"/>
                  </a:cubicBezTo>
                  <a:lnTo>
                    <a:pt x="0" y="0"/>
                  </a:lnTo>
                  <a:lnTo>
                    <a:pt x="0" y="611158"/>
                  </a:lnTo>
                  <a:lnTo>
                    <a:pt x="184234" y="611158"/>
                  </a:lnTo>
                  <a:lnTo>
                    <a:pt x="184234" y="411729"/>
                  </a:lnTo>
                  <a:lnTo>
                    <a:pt x="311759" y="411729"/>
                  </a:lnTo>
                  <a:cubicBezTo>
                    <a:pt x="383446" y="411729"/>
                    <a:pt x="450916" y="403149"/>
                    <a:pt x="505081" y="372468"/>
                  </a:cubicBezTo>
                  <a:cubicBezTo>
                    <a:pt x="568917" y="336261"/>
                    <a:pt x="602870" y="279551"/>
                    <a:pt x="602870" y="192814"/>
                  </a:cubicBezTo>
                  <a:cubicBezTo>
                    <a:pt x="602870" y="116837"/>
                    <a:pt x="570371" y="72414"/>
                    <a:pt x="506318" y="36134"/>
                  </a:cubicBez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B1CB62A9-7D6F-4849-8BAC-F4B4EA14C9BE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98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561634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6829BF-F342-4C2D-80D4-D0ACDBF79A46}"/>
              </a:ext>
            </a:extLst>
          </p:cNvPr>
          <p:cNvGrpSpPr/>
          <p:nvPr userDrawn="1"/>
        </p:nvGrpSpPr>
        <p:grpSpPr bwMode="ltGray">
          <a:xfrm>
            <a:off x="4546600" y="2498368"/>
            <a:ext cx="3098800" cy="1861264"/>
            <a:chOff x="17864" y="-3048674"/>
            <a:chExt cx="2768679" cy="166298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9D020D-EE57-4DE2-9CC7-4B13A2F2D79E}"/>
                </a:ext>
              </a:extLst>
            </p:cNvPr>
            <p:cNvSpPr/>
            <p:nvPr/>
          </p:nvSpPr>
          <p:spPr bwMode="ltGray">
            <a:xfrm>
              <a:off x="17864" y="-3048674"/>
              <a:ext cx="2768679" cy="1662981"/>
            </a:xfrm>
            <a:custGeom>
              <a:avLst/>
              <a:gdLst>
                <a:gd name="connsiteX0" fmla="*/ 1384449 w 2768679"/>
                <a:gd name="connsiteY0" fmla="*/ 0 h 1662981"/>
                <a:gd name="connsiteX1" fmla="*/ 2768680 w 2768679"/>
                <a:gd name="connsiteY1" fmla="*/ 1397245 h 1662981"/>
                <a:gd name="connsiteX2" fmla="*/ 1655784 w 2768679"/>
                <a:gd name="connsiteY2" fmla="*/ 1397245 h 1662981"/>
                <a:gd name="connsiteX3" fmla="*/ 1534512 w 2768679"/>
                <a:gd name="connsiteY3" fmla="*/ 1420511 h 1662981"/>
                <a:gd name="connsiteX4" fmla="*/ 1458826 w 2768679"/>
                <a:gd name="connsiteY4" fmla="*/ 1511246 h 1662981"/>
                <a:gd name="connsiteX5" fmla="*/ 1384449 w 2768679"/>
                <a:gd name="connsiteY5" fmla="*/ 1662982 h 1662981"/>
                <a:gd name="connsiteX6" fmla="*/ 1309926 w 2768679"/>
                <a:gd name="connsiteY6" fmla="*/ 1511246 h 1662981"/>
                <a:gd name="connsiteX7" fmla="*/ 1234240 w 2768679"/>
                <a:gd name="connsiteY7" fmla="*/ 1420511 h 1662981"/>
                <a:gd name="connsiteX8" fmla="*/ 1112968 w 2768679"/>
                <a:gd name="connsiteY8" fmla="*/ 1397245 h 1662981"/>
                <a:gd name="connsiteX9" fmla="*/ 0 w 2768679"/>
                <a:gd name="connsiteY9" fmla="*/ 1397245 h 1662981"/>
                <a:gd name="connsiteX10" fmla="*/ 1384449 w 2768679"/>
                <a:gd name="connsiteY10" fmla="*/ 0 h 16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8679" h="1662981">
                  <a:moveTo>
                    <a:pt x="1384449" y="0"/>
                  </a:moveTo>
                  <a:lnTo>
                    <a:pt x="2768680" y="1397245"/>
                  </a:lnTo>
                  <a:cubicBezTo>
                    <a:pt x="2768680" y="1397245"/>
                    <a:pt x="1656147" y="1397245"/>
                    <a:pt x="1655784" y="1397245"/>
                  </a:cubicBezTo>
                  <a:cubicBezTo>
                    <a:pt x="1601328" y="1397245"/>
                    <a:pt x="1567011" y="1402625"/>
                    <a:pt x="1534512" y="1420511"/>
                  </a:cubicBezTo>
                  <a:cubicBezTo>
                    <a:pt x="1497142" y="1441086"/>
                    <a:pt x="1479692" y="1468423"/>
                    <a:pt x="1458826" y="1511246"/>
                  </a:cubicBezTo>
                  <a:cubicBezTo>
                    <a:pt x="1458899" y="1511319"/>
                    <a:pt x="1384449" y="1662982"/>
                    <a:pt x="1384449" y="1662982"/>
                  </a:cubicBezTo>
                  <a:cubicBezTo>
                    <a:pt x="1384449" y="1662982"/>
                    <a:pt x="1309854" y="1511319"/>
                    <a:pt x="1309926" y="1511246"/>
                  </a:cubicBezTo>
                  <a:cubicBezTo>
                    <a:pt x="1289060" y="1468423"/>
                    <a:pt x="1271611" y="1441086"/>
                    <a:pt x="1234240" y="1420511"/>
                  </a:cubicBezTo>
                  <a:cubicBezTo>
                    <a:pt x="1201741" y="1402625"/>
                    <a:pt x="1167424" y="1397245"/>
                    <a:pt x="1112968" y="1397245"/>
                  </a:cubicBezTo>
                  <a:cubicBezTo>
                    <a:pt x="1112605" y="1397245"/>
                    <a:pt x="0" y="1397245"/>
                    <a:pt x="0" y="1397245"/>
                  </a:cubicBezTo>
                  <a:lnTo>
                    <a:pt x="1384449" y="0"/>
                  </a:lnTo>
                </a:path>
              </a:pathLst>
            </a:custGeom>
            <a:solidFill>
              <a:srgbClr val="0E5D9D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7FD84A0-8508-4BA1-96BB-443727D885A2}"/>
                </a:ext>
              </a:extLst>
            </p:cNvPr>
            <p:cNvSpPr/>
            <p:nvPr/>
          </p:nvSpPr>
          <p:spPr bwMode="ltGray">
            <a:xfrm>
              <a:off x="688858" y="-2386985"/>
              <a:ext cx="673102" cy="637477"/>
            </a:xfrm>
            <a:custGeom>
              <a:avLst/>
              <a:gdLst>
                <a:gd name="connsiteX0" fmla="*/ 673103 w 673102"/>
                <a:gd name="connsiteY0" fmla="*/ 589710 h 637477"/>
                <a:gd name="connsiteX1" fmla="*/ 388390 w 673102"/>
                <a:gd name="connsiteY1" fmla="*/ 637478 h 637477"/>
                <a:gd name="connsiteX2" fmla="*/ 0 w 673102"/>
                <a:gd name="connsiteY2" fmla="*/ 323246 h 637477"/>
                <a:gd name="connsiteX3" fmla="*/ 394279 w 673102"/>
                <a:gd name="connsiteY3" fmla="*/ 0 h 637477"/>
                <a:gd name="connsiteX4" fmla="*/ 670486 w 673102"/>
                <a:gd name="connsiteY4" fmla="*/ 54165 h 637477"/>
                <a:gd name="connsiteX5" fmla="*/ 670486 w 673102"/>
                <a:gd name="connsiteY5" fmla="*/ 197249 h 637477"/>
                <a:gd name="connsiteX6" fmla="*/ 649910 w 673102"/>
                <a:gd name="connsiteY6" fmla="*/ 197249 h 637477"/>
                <a:gd name="connsiteX7" fmla="*/ 417108 w 673102"/>
                <a:gd name="connsiteY7" fmla="*/ 115092 h 637477"/>
                <a:gd name="connsiteX8" fmla="*/ 192014 w 673102"/>
                <a:gd name="connsiteY8" fmla="*/ 315467 h 637477"/>
                <a:gd name="connsiteX9" fmla="*/ 422707 w 673102"/>
                <a:gd name="connsiteY9" fmla="*/ 519695 h 637477"/>
                <a:gd name="connsiteX10" fmla="*/ 489014 w 673102"/>
                <a:gd name="connsiteY10" fmla="*/ 509371 h 637477"/>
                <a:gd name="connsiteX11" fmla="*/ 489014 w 673102"/>
                <a:gd name="connsiteY11" fmla="*/ 396460 h 637477"/>
                <a:gd name="connsiteX12" fmla="*/ 344185 w 673102"/>
                <a:gd name="connsiteY12" fmla="*/ 396460 h 637477"/>
                <a:gd name="connsiteX13" fmla="*/ 344185 w 673102"/>
                <a:gd name="connsiteY13" fmla="*/ 281368 h 637477"/>
                <a:gd name="connsiteX14" fmla="*/ 673103 w 673102"/>
                <a:gd name="connsiteY14" fmla="*/ 281368 h 637477"/>
                <a:gd name="connsiteX15" fmla="*/ 673103 w 673102"/>
                <a:gd name="connsiteY15" fmla="*/ 589710 h 6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02" h="637477">
                  <a:moveTo>
                    <a:pt x="673103" y="589710"/>
                  </a:moveTo>
                  <a:cubicBezTo>
                    <a:pt x="608032" y="611449"/>
                    <a:pt x="512061" y="637478"/>
                    <a:pt x="388390" y="637478"/>
                  </a:cubicBezTo>
                  <a:cubicBezTo>
                    <a:pt x="117927" y="637478"/>
                    <a:pt x="0" y="499483"/>
                    <a:pt x="0" y="323246"/>
                  </a:cubicBezTo>
                  <a:cubicBezTo>
                    <a:pt x="0" y="121054"/>
                    <a:pt x="160532" y="0"/>
                    <a:pt x="394279" y="0"/>
                  </a:cubicBezTo>
                  <a:cubicBezTo>
                    <a:pt x="516496" y="0"/>
                    <a:pt x="591164" y="21303"/>
                    <a:pt x="670486" y="54165"/>
                  </a:cubicBezTo>
                  <a:lnTo>
                    <a:pt x="670486" y="197249"/>
                  </a:lnTo>
                  <a:lnTo>
                    <a:pt x="649910" y="197249"/>
                  </a:lnTo>
                  <a:cubicBezTo>
                    <a:pt x="592546" y="153117"/>
                    <a:pt x="526529" y="115092"/>
                    <a:pt x="417108" y="115092"/>
                  </a:cubicBezTo>
                  <a:cubicBezTo>
                    <a:pt x="278969" y="115092"/>
                    <a:pt x="192014" y="191650"/>
                    <a:pt x="192014" y="315467"/>
                  </a:cubicBezTo>
                  <a:cubicBezTo>
                    <a:pt x="192014" y="424597"/>
                    <a:pt x="246324" y="525948"/>
                    <a:pt x="422707" y="519695"/>
                  </a:cubicBezTo>
                  <a:cubicBezTo>
                    <a:pt x="440374" y="519041"/>
                    <a:pt x="469819" y="515115"/>
                    <a:pt x="489014" y="509371"/>
                  </a:cubicBezTo>
                  <a:lnTo>
                    <a:pt x="489014" y="396460"/>
                  </a:lnTo>
                  <a:lnTo>
                    <a:pt x="344185" y="396460"/>
                  </a:lnTo>
                  <a:lnTo>
                    <a:pt x="344185" y="281368"/>
                  </a:lnTo>
                  <a:lnTo>
                    <a:pt x="673103" y="281368"/>
                  </a:lnTo>
                  <a:lnTo>
                    <a:pt x="673103" y="589710"/>
                  </a:ln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C84E3DE-81FB-452D-895A-A41B8BF9CB8C}"/>
                </a:ext>
              </a:extLst>
            </p:cNvPr>
            <p:cNvSpPr/>
            <p:nvPr/>
          </p:nvSpPr>
          <p:spPr bwMode="ltGray">
            <a:xfrm>
              <a:off x="1449207" y="-2373753"/>
              <a:ext cx="602869" cy="611158"/>
            </a:xfrm>
            <a:custGeom>
              <a:avLst/>
              <a:gdLst>
                <a:gd name="connsiteX0" fmla="*/ 413546 w 602869"/>
                <a:gd name="connsiteY0" fmla="*/ 202992 h 611158"/>
                <a:gd name="connsiteX1" fmla="*/ 364034 w 602869"/>
                <a:gd name="connsiteY1" fmla="*/ 281587 h 611158"/>
                <a:gd name="connsiteX2" fmla="*/ 274679 w 602869"/>
                <a:gd name="connsiteY2" fmla="*/ 296637 h 611158"/>
                <a:gd name="connsiteX3" fmla="*/ 184234 w 602869"/>
                <a:gd name="connsiteY3" fmla="*/ 296637 h 611158"/>
                <a:gd name="connsiteX4" fmla="*/ 184234 w 602869"/>
                <a:gd name="connsiteY4" fmla="*/ 114947 h 611158"/>
                <a:gd name="connsiteX5" fmla="*/ 274679 w 602869"/>
                <a:gd name="connsiteY5" fmla="*/ 114947 h 611158"/>
                <a:gd name="connsiteX6" fmla="*/ 364034 w 602869"/>
                <a:gd name="connsiteY6" fmla="*/ 127234 h 611158"/>
                <a:gd name="connsiteX7" fmla="*/ 413546 w 602869"/>
                <a:gd name="connsiteY7" fmla="*/ 202992 h 611158"/>
                <a:gd name="connsiteX8" fmla="*/ 506318 w 602869"/>
                <a:gd name="connsiteY8" fmla="*/ 36134 h 611158"/>
                <a:gd name="connsiteX9" fmla="*/ 316194 w 602869"/>
                <a:gd name="connsiteY9" fmla="*/ 0 h 611158"/>
                <a:gd name="connsiteX10" fmla="*/ 0 w 602869"/>
                <a:gd name="connsiteY10" fmla="*/ 0 h 611158"/>
                <a:gd name="connsiteX11" fmla="*/ 0 w 602869"/>
                <a:gd name="connsiteY11" fmla="*/ 611158 h 611158"/>
                <a:gd name="connsiteX12" fmla="*/ 184234 w 602869"/>
                <a:gd name="connsiteY12" fmla="*/ 611158 h 611158"/>
                <a:gd name="connsiteX13" fmla="*/ 184234 w 602869"/>
                <a:gd name="connsiteY13" fmla="*/ 411729 h 611158"/>
                <a:gd name="connsiteX14" fmla="*/ 311759 w 602869"/>
                <a:gd name="connsiteY14" fmla="*/ 411729 h 611158"/>
                <a:gd name="connsiteX15" fmla="*/ 505081 w 602869"/>
                <a:gd name="connsiteY15" fmla="*/ 372468 h 611158"/>
                <a:gd name="connsiteX16" fmla="*/ 602870 w 602869"/>
                <a:gd name="connsiteY16" fmla="*/ 192814 h 611158"/>
                <a:gd name="connsiteX17" fmla="*/ 506318 w 602869"/>
                <a:gd name="connsiteY17" fmla="*/ 36134 h 61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2869" h="611158">
                  <a:moveTo>
                    <a:pt x="413546" y="202992"/>
                  </a:moveTo>
                  <a:cubicBezTo>
                    <a:pt x="413546" y="247561"/>
                    <a:pt x="389481" y="269808"/>
                    <a:pt x="364034" y="281587"/>
                  </a:cubicBezTo>
                  <a:cubicBezTo>
                    <a:pt x="340405" y="292492"/>
                    <a:pt x="305870" y="296637"/>
                    <a:pt x="274679" y="296637"/>
                  </a:cubicBezTo>
                  <a:lnTo>
                    <a:pt x="184234" y="296637"/>
                  </a:lnTo>
                  <a:lnTo>
                    <a:pt x="184234" y="114947"/>
                  </a:lnTo>
                  <a:lnTo>
                    <a:pt x="274679" y="114947"/>
                  </a:lnTo>
                  <a:cubicBezTo>
                    <a:pt x="305870" y="114947"/>
                    <a:pt x="340405" y="116401"/>
                    <a:pt x="364034" y="127234"/>
                  </a:cubicBezTo>
                  <a:cubicBezTo>
                    <a:pt x="389481" y="139012"/>
                    <a:pt x="413546" y="158570"/>
                    <a:pt x="413546" y="202992"/>
                  </a:cubicBezTo>
                  <a:close/>
                  <a:moveTo>
                    <a:pt x="506318" y="36134"/>
                  </a:moveTo>
                  <a:cubicBezTo>
                    <a:pt x="455933" y="7634"/>
                    <a:pt x="390498" y="0"/>
                    <a:pt x="316194" y="0"/>
                  </a:cubicBezTo>
                  <a:lnTo>
                    <a:pt x="0" y="0"/>
                  </a:lnTo>
                  <a:lnTo>
                    <a:pt x="0" y="611158"/>
                  </a:lnTo>
                  <a:lnTo>
                    <a:pt x="184234" y="611158"/>
                  </a:lnTo>
                  <a:lnTo>
                    <a:pt x="184234" y="411729"/>
                  </a:lnTo>
                  <a:lnTo>
                    <a:pt x="311759" y="411729"/>
                  </a:lnTo>
                  <a:cubicBezTo>
                    <a:pt x="383446" y="411729"/>
                    <a:pt x="450916" y="403149"/>
                    <a:pt x="505081" y="372468"/>
                  </a:cubicBezTo>
                  <a:cubicBezTo>
                    <a:pt x="568917" y="336261"/>
                    <a:pt x="602870" y="279551"/>
                    <a:pt x="602870" y="192814"/>
                  </a:cubicBezTo>
                  <a:cubicBezTo>
                    <a:pt x="602870" y="116837"/>
                    <a:pt x="570371" y="72414"/>
                    <a:pt x="506318" y="36134"/>
                  </a:cubicBez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63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261277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725BD87-3C3D-45F6-BBCF-F06FD8676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RectangleLight">
            <a:extLst>
              <a:ext uri="{FF2B5EF4-FFF2-40B4-BE49-F238E27FC236}">
                <a16:creationId xmlns:a16="http://schemas.microsoft.com/office/drawing/2014/main" id="{072F5A74-CD05-4E1D-8EF5-1AB1867A518B}"/>
              </a:ext>
            </a:extLst>
          </p:cNvPr>
          <p:cNvSpPr>
            <a:spLocks/>
          </p:cNvSpPr>
          <p:nvPr userDrawn="1">
            <p:custDataLst>
              <p:tags r:id="rId3"/>
            </p:custDataLst>
          </p:nvPr>
        </p:nvSpPr>
        <p:spPr bwMode="ltGray">
          <a:xfrm>
            <a:off x="8778240" y="0"/>
            <a:ext cx="3413760" cy="6858000"/>
          </a:xfrm>
          <a:prstGeom prst="rect">
            <a:avLst/>
          </a:prstGeom>
          <a:solidFill>
            <a:schemeClr val="accent3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24108" y="237193"/>
            <a:ext cx="7921606" cy="731520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424108" y="1050105"/>
            <a:ext cx="792160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800" b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498754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424108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3111450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62447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756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242E706C-B652-4B8D-8347-CE6D35DB7BB4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147721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10AAB5F-CF0A-4C58-81CA-92C1A8CB90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09741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10AAB5F-CF0A-4C58-81CA-92C1A8CB90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DA53433-5DFE-4583-A5C0-DE3F3C3DDE8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501840" y="6331418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29A5BC72-B58B-4282-B0EA-EE79CC589D7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6B93D2B-F4A5-4725-87D5-E44A98D47327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199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8274-8764-4D0E-B6DD-5CF96570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22C1-6A6B-4A15-8BE6-F66049EE2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2546B-D97A-454E-A250-C80FF97C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C525B-44B9-44B5-A15A-C4004051A45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A7790-4C16-4809-9A90-CB3B643B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40D12-F670-4EA2-A883-E6B53F20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62420-0924-48BE-93CA-A2A0C0FFE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5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313841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3847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591912"/>
            <a:ext cx="1108252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800" b="0" dirty="0"/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501840" y="6331418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3629998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167901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306344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874AF67-BBA0-48F4-BB9F-5296344335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851421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874AF67-BBA0-48F4-BB9F-529634433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C9DEB12-CA9A-4CB9-BDB5-886F8B26058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1" name="Documenttype">
            <a:extLst>
              <a:ext uri="{FF2B5EF4-FFF2-40B4-BE49-F238E27FC236}">
                <a16:creationId xmlns:a16="http://schemas.microsoft.com/office/drawing/2014/main" id="{15828E83-1A38-4079-BBBD-A0570B5821FE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554735" y="4510168"/>
            <a:ext cx="1105215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400" dirty="0"/>
            </a:lvl1pPr>
          </a:lstStyle>
          <a:p>
            <a:pPr lvl="0">
              <a:buNone/>
            </a:pPr>
            <a:r>
              <a:rPr lang="en-US"/>
              <a:t>Edit date or title/role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FB8F0DBF-6DF4-4080-8ADE-3065F84D7602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1941" y="4092559"/>
            <a:ext cx="11052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2000" dirty="0"/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46FFFED1-69E7-44C0-86EC-45A8A36DB3EC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51941" y="2617296"/>
            <a:ext cx="11052150" cy="135421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36EBB-1582-410A-8C38-2DE28C59F373}"/>
              </a:ext>
            </a:extLst>
          </p:cNvPr>
          <p:cNvSpPr txBox="1"/>
          <p:nvPr userDrawn="1"/>
        </p:nvSpPr>
        <p:spPr>
          <a:xfrm>
            <a:off x="3252274" y="6679868"/>
            <a:ext cx="56874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©2021 Georgia-Pacific LLC. Confidential and Proprietary Information. Do not distribute or copy without prior consent. All rights reserved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4519C2-2317-4F21-A12C-0C090C93A5BC}"/>
              </a:ext>
            </a:extLst>
          </p:cNvPr>
          <p:cNvSpPr/>
          <p:nvPr userDrawn="1"/>
        </p:nvSpPr>
        <p:spPr bwMode="ltGray">
          <a:xfrm>
            <a:off x="2391190" y="6482495"/>
            <a:ext cx="9243598" cy="17693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2"/>
              </a:buClr>
            </a:pPr>
            <a:endParaRPr lang="en-US" sz="1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24EB53-992B-4D32-9F68-3AD473AA8E3B}"/>
              </a:ext>
            </a:extLst>
          </p:cNvPr>
          <p:cNvSpPr/>
          <p:nvPr userDrawn="1"/>
        </p:nvSpPr>
        <p:spPr bwMode="ltGray">
          <a:xfrm>
            <a:off x="1" y="6482495"/>
            <a:ext cx="11604090" cy="152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8D17D0-DC4E-4262-9789-7719977F1C46}"/>
              </a:ext>
            </a:extLst>
          </p:cNvPr>
          <p:cNvGrpSpPr/>
          <p:nvPr userDrawn="1"/>
        </p:nvGrpSpPr>
        <p:grpSpPr>
          <a:xfrm>
            <a:off x="547365" y="6116479"/>
            <a:ext cx="1026382" cy="616486"/>
            <a:chOff x="547365" y="6116479"/>
            <a:chExt cx="1026382" cy="61648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5C20E6D-9B7D-4B4C-8474-DF1BE020258E}"/>
                </a:ext>
              </a:extLst>
            </p:cNvPr>
            <p:cNvSpPr/>
            <p:nvPr/>
          </p:nvSpPr>
          <p:spPr bwMode="ltGray">
            <a:xfrm>
              <a:off x="547365" y="6116479"/>
              <a:ext cx="1026382" cy="616486"/>
            </a:xfrm>
            <a:custGeom>
              <a:avLst/>
              <a:gdLst>
                <a:gd name="connsiteX0" fmla="*/ 1384449 w 2768679"/>
                <a:gd name="connsiteY0" fmla="*/ 0 h 1662981"/>
                <a:gd name="connsiteX1" fmla="*/ 2768680 w 2768679"/>
                <a:gd name="connsiteY1" fmla="*/ 1397245 h 1662981"/>
                <a:gd name="connsiteX2" fmla="*/ 1655784 w 2768679"/>
                <a:gd name="connsiteY2" fmla="*/ 1397245 h 1662981"/>
                <a:gd name="connsiteX3" fmla="*/ 1534512 w 2768679"/>
                <a:gd name="connsiteY3" fmla="*/ 1420511 h 1662981"/>
                <a:gd name="connsiteX4" fmla="*/ 1458826 w 2768679"/>
                <a:gd name="connsiteY4" fmla="*/ 1511246 h 1662981"/>
                <a:gd name="connsiteX5" fmla="*/ 1384449 w 2768679"/>
                <a:gd name="connsiteY5" fmla="*/ 1662982 h 1662981"/>
                <a:gd name="connsiteX6" fmla="*/ 1309926 w 2768679"/>
                <a:gd name="connsiteY6" fmla="*/ 1511246 h 1662981"/>
                <a:gd name="connsiteX7" fmla="*/ 1234240 w 2768679"/>
                <a:gd name="connsiteY7" fmla="*/ 1420511 h 1662981"/>
                <a:gd name="connsiteX8" fmla="*/ 1112968 w 2768679"/>
                <a:gd name="connsiteY8" fmla="*/ 1397245 h 1662981"/>
                <a:gd name="connsiteX9" fmla="*/ 0 w 2768679"/>
                <a:gd name="connsiteY9" fmla="*/ 1397245 h 1662981"/>
                <a:gd name="connsiteX10" fmla="*/ 1384449 w 2768679"/>
                <a:gd name="connsiteY10" fmla="*/ 0 h 16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8679" h="1662981">
                  <a:moveTo>
                    <a:pt x="1384449" y="0"/>
                  </a:moveTo>
                  <a:lnTo>
                    <a:pt x="2768680" y="1397245"/>
                  </a:lnTo>
                  <a:cubicBezTo>
                    <a:pt x="2768680" y="1397245"/>
                    <a:pt x="1656147" y="1397245"/>
                    <a:pt x="1655784" y="1397245"/>
                  </a:cubicBezTo>
                  <a:cubicBezTo>
                    <a:pt x="1601328" y="1397245"/>
                    <a:pt x="1567011" y="1402625"/>
                    <a:pt x="1534512" y="1420511"/>
                  </a:cubicBezTo>
                  <a:cubicBezTo>
                    <a:pt x="1497142" y="1441086"/>
                    <a:pt x="1479692" y="1468423"/>
                    <a:pt x="1458826" y="1511246"/>
                  </a:cubicBezTo>
                  <a:cubicBezTo>
                    <a:pt x="1458899" y="1511319"/>
                    <a:pt x="1384449" y="1662982"/>
                    <a:pt x="1384449" y="1662982"/>
                  </a:cubicBezTo>
                  <a:cubicBezTo>
                    <a:pt x="1384449" y="1662982"/>
                    <a:pt x="1309854" y="1511319"/>
                    <a:pt x="1309926" y="1511246"/>
                  </a:cubicBezTo>
                  <a:cubicBezTo>
                    <a:pt x="1289060" y="1468423"/>
                    <a:pt x="1271611" y="1441086"/>
                    <a:pt x="1234240" y="1420511"/>
                  </a:cubicBezTo>
                  <a:cubicBezTo>
                    <a:pt x="1201741" y="1402625"/>
                    <a:pt x="1167424" y="1397245"/>
                    <a:pt x="1112968" y="1397245"/>
                  </a:cubicBezTo>
                  <a:cubicBezTo>
                    <a:pt x="1112605" y="1397245"/>
                    <a:pt x="0" y="1397245"/>
                    <a:pt x="0" y="1397245"/>
                  </a:cubicBezTo>
                  <a:lnTo>
                    <a:pt x="1384449" y="0"/>
                  </a:lnTo>
                </a:path>
              </a:pathLst>
            </a:custGeom>
            <a:solidFill>
              <a:schemeClr val="tx1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602452-40AF-4146-BBD2-D3D0DFD0BF6B}"/>
                </a:ext>
              </a:extLst>
            </p:cNvPr>
            <p:cNvSpPr/>
            <p:nvPr/>
          </p:nvSpPr>
          <p:spPr bwMode="ltGray">
            <a:xfrm>
              <a:off x="796110" y="6361775"/>
              <a:ext cx="249527" cy="236320"/>
            </a:xfrm>
            <a:custGeom>
              <a:avLst/>
              <a:gdLst>
                <a:gd name="connsiteX0" fmla="*/ 673103 w 673102"/>
                <a:gd name="connsiteY0" fmla="*/ 589710 h 637477"/>
                <a:gd name="connsiteX1" fmla="*/ 388390 w 673102"/>
                <a:gd name="connsiteY1" fmla="*/ 637478 h 637477"/>
                <a:gd name="connsiteX2" fmla="*/ 0 w 673102"/>
                <a:gd name="connsiteY2" fmla="*/ 323246 h 637477"/>
                <a:gd name="connsiteX3" fmla="*/ 394279 w 673102"/>
                <a:gd name="connsiteY3" fmla="*/ 0 h 637477"/>
                <a:gd name="connsiteX4" fmla="*/ 670486 w 673102"/>
                <a:gd name="connsiteY4" fmla="*/ 54165 h 637477"/>
                <a:gd name="connsiteX5" fmla="*/ 670486 w 673102"/>
                <a:gd name="connsiteY5" fmla="*/ 197249 h 637477"/>
                <a:gd name="connsiteX6" fmla="*/ 649910 w 673102"/>
                <a:gd name="connsiteY6" fmla="*/ 197249 h 637477"/>
                <a:gd name="connsiteX7" fmla="*/ 417108 w 673102"/>
                <a:gd name="connsiteY7" fmla="*/ 115092 h 637477"/>
                <a:gd name="connsiteX8" fmla="*/ 192014 w 673102"/>
                <a:gd name="connsiteY8" fmla="*/ 315467 h 637477"/>
                <a:gd name="connsiteX9" fmla="*/ 422707 w 673102"/>
                <a:gd name="connsiteY9" fmla="*/ 519695 h 637477"/>
                <a:gd name="connsiteX10" fmla="*/ 489014 w 673102"/>
                <a:gd name="connsiteY10" fmla="*/ 509371 h 637477"/>
                <a:gd name="connsiteX11" fmla="*/ 489014 w 673102"/>
                <a:gd name="connsiteY11" fmla="*/ 396460 h 637477"/>
                <a:gd name="connsiteX12" fmla="*/ 344185 w 673102"/>
                <a:gd name="connsiteY12" fmla="*/ 396460 h 637477"/>
                <a:gd name="connsiteX13" fmla="*/ 344185 w 673102"/>
                <a:gd name="connsiteY13" fmla="*/ 281368 h 637477"/>
                <a:gd name="connsiteX14" fmla="*/ 673103 w 673102"/>
                <a:gd name="connsiteY14" fmla="*/ 281368 h 637477"/>
                <a:gd name="connsiteX15" fmla="*/ 673103 w 673102"/>
                <a:gd name="connsiteY15" fmla="*/ 589710 h 6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02" h="637477">
                  <a:moveTo>
                    <a:pt x="673103" y="589710"/>
                  </a:moveTo>
                  <a:cubicBezTo>
                    <a:pt x="608032" y="611449"/>
                    <a:pt x="512061" y="637478"/>
                    <a:pt x="388390" y="637478"/>
                  </a:cubicBezTo>
                  <a:cubicBezTo>
                    <a:pt x="117927" y="637478"/>
                    <a:pt x="0" y="499483"/>
                    <a:pt x="0" y="323246"/>
                  </a:cubicBezTo>
                  <a:cubicBezTo>
                    <a:pt x="0" y="121054"/>
                    <a:pt x="160532" y="0"/>
                    <a:pt x="394279" y="0"/>
                  </a:cubicBezTo>
                  <a:cubicBezTo>
                    <a:pt x="516496" y="0"/>
                    <a:pt x="591164" y="21303"/>
                    <a:pt x="670486" y="54165"/>
                  </a:cubicBezTo>
                  <a:lnTo>
                    <a:pt x="670486" y="197249"/>
                  </a:lnTo>
                  <a:lnTo>
                    <a:pt x="649910" y="197249"/>
                  </a:lnTo>
                  <a:cubicBezTo>
                    <a:pt x="592546" y="153117"/>
                    <a:pt x="526529" y="115092"/>
                    <a:pt x="417108" y="115092"/>
                  </a:cubicBezTo>
                  <a:cubicBezTo>
                    <a:pt x="278969" y="115092"/>
                    <a:pt x="192014" y="191650"/>
                    <a:pt x="192014" y="315467"/>
                  </a:cubicBezTo>
                  <a:cubicBezTo>
                    <a:pt x="192014" y="424597"/>
                    <a:pt x="246324" y="525948"/>
                    <a:pt x="422707" y="519695"/>
                  </a:cubicBezTo>
                  <a:cubicBezTo>
                    <a:pt x="440374" y="519041"/>
                    <a:pt x="469819" y="515115"/>
                    <a:pt x="489014" y="509371"/>
                  </a:cubicBezTo>
                  <a:lnTo>
                    <a:pt x="489014" y="396460"/>
                  </a:lnTo>
                  <a:lnTo>
                    <a:pt x="344185" y="396460"/>
                  </a:lnTo>
                  <a:lnTo>
                    <a:pt x="344185" y="281368"/>
                  </a:lnTo>
                  <a:lnTo>
                    <a:pt x="673103" y="281368"/>
                  </a:lnTo>
                  <a:lnTo>
                    <a:pt x="673103" y="589710"/>
                  </a:lnTo>
                </a:path>
              </a:pathLst>
            </a:custGeom>
            <a:solidFill>
              <a:schemeClr val="bg1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6E9F051-B411-4DBB-A1B5-EC5AE457F0E4}"/>
                </a:ext>
              </a:extLst>
            </p:cNvPr>
            <p:cNvSpPr/>
            <p:nvPr/>
          </p:nvSpPr>
          <p:spPr bwMode="ltGray">
            <a:xfrm>
              <a:off x="1077981" y="6366680"/>
              <a:ext cx="223491" cy="226563"/>
            </a:xfrm>
            <a:custGeom>
              <a:avLst/>
              <a:gdLst>
                <a:gd name="connsiteX0" fmla="*/ 413546 w 602869"/>
                <a:gd name="connsiteY0" fmla="*/ 202992 h 611158"/>
                <a:gd name="connsiteX1" fmla="*/ 364034 w 602869"/>
                <a:gd name="connsiteY1" fmla="*/ 281587 h 611158"/>
                <a:gd name="connsiteX2" fmla="*/ 274679 w 602869"/>
                <a:gd name="connsiteY2" fmla="*/ 296637 h 611158"/>
                <a:gd name="connsiteX3" fmla="*/ 184234 w 602869"/>
                <a:gd name="connsiteY3" fmla="*/ 296637 h 611158"/>
                <a:gd name="connsiteX4" fmla="*/ 184234 w 602869"/>
                <a:gd name="connsiteY4" fmla="*/ 114947 h 611158"/>
                <a:gd name="connsiteX5" fmla="*/ 274679 w 602869"/>
                <a:gd name="connsiteY5" fmla="*/ 114947 h 611158"/>
                <a:gd name="connsiteX6" fmla="*/ 364034 w 602869"/>
                <a:gd name="connsiteY6" fmla="*/ 127234 h 611158"/>
                <a:gd name="connsiteX7" fmla="*/ 413546 w 602869"/>
                <a:gd name="connsiteY7" fmla="*/ 202992 h 611158"/>
                <a:gd name="connsiteX8" fmla="*/ 506318 w 602869"/>
                <a:gd name="connsiteY8" fmla="*/ 36134 h 611158"/>
                <a:gd name="connsiteX9" fmla="*/ 316194 w 602869"/>
                <a:gd name="connsiteY9" fmla="*/ 0 h 611158"/>
                <a:gd name="connsiteX10" fmla="*/ 0 w 602869"/>
                <a:gd name="connsiteY10" fmla="*/ 0 h 611158"/>
                <a:gd name="connsiteX11" fmla="*/ 0 w 602869"/>
                <a:gd name="connsiteY11" fmla="*/ 611158 h 611158"/>
                <a:gd name="connsiteX12" fmla="*/ 184234 w 602869"/>
                <a:gd name="connsiteY12" fmla="*/ 611158 h 611158"/>
                <a:gd name="connsiteX13" fmla="*/ 184234 w 602869"/>
                <a:gd name="connsiteY13" fmla="*/ 411729 h 611158"/>
                <a:gd name="connsiteX14" fmla="*/ 311759 w 602869"/>
                <a:gd name="connsiteY14" fmla="*/ 411729 h 611158"/>
                <a:gd name="connsiteX15" fmla="*/ 505081 w 602869"/>
                <a:gd name="connsiteY15" fmla="*/ 372468 h 611158"/>
                <a:gd name="connsiteX16" fmla="*/ 602870 w 602869"/>
                <a:gd name="connsiteY16" fmla="*/ 192814 h 611158"/>
                <a:gd name="connsiteX17" fmla="*/ 506318 w 602869"/>
                <a:gd name="connsiteY17" fmla="*/ 36134 h 61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2869" h="611158">
                  <a:moveTo>
                    <a:pt x="413546" y="202992"/>
                  </a:moveTo>
                  <a:cubicBezTo>
                    <a:pt x="413546" y="247561"/>
                    <a:pt x="389481" y="269808"/>
                    <a:pt x="364034" y="281587"/>
                  </a:cubicBezTo>
                  <a:cubicBezTo>
                    <a:pt x="340405" y="292492"/>
                    <a:pt x="305870" y="296637"/>
                    <a:pt x="274679" y="296637"/>
                  </a:cubicBezTo>
                  <a:lnTo>
                    <a:pt x="184234" y="296637"/>
                  </a:lnTo>
                  <a:lnTo>
                    <a:pt x="184234" y="114947"/>
                  </a:lnTo>
                  <a:lnTo>
                    <a:pt x="274679" y="114947"/>
                  </a:lnTo>
                  <a:cubicBezTo>
                    <a:pt x="305870" y="114947"/>
                    <a:pt x="340405" y="116401"/>
                    <a:pt x="364034" y="127234"/>
                  </a:cubicBezTo>
                  <a:cubicBezTo>
                    <a:pt x="389481" y="139012"/>
                    <a:pt x="413546" y="158570"/>
                    <a:pt x="413546" y="202992"/>
                  </a:cubicBezTo>
                  <a:close/>
                  <a:moveTo>
                    <a:pt x="506318" y="36134"/>
                  </a:moveTo>
                  <a:cubicBezTo>
                    <a:pt x="455933" y="7634"/>
                    <a:pt x="390498" y="0"/>
                    <a:pt x="316194" y="0"/>
                  </a:cubicBezTo>
                  <a:lnTo>
                    <a:pt x="0" y="0"/>
                  </a:lnTo>
                  <a:lnTo>
                    <a:pt x="0" y="611158"/>
                  </a:lnTo>
                  <a:lnTo>
                    <a:pt x="184234" y="611158"/>
                  </a:lnTo>
                  <a:lnTo>
                    <a:pt x="184234" y="411729"/>
                  </a:lnTo>
                  <a:lnTo>
                    <a:pt x="311759" y="411729"/>
                  </a:lnTo>
                  <a:cubicBezTo>
                    <a:pt x="383446" y="411729"/>
                    <a:pt x="450916" y="403149"/>
                    <a:pt x="505081" y="372468"/>
                  </a:cubicBezTo>
                  <a:cubicBezTo>
                    <a:pt x="568917" y="336261"/>
                    <a:pt x="602870" y="279551"/>
                    <a:pt x="602870" y="192814"/>
                  </a:cubicBezTo>
                  <a:cubicBezTo>
                    <a:pt x="602870" y="116837"/>
                    <a:pt x="570371" y="72414"/>
                    <a:pt x="506318" y="36134"/>
                  </a:cubicBezTo>
                </a:path>
              </a:pathLst>
            </a:custGeom>
            <a:solidFill>
              <a:schemeClr val="bg1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1790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13400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550800" y="4510168"/>
            <a:ext cx="1105215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/>
            </a:lvl1pPr>
          </a:lstStyle>
          <a:p>
            <a:pPr lvl="0">
              <a:buNone/>
            </a:pPr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1941" y="4092559"/>
            <a:ext cx="1105215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/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51941" y="2617296"/>
            <a:ext cx="11052150" cy="13542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BB88D-56AB-44C1-B3F6-80A42AFAF155}"/>
              </a:ext>
            </a:extLst>
          </p:cNvPr>
          <p:cNvSpPr txBox="1"/>
          <p:nvPr userDrawn="1"/>
        </p:nvSpPr>
        <p:spPr>
          <a:xfrm>
            <a:off x="3252274" y="6679868"/>
            <a:ext cx="56874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©2021 Georgia-Pacific LLC. Confidential and Proprietary Information. Do not distribute or copy without prior consent. All rights reserved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3861B5-3C6C-4545-8BDA-FEE76619F7D7}"/>
              </a:ext>
            </a:extLst>
          </p:cNvPr>
          <p:cNvGrpSpPr/>
          <p:nvPr userDrawn="1"/>
        </p:nvGrpSpPr>
        <p:grpSpPr bwMode="ltGray">
          <a:xfrm>
            <a:off x="1" y="6482495"/>
            <a:ext cx="11634787" cy="176931"/>
            <a:chOff x="1" y="6482495"/>
            <a:chExt cx="11634787" cy="1769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71673C-8317-4ABE-A91C-ACB1E14AA2AA}"/>
                </a:ext>
              </a:extLst>
            </p:cNvPr>
            <p:cNvSpPr/>
            <p:nvPr userDrawn="1"/>
          </p:nvSpPr>
          <p:spPr bwMode="ltGray">
            <a:xfrm>
              <a:off x="2391190" y="6482495"/>
              <a:ext cx="9243598" cy="176931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0711BC-85A4-4C1A-A60D-C32984310C99}"/>
                </a:ext>
              </a:extLst>
            </p:cNvPr>
            <p:cNvSpPr/>
            <p:nvPr userDrawn="1"/>
          </p:nvSpPr>
          <p:spPr bwMode="ltGray">
            <a:xfrm>
              <a:off x="1" y="6482495"/>
              <a:ext cx="11604090" cy="152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DDE161-098D-4975-82D9-3A879199A460}"/>
              </a:ext>
            </a:extLst>
          </p:cNvPr>
          <p:cNvGrpSpPr/>
          <p:nvPr userDrawn="1"/>
        </p:nvGrpSpPr>
        <p:grpSpPr bwMode="ltGray">
          <a:xfrm>
            <a:off x="547365" y="6116479"/>
            <a:ext cx="1026382" cy="616486"/>
            <a:chOff x="17864" y="-3048674"/>
            <a:chExt cx="2768679" cy="166298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240CE31-16B4-4F8F-A81E-18BD83A2C647}"/>
                </a:ext>
              </a:extLst>
            </p:cNvPr>
            <p:cNvSpPr/>
            <p:nvPr/>
          </p:nvSpPr>
          <p:spPr bwMode="ltGray">
            <a:xfrm>
              <a:off x="17864" y="-3048674"/>
              <a:ext cx="2768679" cy="1662981"/>
            </a:xfrm>
            <a:custGeom>
              <a:avLst/>
              <a:gdLst>
                <a:gd name="connsiteX0" fmla="*/ 1384449 w 2768679"/>
                <a:gd name="connsiteY0" fmla="*/ 0 h 1662981"/>
                <a:gd name="connsiteX1" fmla="*/ 2768680 w 2768679"/>
                <a:gd name="connsiteY1" fmla="*/ 1397245 h 1662981"/>
                <a:gd name="connsiteX2" fmla="*/ 1655784 w 2768679"/>
                <a:gd name="connsiteY2" fmla="*/ 1397245 h 1662981"/>
                <a:gd name="connsiteX3" fmla="*/ 1534512 w 2768679"/>
                <a:gd name="connsiteY3" fmla="*/ 1420511 h 1662981"/>
                <a:gd name="connsiteX4" fmla="*/ 1458826 w 2768679"/>
                <a:gd name="connsiteY4" fmla="*/ 1511246 h 1662981"/>
                <a:gd name="connsiteX5" fmla="*/ 1384449 w 2768679"/>
                <a:gd name="connsiteY5" fmla="*/ 1662982 h 1662981"/>
                <a:gd name="connsiteX6" fmla="*/ 1309926 w 2768679"/>
                <a:gd name="connsiteY6" fmla="*/ 1511246 h 1662981"/>
                <a:gd name="connsiteX7" fmla="*/ 1234240 w 2768679"/>
                <a:gd name="connsiteY7" fmla="*/ 1420511 h 1662981"/>
                <a:gd name="connsiteX8" fmla="*/ 1112968 w 2768679"/>
                <a:gd name="connsiteY8" fmla="*/ 1397245 h 1662981"/>
                <a:gd name="connsiteX9" fmla="*/ 0 w 2768679"/>
                <a:gd name="connsiteY9" fmla="*/ 1397245 h 1662981"/>
                <a:gd name="connsiteX10" fmla="*/ 1384449 w 2768679"/>
                <a:gd name="connsiteY10" fmla="*/ 0 h 16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8679" h="1662981">
                  <a:moveTo>
                    <a:pt x="1384449" y="0"/>
                  </a:moveTo>
                  <a:lnTo>
                    <a:pt x="2768680" y="1397245"/>
                  </a:lnTo>
                  <a:cubicBezTo>
                    <a:pt x="2768680" y="1397245"/>
                    <a:pt x="1656147" y="1397245"/>
                    <a:pt x="1655784" y="1397245"/>
                  </a:cubicBezTo>
                  <a:cubicBezTo>
                    <a:pt x="1601328" y="1397245"/>
                    <a:pt x="1567011" y="1402625"/>
                    <a:pt x="1534512" y="1420511"/>
                  </a:cubicBezTo>
                  <a:cubicBezTo>
                    <a:pt x="1497142" y="1441086"/>
                    <a:pt x="1479692" y="1468423"/>
                    <a:pt x="1458826" y="1511246"/>
                  </a:cubicBezTo>
                  <a:cubicBezTo>
                    <a:pt x="1458899" y="1511319"/>
                    <a:pt x="1384449" y="1662982"/>
                    <a:pt x="1384449" y="1662982"/>
                  </a:cubicBezTo>
                  <a:cubicBezTo>
                    <a:pt x="1384449" y="1662982"/>
                    <a:pt x="1309854" y="1511319"/>
                    <a:pt x="1309926" y="1511246"/>
                  </a:cubicBezTo>
                  <a:cubicBezTo>
                    <a:pt x="1289060" y="1468423"/>
                    <a:pt x="1271611" y="1441086"/>
                    <a:pt x="1234240" y="1420511"/>
                  </a:cubicBezTo>
                  <a:cubicBezTo>
                    <a:pt x="1201741" y="1402625"/>
                    <a:pt x="1167424" y="1397245"/>
                    <a:pt x="1112968" y="1397245"/>
                  </a:cubicBezTo>
                  <a:cubicBezTo>
                    <a:pt x="1112605" y="1397245"/>
                    <a:pt x="0" y="1397245"/>
                    <a:pt x="0" y="1397245"/>
                  </a:cubicBezTo>
                  <a:lnTo>
                    <a:pt x="1384449" y="0"/>
                  </a:lnTo>
                </a:path>
              </a:pathLst>
            </a:custGeom>
            <a:solidFill>
              <a:srgbClr val="0E5D9D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BC78A8E-D49C-489B-B214-7B5421E2DD29}"/>
                </a:ext>
              </a:extLst>
            </p:cNvPr>
            <p:cNvSpPr/>
            <p:nvPr/>
          </p:nvSpPr>
          <p:spPr bwMode="ltGray">
            <a:xfrm>
              <a:off x="688858" y="-2386985"/>
              <a:ext cx="673102" cy="637477"/>
            </a:xfrm>
            <a:custGeom>
              <a:avLst/>
              <a:gdLst>
                <a:gd name="connsiteX0" fmla="*/ 673103 w 673102"/>
                <a:gd name="connsiteY0" fmla="*/ 589710 h 637477"/>
                <a:gd name="connsiteX1" fmla="*/ 388390 w 673102"/>
                <a:gd name="connsiteY1" fmla="*/ 637478 h 637477"/>
                <a:gd name="connsiteX2" fmla="*/ 0 w 673102"/>
                <a:gd name="connsiteY2" fmla="*/ 323246 h 637477"/>
                <a:gd name="connsiteX3" fmla="*/ 394279 w 673102"/>
                <a:gd name="connsiteY3" fmla="*/ 0 h 637477"/>
                <a:gd name="connsiteX4" fmla="*/ 670486 w 673102"/>
                <a:gd name="connsiteY4" fmla="*/ 54165 h 637477"/>
                <a:gd name="connsiteX5" fmla="*/ 670486 w 673102"/>
                <a:gd name="connsiteY5" fmla="*/ 197249 h 637477"/>
                <a:gd name="connsiteX6" fmla="*/ 649910 w 673102"/>
                <a:gd name="connsiteY6" fmla="*/ 197249 h 637477"/>
                <a:gd name="connsiteX7" fmla="*/ 417108 w 673102"/>
                <a:gd name="connsiteY7" fmla="*/ 115092 h 637477"/>
                <a:gd name="connsiteX8" fmla="*/ 192014 w 673102"/>
                <a:gd name="connsiteY8" fmla="*/ 315467 h 637477"/>
                <a:gd name="connsiteX9" fmla="*/ 422707 w 673102"/>
                <a:gd name="connsiteY9" fmla="*/ 519695 h 637477"/>
                <a:gd name="connsiteX10" fmla="*/ 489014 w 673102"/>
                <a:gd name="connsiteY10" fmla="*/ 509371 h 637477"/>
                <a:gd name="connsiteX11" fmla="*/ 489014 w 673102"/>
                <a:gd name="connsiteY11" fmla="*/ 396460 h 637477"/>
                <a:gd name="connsiteX12" fmla="*/ 344185 w 673102"/>
                <a:gd name="connsiteY12" fmla="*/ 396460 h 637477"/>
                <a:gd name="connsiteX13" fmla="*/ 344185 w 673102"/>
                <a:gd name="connsiteY13" fmla="*/ 281368 h 637477"/>
                <a:gd name="connsiteX14" fmla="*/ 673103 w 673102"/>
                <a:gd name="connsiteY14" fmla="*/ 281368 h 637477"/>
                <a:gd name="connsiteX15" fmla="*/ 673103 w 673102"/>
                <a:gd name="connsiteY15" fmla="*/ 589710 h 6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02" h="637477">
                  <a:moveTo>
                    <a:pt x="673103" y="589710"/>
                  </a:moveTo>
                  <a:cubicBezTo>
                    <a:pt x="608032" y="611449"/>
                    <a:pt x="512061" y="637478"/>
                    <a:pt x="388390" y="637478"/>
                  </a:cubicBezTo>
                  <a:cubicBezTo>
                    <a:pt x="117927" y="637478"/>
                    <a:pt x="0" y="499483"/>
                    <a:pt x="0" y="323246"/>
                  </a:cubicBezTo>
                  <a:cubicBezTo>
                    <a:pt x="0" y="121054"/>
                    <a:pt x="160532" y="0"/>
                    <a:pt x="394279" y="0"/>
                  </a:cubicBezTo>
                  <a:cubicBezTo>
                    <a:pt x="516496" y="0"/>
                    <a:pt x="591164" y="21303"/>
                    <a:pt x="670486" y="54165"/>
                  </a:cubicBezTo>
                  <a:lnTo>
                    <a:pt x="670486" y="197249"/>
                  </a:lnTo>
                  <a:lnTo>
                    <a:pt x="649910" y="197249"/>
                  </a:lnTo>
                  <a:cubicBezTo>
                    <a:pt x="592546" y="153117"/>
                    <a:pt x="526529" y="115092"/>
                    <a:pt x="417108" y="115092"/>
                  </a:cubicBezTo>
                  <a:cubicBezTo>
                    <a:pt x="278969" y="115092"/>
                    <a:pt x="192014" y="191650"/>
                    <a:pt x="192014" y="315467"/>
                  </a:cubicBezTo>
                  <a:cubicBezTo>
                    <a:pt x="192014" y="424597"/>
                    <a:pt x="246324" y="525948"/>
                    <a:pt x="422707" y="519695"/>
                  </a:cubicBezTo>
                  <a:cubicBezTo>
                    <a:pt x="440374" y="519041"/>
                    <a:pt x="469819" y="515115"/>
                    <a:pt x="489014" y="509371"/>
                  </a:cubicBezTo>
                  <a:lnTo>
                    <a:pt x="489014" y="396460"/>
                  </a:lnTo>
                  <a:lnTo>
                    <a:pt x="344185" y="396460"/>
                  </a:lnTo>
                  <a:lnTo>
                    <a:pt x="344185" y="281368"/>
                  </a:lnTo>
                  <a:lnTo>
                    <a:pt x="673103" y="281368"/>
                  </a:lnTo>
                  <a:lnTo>
                    <a:pt x="673103" y="589710"/>
                  </a:ln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07495A-59A8-41BE-A1C7-C0D52021DC9E}"/>
                </a:ext>
              </a:extLst>
            </p:cNvPr>
            <p:cNvSpPr/>
            <p:nvPr/>
          </p:nvSpPr>
          <p:spPr bwMode="ltGray">
            <a:xfrm>
              <a:off x="1449207" y="-2373753"/>
              <a:ext cx="602869" cy="611158"/>
            </a:xfrm>
            <a:custGeom>
              <a:avLst/>
              <a:gdLst>
                <a:gd name="connsiteX0" fmla="*/ 413546 w 602869"/>
                <a:gd name="connsiteY0" fmla="*/ 202992 h 611158"/>
                <a:gd name="connsiteX1" fmla="*/ 364034 w 602869"/>
                <a:gd name="connsiteY1" fmla="*/ 281587 h 611158"/>
                <a:gd name="connsiteX2" fmla="*/ 274679 w 602869"/>
                <a:gd name="connsiteY2" fmla="*/ 296637 h 611158"/>
                <a:gd name="connsiteX3" fmla="*/ 184234 w 602869"/>
                <a:gd name="connsiteY3" fmla="*/ 296637 h 611158"/>
                <a:gd name="connsiteX4" fmla="*/ 184234 w 602869"/>
                <a:gd name="connsiteY4" fmla="*/ 114947 h 611158"/>
                <a:gd name="connsiteX5" fmla="*/ 274679 w 602869"/>
                <a:gd name="connsiteY5" fmla="*/ 114947 h 611158"/>
                <a:gd name="connsiteX6" fmla="*/ 364034 w 602869"/>
                <a:gd name="connsiteY6" fmla="*/ 127234 h 611158"/>
                <a:gd name="connsiteX7" fmla="*/ 413546 w 602869"/>
                <a:gd name="connsiteY7" fmla="*/ 202992 h 611158"/>
                <a:gd name="connsiteX8" fmla="*/ 506318 w 602869"/>
                <a:gd name="connsiteY8" fmla="*/ 36134 h 611158"/>
                <a:gd name="connsiteX9" fmla="*/ 316194 w 602869"/>
                <a:gd name="connsiteY9" fmla="*/ 0 h 611158"/>
                <a:gd name="connsiteX10" fmla="*/ 0 w 602869"/>
                <a:gd name="connsiteY10" fmla="*/ 0 h 611158"/>
                <a:gd name="connsiteX11" fmla="*/ 0 w 602869"/>
                <a:gd name="connsiteY11" fmla="*/ 611158 h 611158"/>
                <a:gd name="connsiteX12" fmla="*/ 184234 w 602869"/>
                <a:gd name="connsiteY12" fmla="*/ 611158 h 611158"/>
                <a:gd name="connsiteX13" fmla="*/ 184234 w 602869"/>
                <a:gd name="connsiteY13" fmla="*/ 411729 h 611158"/>
                <a:gd name="connsiteX14" fmla="*/ 311759 w 602869"/>
                <a:gd name="connsiteY14" fmla="*/ 411729 h 611158"/>
                <a:gd name="connsiteX15" fmla="*/ 505081 w 602869"/>
                <a:gd name="connsiteY15" fmla="*/ 372468 h 611158"/>
                <a:gd name="connsiteX16" fmla="*/ 602870 w 602869"/>
                <a:gd name="connsiteY16" fmla="*/ 192814 h 611158"/>
                <a:gd name="connsiteX17" fmla="*/ 506318 w 602869"/>
                <a:gd name="connsiteY17" fmla="*/ 36134 h 61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2869" h="611158">
                  <a:moveTo>
                    <a:pt x="413546" y="202992"/>
                  </a:moveTo>
                  <a:cubicBezTo>
                    <a:pt x="413546" y="247561"/>
                    <a:pt x="389481" y="269808"/>
                    <a:pt x="364034" y="281587"/>
                  </a:cubicBezTo>
                  <a:cubicBezTo>
                    <a:pt x="340405" y="292492"/>
                    <a:pt x="305870" y="296637"/>
                    <a:pt x="274679" y="296637"/>
                  </a:cubicBezTo>
                  <a:lnTo>
                    <a:pt x="184234" y="296637"/>
                  </a:lnTo>
                  <a:lnTo>
                    <a:pt x="184234" y="114947"/>
                  </a:lnTo>
                  <a:lnTo>
                    <a:pt x="274679" y="114947"/>
                  </a:lnTo>
                  <a:cubicBezTo>
                    <a:pt x="305870" y="114947"/>
                    <a:pt x="340405" y="116401"/>
                    <a:pt x="364034" y="127234"/>
                  </a:cubicBezTo>
                  <a:cubicBezTo>
                    <a:pt x="389481" y="139012"/>
                    <a:pt x="413546" y="158570"/>
                    <a:pt x="413546" y="202992"/>
                  </a:cubicBezTo>
                  <a:close/>
                  <a:moveTo>
                    <a:pt x="506318" y="36134"/>
                  </a:moveTo>
                  <a:cubicBezTo>
                    <a:pt x="455933" y="7634"/>
                    <a:pt x="390498" y="0"/>
                    <a:pt x="316194" y="0"/>
                  </a:cubicBezTo>
                  <a:lnTo>
                    <a:pt x="0" y="0"/>
                  </a:lnTo>
                  <a:lnTo>
                    <a:pt x="0" y="611158"/>
                  </a:lnTo>
                  <a:lnTo>
                    <a:pt x="184234" y="611158"/>
                  </a:lnTo>
                  <a:lnTo>
                    <a:pt x="184234" y="411729"/>
                  </a:lnTo>
                  <a:lnTo>
                    <a:pt x="311759" y="411729"/>
                  </a:lnTo>
                  <a:cubicBezTo>
                    <a:pt x="383446" y="411729"/>
                    <a:pt x="450916" y="403149"/>
                    <a:pt x="505081" y="372468"/>
                  </a:cubicBezTo>
                  <a:cubicBezTo>
                    <a:pt x="568917" y="336261"/>
                    <a:pt x="602870" y="279551"/>
                    <a:pt x="602870" y="192814"/>
                  </a:cubicBezTo>
                  <a:cubicBezTo>
                    <a:pt x="602870" y="116837"/>
                    <a:pt x="570371" y="72414"/>
                    <a:pt x="506318" y="36134"/>
                  </a:cubicBez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16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6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23045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10" name="Object 6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" hidden="1">
            <a:extLst>
              <a:ext uri="{FF2B5EF4-FFF2-40B4-BE49-F238E27FC236}">
                <a16:creationId xmlns:a16="http://schemas.microsoft.com/office/drawing/2014/main" id="{D62A08AB-557D-4245-84FA-9DB6B6C6845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501840" y="6331418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27DC5F7-B46F-487F-B2A9-7F9EA38CFA6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0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444686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15EFC92-5E3D-4BDC-A378-85D30212A9E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501840" y="6331418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5D49480-E507-43D9-B733-97E66132DC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63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9574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DCF374B-2477-45CD-A00B-B8676A45ACD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501840" y="6331418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B28BA9-D2EA-4BCB-AEFA-C00359E2A7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13349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9526043-F22A-4ED3-B0A1-DD7C4F83AF9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quote source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501840" y="6331418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893C02-F28A-42FF-B73F-EF7A20A1CFD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5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41125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7C50C85-5FB9-4798-A8A4-1DA5B9F3AC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CEE6FA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3659644"/>
            <a:ext cx="2514600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501840" y="6331418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0CA5E7-34D5-4324-A458-F7703410F9EB}"/>
              </a:ext>
            </a:extLst>
          </p:cNvPr>
          <p:cNvGrpSpPr/>
          <p:nvPr userDrawn="1"/>
        </p:nvGrpSpPr>
        <p:grpSpPr bwMode="ltGray">
          <a:xfrm>
            <a:off x="547365" y="6116479"/>
            <a:ext cx="1026382" cy="616486"/>
            <a:chOff x="17864" y="-3048674"/>
            <a:chExt cx="2768679" cy="166298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598506B-A91C-475A-8378-56BED889C10A}"/>
                </a:ext>
              </a:extLst>
            </p:cNvPr>
            <p:cNvSpPr/>
            <p:nvPr/>
          </p:nvSpPr>
          <p:spPr bwMode="ltGray">
            <a:xfrm>
              <a:off x="17864" y="-3048674"/>
              <a:ext cx="2768679" cy="1662981"/>
            </a:xfrm>
            <a:custGeom>
              <a:avLst/>
              <a:gdLst>
                <a:gd name="connsiteX0" fmla="*/ 1384449 w 2768679"/>
                <a:gd name="connsiteY0" fmla="*/ 0 h 1662981"/>
                <a:gd name="connsiteX1" fmla="*/ 2768680 w 2768679"/>
                <a:gd name="connsiteY1" fmla="*/ 1397245 h 1662981"/>
                <a:gd name="connsiteX2" fmla="*/ 1655784 w 2768679"/>
                <a:gd name="connsiteY2" fmla="*/ 1397245 h 1662981"/>
                <a:gd name="connsiteX3" fmla="*/ 1534512 w 2768679"/>
                <a:gd name="connsiteY3" fmla="*/ 1420511 h 1662981"/>
                <a:gd name="connsiteX4" fmla="*/ 1458826 w 2768679"/>
                <a:gd name="connsiteY4" fmla="*/ 1511246 h 1662981"/>
                <a:gd name="connsiteX5" fmla="*/ 1384449 w 2768679"/>
                <a:gd name="connsiteY5" fmla="*/ 1662982 h 1662981"/>
                <a:gd name="connsiteX6" fmla="*/ 1309926 w 2768679"/>
                <a:gd name="connsiteY6" fmla="*/ 1511246 h 1662981"/>
                <a:gd name="connsiteX7" fmla="*/ 1234240 w 2768679"/>
                <a:gd name="connsiteY7" fmla="*/ 1420511 h 1662981"/>
                <a:gd name="connsiteX8" fmla="*/ 1112968 w 2768679"/>
                <a:gd name="connsiteY8" fmla="*/ 1397245 h 1662981"/>
                <a:gd name="connsiteX9" fmla="*/ 0 w 2768679"/>
                <a:gd name="connsiteY9" fmla="*/ 1397245 h 1662981"/>
                <a:gd name="connsiteX10" fmla="*/ 1384449 w 2768679"/>
                <a:gd name="connsiteY10" fmla="*/ 0 h 16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8679" h="1662981">
                  <a:moveTo>
                    <a:pt x="1384449" y="0"/>
                  </a:moveTo>
                  <a:lnTo>
                    <a:pt x="2768680" y="1397245"/>
                  </a:lnTo>
                  <a:cubicBezTo>
                    <a:pt x="2768680" y="1397245"/>
                    <a:pt x="1656147" y="1397245"/>
                    <a:pt x="1655784" y="1397245"/>
                  </a:cubicBezTo>
                  <a:cubicBezTo>
                    <a:pt x="1601328" y="1397245"/>
                    <a:pt x="1567011" y="1402625"/>
                    <a:pt x="1534512" y="1420511"/>
                  </a:cubicBezTo>
                  <a:cubicBezTo>
                    <a:pt x="1497142" y="1441086"/>
                    <a:pt x="1479692" y="1468423"/>
                    <a:pt x="1458826" y="1511246"/>
                  </a:cubicBezTo>
                  <a:cubicBezTo>
                    <a:pt x="1458899" y="1511319"/>
                    <a:pt x="1384449" y="1662982"/>
                    <a:pt x="1384449" y="1662982"/>
                  </a:cubicBezTo>
                  <a:cubicBezTo>
                    <a:pt x="1384449" y="1662982"/>
                    <a:pt x="1309854" y="1511319"/>
                    <a:pt x="1309926" y="1511246"/>
                  </a:cubicBezTo>
                  <a:cubicBezTo>
                    <a:pt x="1289060" y="1468423"/>
                    <a:pt x="1271611" y="1441086"/>
                    <a:pt x="1234240" y="1420511"/>
                  </a:cubicBezTo>
                  <a:cubicBezTo>
                    <a:pt x="1201741" y="1402625"/>
                    <a:pt x="1167424" y="1397245"/>
                    <a:pt x="1112968" y="1397245"/>
                  </a:cubicBezTo>
                  <a:cubicBezTo>
                    <a:pt x="1112605" y="1397245"/>
                    <a:pt x="0" y="1397245"/>
                    <a:pt x="0" y="1397245"/>
                  </a:cubicBezTo>
                  <a:lnTo>
                    <a:pt x="1384449" y="0"/>
                  </a:lnTo>
                </a:path>
              </a:pathLst>
            </a:custGeom>
            <a:solidFill>
              <a:srgbClr val="0E5D9D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0086DF6-50D3-4F9A-8733-EE31CA7ACC50}"/>
                </a:ext>
              </a:extLst>
            </p:cNvPr>
            <p:cNvSpPr/>
            <p:nvPr/>
          </p:nvSpPr>
          <p:spPr bwMode="ltGray">
            <a:xfrm>
              <a:off x="688858" y="-2386985"/>
              <a:ext cx="673102" cy="637477"/>
            </a:xfrm>
            <a:custGeom>
              <a:avLst/>
              <a:gdLst>
                <a:gd name="connsiteX0" fmla="*/ 673103 w 673102"/>
                <a:gd name="connsiteY0" fmla="*/ 589710 h 637477"/>
                <a:gd name="connsiteX1" fmla="*/ 388390 w 673102"/>
                <a:gd name="connsiteY1" fmla="*/ 637478 h 637477"/>
                <a:gd name="connsiteX2" fmla="*/ 0 w 673102"/>
                <a:gd name="connsiteY2" fmla="*/ 323246 h 637477"/>
                <a:gd name="connsiteX3" fmla="*/ 394279 w 673102"/>
                <a:gd name="connsiteY3" fmla="*/ 0 h 637477"/>
                <a:gd name="connsiteX4" fmla="*/ 670486 w 673102"/>
                <a:gd name="connsiteY4" fmla="*/ 54165 h 637477"/>
                <a:gd name="connsiteX5" fmla="*/ 670486 w 673102"/>
                <a:gd name="connsiteY5" fmla="*/ 197249 h 637477"/>
                <a:gd name="connsiteX6" fmla="*/ 649910 w 673102"/>
                <a:gd name="connsiteY6" fmla="*/ 197249 h 637477"/>
                <a:gd name="connsiteX7" fmla="*/ 417108 w 673102"/>
                <a:gd name="connsiteY7" fmla="*/ 115092 h 637477"/>
                <a:gd name="connsiteX8" fmla="*/ 192014 w 673102"/>
                <a:gd name="connsiteY8" fmla="*/ 315467 h 637477"/>
                <a:gd name="connsiteX9" fmla="*/ 422707 w 673102"/>
                <a:gd name="connsiteY9" fmla="*/ 519695 h 637477"/>
                <a:gd name="connsiteX10" fmla="*/ 489014 w 673102"/>
                <a:gd name="connsiteY10" fmla="*/ 509371 h 637477"/>
                <a:gd name="connsiteX11" fmla="*/ 489014 w 673102"/>
                <a:gd name="connsiteY11" fmla="*/ 396460 h 637477"/>
                <a:gd name="connsiteX12" fmla="*/ 344185 w 673102"/>
                <a:gd name="connsiteY12" fmla="*/ 396460 h 637477"/>
                <a:gd name="connsiteX13" fmla="*/ 344185 w 673102"/>
                <a:gd name="connsiteY13" fmla="*/ 281368 h 637477"/>
                <a:gd name="connsiteX14" fmla="*/ 673103 w 673102"/>
                <a:gd name="connsiteY14" fmla="*/ 281368 h 637477"/>
                <a:gd name="connsiteX15" fmla="*/ 673103 w 673102"/>
                <a:gd name="connsiteY15" fmla="*/ 589710 h 6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02" h="637477">
                  <a:moveTo>
                    <a:pt x="673103" y="589710"/>
                  </a:moveTo>
                  <a:cubicBezTo>
                    <a:pt x="608032" y="611449"/>
                    <a:pt x="512061" y="637478"/>
                    <a:pt x="388390" y="637478"/>
                  </a:cubicBezTo>
                  <a:cubicBezTo>
                    <a:pt x="117927" y="637478"/>
                    <a:pt x="0" y="499483"/>
                    <a:pt x="0" y="323246"/>
                  </a:cubicBezTo>
                  <a:cubicBezTo>
                    <a:pt x="0" y="121054"/>
                    <a:pt x="160532" y="0"/>
                    <a:pt x="394279" y="0"/>
                  </a:cubicBezTo>
                  <a:cubicBezTo>
                    <a:pt x="516496" y="0"/>
                    <a:pt x="591164" y="21303"/>
                    <a:pt x="670486" y="54165"/>
                  </a:cubicBezTo>
                  <a:lnTo>
                    <a:pt x="670486" y="197249"/>
                  </a:lnTo>
                  <a:lnTo>
                    <a:pt x="649910" y="197249"/>
                  </a:lnTo>
                  <a:cubicBezTo>
                    <a:pt x="592546" y="153117"/>
                    <a:pt x="526529" y="115092"/>
                    <a:pt x="417108" y="115092"/>
                  </a:cubicBezTo>
                  <a:cubicBezTo>
                    <a:pt x="278969" y="115092"/>
                    <a:pt x="192014" y="191650"/>
                    <a:pt x="192014" y="315467"/>
                  </a:cubicBezTo>
                  <a:cubicBezTo>
                    <a:pt x="192014" y="424597"/>
                    <a:pt x="246324" y="525948"/>
                    <a:pt x="422707" y="519695"/>
                  </a:cubicBezTo>
                  <a:cubicBezTo>
                    <a:pt x="440374" y="519041"/>
                    <a:pt x="469819" y="515115"/>
                    <a:pt x="489014" y="509371"/>
                  </a:cubicBezTo>
                  <a:lnTo>
                    <a:pt x="489014" y="396460"/>
                  </a:lnTo>
                  <a:lnTo>
                    <a:pt x="344185" y="396460"/>
                  </a:lnTo>
                  <a:lnTo>
                    <a:pt x="344185" y="281368"/>
                  </a:lnTo>
                  <a:lnTo>
                    <a:pt x="673103" y="281368"/>
                  </a:lnTo>
                  <a:lnTo>
                    <a:pt x="673103" y="589710"/>
                  </a:ln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3563BB-8D3C-4213-A9CF-DDBC542A2029}"/>
                </a:ext>
              </a:extLst>
            </p:cNvPr>
            <p:cNvSpPr/>
            <p:nvPr/>
          </p:nvSpPr>
          <p:spPr bwMode="ltGray">
            <a:xfrm>
              <a:off x="1449207" y="-2373753"/>
              <a:ext cx="602869" cy="611158"/>
            </a:xfrm>
            <a:custGeom>
              <a:avLst/>
              <a:gdLst>
                <a:gd name="connsiteX0" fmla="*/ 413546 w 602869"/>
                <a:gd name="connsiteY0" fmla="*/ 202992 h 611158"/>
                <a:gd name="connsiteX1" fmla="*/ 364034 w 602869"/>
                <a:gd name="connsiteY1" fmla="*/ 281587 h 611158"/>
                <a:gd name="connsiteX2" fmla="*/ 274679 w 602869"/>
                <a:gd name="connsiteY2" fmla="*/ 296637 h 611158"/>
                <a:gd name="connsiteX3" fmla="*/ 184234 w 602869"/>
                <a:gd name="connsiteY3" fmla="*/ 296637 h 611158"/>
                <a:gd name="connsiteX4" fmla="*/ 184234 w 602869"/>
                <a:gd name="connsiteY4" fmla="*/ 114947 h 611158"/>
                <a:gd name="connsiteX5" fmla="*/ 274679 w 602869"/>
                <a:gd name="connsiteY5" fmla="*/ 114947 h 611158"/>
                <a:gd name="connsiteX6" fmla="*/ 364034 w 602869"/>
                <a:gd name="connsiteY6" fmla="*/ 127234 h 611158"/>
                <a:gd name="connsiteX7" fmla="*/ 413546 w 602869"/>
                <a:gd name="connsiteY7" fmla="*/ 202992 h 611158"/>
                <a:gd name="connsiteX8" fmla="*/ 506318 w 602869"/>
                <a:gd name="connsiteY8" fmla="*/ 36134 h 611158"/>
                <a:gd name="connsiteX9" fmla="*/ 316194 w 602869"/>
                <a:gd name="connsiteY9" fmla="*/ 0 h 611158"/>
                <a:gd name="connsiteX10" fmla="*/ 0 w 602869"/>
                <a:gd name="connsiteY10" fmla="*/ 0 h 611158"/>
                <a:gd name="connsiteX11" fmla="*/ 0 w 602869"/>
                <a:gd name="connsiteY11" fmla="*/ 611158 h 611158"/>
                <a:gd name="connsiteX12" fmla="*/ 184234 w 602869"/>
                <a:gd name="connsiteY12" fmla="*/ 611158 h 611158"/>
                <a:gd name="connsiteX13" fmla="*/ 184234 w 602869"/>
                <a:gd name="connsiteY13" fmla="*/ 411729 h 611158"/>
                <a:gd name="connsiteX14" fmla="*/ 311759 w 602869"/>
                <a:gd name="connsiteY14" fmla="*/ 411729 h 611158"/>
                <a:gd name="connsiteX15" fmla="*/ 505081 w 602869"/>
                <a:gd name="connsiteY15" fmla="*/ 372468 h 611158"/>
                <a:gd name="connsiteX16" fmla="*/ 602870 w 602869"/>
                <a:gd name="connsiteY16" fmla="*/ 192814 h 611158"/>
                <a:gd name="connsiteX17" fmla="*/ 506318 w 602869"/>
                <a:gd name="connsiteY17" fmla="*/ 36134 h 61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2869" h="611158">
                  <a:moveTo>
                    <a:pt x="413546" y="202992"/>
                  </a:moveTo>
                  <a:cubicBezTo>
                    <a:pt x="413546" y="247561"/>
                    <a:pt x="389481" y="269808"/>
                    <a:pt x="364034" y="281587"/>
                  </a:cubicBezTo>
                  <a:cubicBezTo>
                    <a:pt x="340405" y="292492"/>
                    <a:pt x="305870" y="296637"/>
                    <a:pt x="274679" y="296637"/>
                  </a:cubicBezTo>
                  <a:lnTo>
                    <a:pt x="184234" y="296637"/>
                  </a:lnTo>
                  <a:lnTo>
                    <a:pt x="184234" y="114947"/>
                  </a:lnTo>
                  <a:lnTo>
                    <a:pt x="274679" y="114947"/>
                  </a:lnTo>
                  <a:cubicBezTo>
                    <a:pt x="305870" y="114947"/>
                    <a:pt x="340405" y="116401"/>
                    <a:pt x="364034" y="127234"/>
                  </a:cubicBezTo>
                  <a:cubicBezTo>
                    <a:pt x="389481" y="139012"/>
                    <a:pt x="413546" y="158570"/>
                    <a:pt x="413546" y="202992"/>
                  </a:cubicBezTo>
                  <a:close/>
                  <a:moveTo>
                    <a:pt x="506318" y="36134"/>
                  </a:moveTo>
                  <a:cubicBezTo>
                    <a:pt x="455933" y="7634"/>
                    <a:pt x="390498" y="0"/>
                    <a:pt x="316194" y="0"/>
                  </a:cubicBezTo>
                  <a:lnTo>
                    <a:pt x="0" y="0"/>
                  </a:lnTo>
                  <a:lnTo>
                    <a:pt x="0" y="611158"/>
                  </a:lnTo>
                  <a:lnTo>
                    <a:pt x="184234" y="611158"/>
                  </a:lnTo>
                  <a:lnTo>
                    <a:pt x="184234" y="411729"/>
                  </a:lnTo>
                  <a:lnTo>
                    <a:pt x="311759" y="411729"/>
                  </a:lnTo>
                  <a:cubicBezTo>
                    <a:pt x="383446" y="411729"/>
                    <a:pt x="450916" y="403149"/>
                    <a:pt x="505081" y="372468"/>
                  </a:cubicBezTo>
                  <a:cubicBezTo>
                    <a:pt x="568917" y="336261"/>
                    <a:pt x="602870" y="279551"/>
                    <a:pt x="602870" y="192814"/>
                  </a:cubicBezTo>
                  <a:cubicBezTo>
                    <a:pt x="602870" y="116837"/>
                    <a:pt x="570371" y="72414"/>
                    <a:pt x="506318" y="36134"/>
                  </a:cubicBez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Slide Number">
            <a:extLst>
              <a:ext uri="{FF2B5EF4-FFF2-40B4-BE49-F238E27FC236}">
                <a16:creationId xmlns:a16="http://schemas.microsoft.com/office/drawing/2014/main" id="{8E5B7D7C-5707-44C7-AB16-2BDB410AC046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40A82A-28F7-4005-BA4F-8CCB5416D2F2}"/>
              </a:ext>
            </a:extLst>
          </p:cNvPr>
          <p:cNvSpPr txBox="1"/>
          <p:nvPr userDrawn="1"/>
        </p:nvSpPr>
        <p:spPr>
          <a:xfrm>
            <a:off x="3252274" y="6679868"/>
            <a:ext cx="56874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©2021 Georgia-Pacific LLC. Confidential and Proprietary Information. Do not distribute or copy without prior consent.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1846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724338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9D2CA90-0144-4292-9526-98A508F5317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CEE6FA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5" y="3659644"/>
            <a:ext cx="34655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501840" y="6331418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6326E0-D670-4912-B00B-8EEA8FA7BB16}"/>
              </a:ext>
            </a:extLst>
          </p:cNvPr>
          <p:cNvGrpSpPr/>
          <p:nvPr userDrawn="1"/>
        </p:nvGrpSpPr>
        <p:grpSpPr bwMode="ltGray">
          <a:xfrm>
            <a:off x="547365" y="6116479"/>
            <a:ext cx="1026382" cy="616486"/>
            <a:chOff x="17864" y="-3048674"/>
            <a:chExt cx="2768679" cy="16629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E7801D2-5A56-4885-8A1D-51EB2DE88CE5}"/>
                </a:ext>
              </a:extLst>
            </p:cNvPr>
            <p:cNvSpPr/>
            <p:nvPr/>
          </p:nvSpPr>
          <p:spPr bwMode="ltGray">
            <a:xfrm>
              <a:off x="17864" y="-3048674"/>
              <a:ext cx="2768679" cy="1662981"/>
            </a:xfrm>
            <a:custGeom>
              <a:avLst/>
              <a:gdLst>
                <a:gd name="connsiteX0" fmla="*/ 1384449 w 2768679"/>
                <a:gd name="connsiteY0" fmla="*/ 0 h 1662981"/>
                <a:gd name="connsiteX1" fmla="*/ 2768680 w 2768679"/>
                <a:gd name="connsiteY1" fmla="*/ 1397245 h 1662981"/>
                <a:gd name="connsiteX2" fmla="*/ 1655784 w 2768679"/>
                <a:gd name="connsiteY2" fmla="*/ 1397245 h 1662981"/>
                <a:gd name="connsiteX3" fmla="*/ 1534512 w 2768679"/>
                <a:gd name="connsiteY3" fmla="*/ 1420511 h 1662981"/>
                <a:gd name="connsiteX4" fmla="*/ 1458826 w 2768679"/>
                <a:gd name="connsiteY4" fmla="*/ 1511246 h 1662981"/>
                <a:gd name="connsiteX5" fmla="*/ 1384449 w 2768679"/>
                <a:gd name="connsiteY5" fmla="*/ 1662982 h 1662981"/>
                <a:gd name="connsiteX6" fmla="*/ 1309926 w 2768679"/>
                <a:gd name="connsiteY6" fmla="*/ 1511246 h 1662981"/>
                <a:gd name="connsiteX7" fmla="*/ 1234240 w 2768679"/>
                <a:gd name="connsiteY7" fmla="*/ 1420511 h 1662981"/>
                <a:gd name="connsiteX8" fmla="*/ 1112968 w 2768679"/>
                <a:gd name="connsiteY8" fmla="*/ 1397245 h 1662981"/>
                <a:gd name="connsiteX9" fmla="*/ 0 w 2768679"/>
                <a:gd name="connsiteY9" fmla="*/ 1397245 h 1662981"/>
                <a:gd name="connsiteX10" fmla="*/ 1384449 w 2768679"/>
                <a:gd name="connsiteY10" fmla="*/ 0 h 16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8679" h="1662981">
                  <a:moveTo>
                    <a:pt x="1384449" y="0"/>
                  </a:moveTo>
                  <a:lnTo>
                    <a:pt x="2768680" y="1397245"/>
                  </a:lnTo>
                  <a:cubicBezTo>
                    <a:pt x="2768680" y="1397245"/>
                    <a:pt x="1656147" y="1397245"/>
                    <a:pt x="1655784" y="1397245"/>
                  </a:cubicBezTo>
                  <a:cubicBezTo>
                    <a:pt x="1601328" y="1397245"/>
                    <a:pt x="1567011" y="1402625"/>
                    <a:pt x="1534512" y="1420511"/>
                  </a:cubicBezTo>
                  <a:cubicBezTo>
                    <a:pt x="1497142" y="1441086"/>
                    <a:pt x="1479692" y="1468423"/>
                    <a:pt x="1458826" y="1511246"/>
                  </a:cubicBezTo>
                  <a:cubicBezTo>
                    <a:pt x="1458899" y="1511319"/>
                    <a:pt x="1384449" y="1662982"/>
                    <a:pt x="1384449" y="1662982"/>
                  </a:cubicBezTo>
                  <a:cubicBezTo>
                    <a:pt x="1384449" y="1662982"/>
                    <a:pt x="1309854" y="1511319"/>
                    <a:pt x="1309926" y="1511246"/>
                  </a:cubicBezTo>
                  <a:cubicBezTo>
                    <a:pt x="1289060" y="1468423"/>
                    <a:pt x="1271611" y="1441086"/>
                    <a:pt x="1234240" y="1420511"/>
                  </a:cubicBezTo>
                  <a:cubicBezTo>
                    <a:pt x="1201741" y="1402625"/>
                    <a:pt x="1167424" y="1397245"/>
                    <a:pt x="1112968" y="1397245"/>
                  </a:cubicBezTo>
                  <a:cubicBezTo>
                    <a:pt x="1112605" y="1397245"/>
                    <a:pt x="0" y="1397245"/>
                    <a:pt x="0" y="1397245"/>
                  </a:cubicBezTo>
                  <a:lnTo>
                    <a:pt x="1384449" y="0"/>
                  </a:lnTo>
                </a:path>
              </a:pathLst>
            </a:custGeom>
            <a:solidFill>
              <a:srgbClr val="0E5D9D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D1D9FC8-CC1F-48B2-BC7E-5CC59EE65607}"/>
                </a:ext>
              </a:extLst>
            </p:cNvPr>
            <p:cNvSpPr/>
            <p:nvPr/>
          </p:nvSpPr>
          <p:spPr bwMode="ltGray">
            <a:xfrm>
              <a:off x="688858" y="-2386985"/>
              <a:ext cx="673102" cy="637477"/>
            </a:xfrm>
            <a:custGeom>
              <a:avLst/>
              <a:gdLst>
                <a:gd name="connsiteX0" fmla="*/ 673103 w 673102"/>
                <a:gd name="connsiteY0" fmla="*/ 589710 h 637477"/>
                <a:gd name="connsiteX1" fmla="*/ 388390 w 673102"/>
                <a:gd name="connsiteY1" fmla="*/ 637478 h 637477"/>
                <a:gd name="connsiteX2" fmla="*/ 0 w 673102"/>
                <a:gd name="connsiteY2" fmla="*/ 323246 h 637477"/>
                <a:gd name="connsiteX3" fmla="*/ 394279 w 673102"/>
                <a:gd name="connsiteY3" fmla="*/ 0 h 637477"/>
                <a:gd name="connsiteX4" fmla="*/ 670486 w 673102"/>
                <a:gd name="connsiteY4" fmla="*/ 54165 h 637477"/>
                <a:gd name="connsiteX5" fmla="*/ 670486 w 673102"/>
                <a:gd name="connsiteY5" fmla="*/ 197249 h 637477"/>
                <a:gd name="connsiteX6" fmla="*/ 649910 w 673102"/>
                <a:gd name="connsiteY6" fmla="*/ 197249 h 637477"/>
                <a:gd name="connsiteX7" fmla="*/ 417108 w 673102"/>
                <a:gd name="connsiteY7" fmla="*/ 115092 h 637477"/>
                <a:gd name="connsiteX8" fmla="*/ 192014 w 673102"/>
                <a:gd name="connsiteY8" fmla="*/ 315467 h 637477"/>
                <a:gd name="connsiteX9" fmla="*/ 422707 w 673102"/>
                <a:gd name="connsiteY9" fmla="*/ 519695 h 637477"/>
                <a:gd name="connsiteX10" fmla="*/ 489014 w 673102"/>
                <a:gd name="connsiteY10" fmla="*/ 509371 h 637477"/>
                <a:gd name="connsiteX11" fmla="*/ 489014 w 673102"/>
                <a:gd name="connsiteY11" fmla="*/ 396460 h 637477"/>
                <a:gd name="connsiteX12" fmla="*/ 344185 w 673102"/>
                <a:gd name="connsiteY12" fmla="*/ 396460 h 637477"/>
                <a:gd name="connsiteX13" fmla="*/ 344185 w 673102"/>
                <a:gd name="connsiteY13" fmla="*/ 281368 h 637477"/>
                <a:gd name="connsiteX14" fmla="*/ 673103 w 673102"/>
                <a:gd name="connsiteY14" fmla="*/ 281368 h 637477"/>
                <a:gd name="connsiteX15" fmla="*/ 673103 w 673102"/>
                <a:gd name="connsiteY15" fmla="*/ 589710 h 6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02" h="637477">
                  <a:moveTo>
                    <a:pt x="673103" y="589710"/>
                  </a:moveTo>
                  <a:cubicBezTo>
                    <a:pt x="608032" y="611449"/>
                    <a:pt x="512061" y="637478"/>
                    <a:pt x="388390" y="637478"/>
                  </a:cubicBezTo>
                  <a:cubicBezTo>
                    <a:pt x="117927" y="637478"/>
                    <a:pt x="0" y="499483"/>
                    <a:pt x="0" y="323246"/>
                  </a:cubicBezTo>
                  <a:cubicBezTo>
                    <a:pt x="0" y="121054"/>
                    <a:pt x="160532" y="0"/>
                    <a:pt x="394279" y="0"/>
                  </a:cubicBezTo>
                  <a:cubicBezTo>
                    <a:pt x="516496" y="0"/>
                    <a:pt x="591164" y="21303"/>
                    <a:pt x="670486" y="54165"/>
                  </a:cubicBezTo>
                  <a:lnTo>
                    <a:pt x="670486" y="197249"/>
                  </a:lnTo>
                  <a:lnTo>
                    <a:pt x="649910" y="197249"/>
                  </a:lnTo>
                  <a:cubicBezTo>
                    <a:pt x="592546" y="153117"/>
                    <a:pt x="526529" y="115092"/>
                    <a:pt x="417108" y="115092"/>
                  </a:cubicBezTo>
                  <a:cubicBezTo>
                    <a:pt x="278969" y="115092"/>
                    <a:pt x="192014" y="191650"/>
                    <a:pt x="192014" y="315467"/>
                  </a:cubicBezTo>
                  <a:cubicBezTo>
                    <a:pt x="192014" y="424597"/>
                    <a:pt x="246324" y="525948"/>
                    <a:pt x="422707" y="519695"/>
                  </a:cubicBezTo>
                  <a:cubicBezTo>
                    <a:pt x="440374" y="519041"/>
                    <a:pt x="469819" y="515115"/>
                    <a:pt x="489014" y="509371"/>
                  </a:cubicBezTo>
                  <a:lnTo>
                    <a:pt x="489014" y="396460"/>
                  </a:lnTo>
                  <a:lnTo>
                    <a:pt x="344185" y="396460"/>
                  </a:lnTo>
                  <a:lnTo>
                    <a:pt x="344185" y="281368"/>
                  </a:lnTo>
                  <a:lnTo>
                    <a:pt x="673103" y="281368"/>
                  </a:lnTo>
                  <a:lnTo>
                    <a:pt x="673103" y="589710"/>
                  </a:ln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CB8EB3F-A385-4A4A-A52A-504669F18953}"/>
                </a:ext>
              </a:extLst>
            </p:cNvPr>
            <p:cNvSpPr/>
            <p:nvPr/>
          </p:nvSpPr>
          <p:spPr bwMode="ltGray">
            <a:xfrm>
              <a:off x="1449207" y="-2373753"/>
              <a:ext cx="602869" cy="611158"/>
            </a:xfrm>
            <a:custGeom>
              <a:avLst/>
              <a:gdLst>
                <a:gd name="connsiteX0" fmla="*/ 413546 w 602869"/>
                <a:gd name="connsiteY0" fmla="*/ 202992 h 611158"/>
                <a:gd name="connsiteX1" fmla="*/ 364034 w 602869"/>
                <a:gd name="connsiteY1" fmla="*/ 281587 h 611158"/>
                <a:gd name="connsiteX2" fmla="*/ 274679 w 602869"/>
                <a:gd name="connsiteY2" fmla="*/ 296637 h 611158"/>
                <a:gd name="connsiteX3" fmla="*/ 184234 w 602869"/>
                <a:gd name="connsiteY3" fmla="*/ 296637 h 611158"/>
                <a:gd name="connsiteX4" fmla="*/ 184234 w 602869"/>
                <a:gd name="connsiteY4" fmla="*/ 114947 h 611158"/>
                <a:gd name="connsiteX5" fmla="*/ 274679 w 602869"/>
                <a:gd name="connsiteY5" fmla="*/ 114947 h 611158"/>
                <a:gd name="connsiteX6" fmla="*/ 364034 w 602869"/>
                <a:gd name="connsiteY6" fmla="*/ 127234 h 611158"/>
                <a:gd name="connsiteX7" fmla="*/ 413546 w 602869"/>
                <a:gd name="connsiteY7" fmla="*/ 202992 h 611158"/>
                <a:gd name="connsiteX8" fmla="*/ 506318 w 602869"/>
                <a:gd name="connsiteY8" fmla="*/ 36134 h 611158"/>
                <a:gd name="connsiteX9" fmla="*/ 316194 w 602869"/>
                <a:gd name="connsiteY9" fmla="*/ 0 h 611158"/>
                <a:gd name="connsiteX10" fmla="*/ 0 w 602869"/>
                <a:gd name="connsiteY10" fmla="*/ 0 h 611158"/>
                <a:gd name="connsiteX11" fmla="*/ 0 w 602869"/>
                <a:gd name="connsiteY11" fmla="*/ 611158 h 611158"/>
                <a:gd name="connsiteX12" fmla="*/ 184234 w 602869"/>
                <a:gd name="connsiteY12" fmla="*/ 611158 h 611158"/>
                <a:gd name="connsiteX13" fmla="*/ 184234 w 602869"/>
                <a:gd name="connsiteY13" fmla="*/ 411729 h 611158"/>
                <a:gd name="connsiteX14" fmla="*/ 311759 w 602869"/>
                <a:gd name="connsiteY14" fmla="*/ 411729 h 611158"/>
                <a:gd name="connsiteX15" fmla="*/ 505081 w 602869"/>
                <a:gd name="connsiteY15" fmla="*/ 372468 h 611158"/>
                <a:gd name="connsiteX16" fmla="*/ 602870 w 602869"/>
                <a:gd name="connsiteY16" fmla="*/ 192814 h 611158"/>
                <a:gd name="connsiteX17" fmla="*/ 506318 w 602869"/>
                <a:gd name="connsiteY17" fmla="*/ 36134 h 61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2869" h="611158">
                  <a:moveTo>
                    <a:pt x="413546" y="202992"/>
                  </a:moveTo>
                  <a:cubicBezTo>
                    <a:pt x="413546" y="247561"/>
                    <a:pt x="389481" y="269808"/>
                    <a:pt x="364034" y="281587"/>
                  </a:cubicBezTo>
                  <a:cubicBezTo>
                    <a:pt x="340405" y="292492"/>
                    <a:pt x="305870" y="296637"/>
                    <a:pt x="274679" y="296637"/>
                  </a:cubicBezTo>
                  <a:lnTo>
                    <a:pt x="184234" y="296637"/>
                  </a:lnTo>
                  <a:lnTo>
                    <a:pt x="184234" y="114947"/>
                  </a:lnTo>
                  <a:lnTo>
                    <a:pt x="274679" y="114947"/>
                  </a:lnTo>
                  <a:cubicBezTo>
                    <a:pt x="305870" y="114947"/>
                    <a:pt x="340405" y="116401"/>
                    <a:pt x="364034" y="127234"/>
                  </a:cubicBezTo>
                  <a:cubicBezTo>
                    <a:pt x="389481" y="139012"/>
                    <a:pt x="413546" y="158570"/>
                    <a:pt x="413546" y="202992"/>
                  </a:cubicBezTo>
                  <a:close/>
                  <a:moveTo>
                    <a:pt x="506318" y="36134"/>
                  </a:moveTo>
                  <a:cubicBezTo>
                    <a:pt x="455933" y="7634"/>
                    <a:pt x="390498" y="0"/>
                    <a:pt x="316194" y="0"/>
                  </a:cubicBezTo>
                  <a:lnTo>
                    <a:pt x="0" y="0"/>
                  </a:lnTo>
                  <a:lnTo>
                    <a:pt x="0" y="611158"/>
                  </a:lnTo>
                  <a:lnTo>
                    <a:pt x="184234" y="611158"/>
                  </a:lnTo>
                  <a:lnTo>
                    <a:pt x="184234" y="411729"/>
                  </a:lnTo>
                  <a:lnTo>
                    <a:pt x="311759" y="411729"/>
                  </a:lnTo>
                  <a:cubicBezTo>
                    <a:pt x="383446" y="411729"/>
                    <a:pt x="450916" y="403149"/>
                    <a:pt x="505081" y="372468"/>
                  </a:cubicBezTo>
                  <a:cubicBezTo>
                    <a:pt x="568917" y="336261"/>
                    <a:pt x="602870" y="279551"/>
                    <a:pt x="602870" y="192814"/>
                  </a:cubicBezTo>
                  <a:cubicBezTo>
                    <a:pt x="602870" y="116837"/>
                    <a:pt x="570371" y="72414"/>
                    <a:pt x="506318" y="36134"/>
                  </a:cubicBez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DB635840-B435-4634-9B60-6225D33CDE67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32073F-A162-44E5-B671-AEC9A129633A}"/>
              </a:ext>
            </a:extLst>
          </p:cNvPr>
          <p:cNvSpPr txBox="1"/>
          <p:nvPr userDrawn="1"/>
        </p:nvSpPr>
        <p:spPr>
          <a:xfrm>
            <a:off x="3252274" y="6679868"/>
            <a:ext cx="56874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©2021 Georgia-Pacific LLC. Confidential and Proprietary Information. Do not distribute or copy without prior consent.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7605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976916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725BD87-3C3D-45F6-BBCF-F06FD8676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CEE6FA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5065776" cy="38472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591912"/>
            <a:ext cx="5065776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501840" y="6331418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437A68-A72E-4570-ACE8-D7F1AD47F4A2}"/>
              </a:ext>
            </a:extLst>
          </p:cNvPr>
          <p:cNvGrpSpPr/>
          <p:nvPr userDrawn="1"/>
        </p:nvGrpSpPr>
        <p:grpSpPr bwMode="ltGray">
          <a:xfrm>
            <a:off x="547365" y="6116479"/>
            <a:ext cx="1026382" cy="616486"/>
            <a:chOff x="17864" y="-3048674"/>
            <a:chExt cx="2768679" cy="166298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3F069D3-6C50-4B5D-9C52-9383C133FF88}"/>
                </a:ext>
              </a:extLst>
            </p:cNvPr>
            <p:cNvSpPr/>
            <p:nvPr/>
          </p:nvSpPr>
          <p:spPr bwMode="ltGray">
            <a:xfrm>
              <a:off x="17864" y="-3048674"/>
              <a:ext cx="2768679" cy="1662981"/>
            </a:xfrm>
            <a:custGeom>
              <a:avLst/>
              <a:gdLst>
                <a:gd name="connsiteX0" fmla="*/ 1384449 w 2768679"/>
                <a:gd name="connsiteY0" fmla="*/ 0 h 1662981"/>
                <a:gd name="connsiteX1" fmla="*/ 2768680 w 2768679"/>
                <a:gd name="connsiteY1" fmla="*/ 1397245 h 1662981"/>
                <a:gd name="connsiteX2" fmla="*/ 1655784 w 2768679"/>
                <a:gd name="connsiteY2" fmla="*/ 1397245 h 1662981"/>
                <a:gd name="connsiteX3" fmla="*/ 1534512 w 2768679"/>
                <a:gd name="connsiteY3" fmla="*/ 1420511 h 1662981"/>
                <a:gd name="connsiteX4" fmla="*/ 1458826 w 2768679"/>
                <a:gd name="connsiteY4" fmla="*/ 1511246 h 1662981"/>
                <a:gd name="connsiteX5" fmla="*/ 1384449 w 2768679"/>
                <a:gd name="connsiteY5" fmla="*/ 1662982 h 1662981"/>
                <a:gd name="connsiteX6" fmla="*/ 1309926 w 2768679"/>
                <a:gd name="connsiteY6" fmla="*/ 1511246 h 1662981"/>
                <a:gd name="connsiteX7" fmla="*/ 1234240 w 2768679"/>
                <a:gd name="connsiteY7" fmla="*/ 1420511 h 1662981"/>
                <a:gd name="connsiteX8" fmla="*/ 1112968 w 2768679"/>
                <a:gd name="connsiteY8" fmla="*/ 1397245 h 1662981"/>
                <a:gd name="connsiteX9" fmla="*/ 0 w 2768679"/>
                <a:gd name="connsiteY9" fmla="*/ 1397245 h 1662981"/>
                <a:gd name="connsiteX10" fmla="*/ 1384449 w 2768679"/>
                <a:gd name="connsiteY10" fmla="*/ 0 h 16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8679" h="1662981">
                  <a:moveTo>
                    <a:pt x="1384449" y="0"/>
                  </a:moveTo>
                  <a:lnTo>
                    <a:pt x="2768680" y="1397245"/>
                  </a:lnTo>
                  <a:cubicBezTo>
                    <a:pt x="2768680" y="1397245"/>
                    <a:pt x="1656147" y="1397245"/>
                    <a:pt x="1655784" y="1397245"/>
                  </a:cubicBezTo>
                  <a:cubicBezTo>
                    <a:pt x="1601328" y="1397245"/>
                    <a:pt x="1567011" y="1402625"/>
                    <a:pt x="1534512" y="1420511"/>
                  </a:cubicBezTo>
                  <a:cubicBezTo>
                    <a:pt x="1497142" y="1441086"/>
                    <a:pt x="1479692" y="1468423"/>
                    <a:pt x="1458826" y="1511246"/>
                  </a:cubicBezTo>
                  <a:cubicBezTo>
                    <a:pt x="1458899" y="1511319"/>
                    <a:pt x="1384449" y="1662982"/>
                    <a:pt x="1384449" y="1662982"/>
                  </a:cubicBezTo>
                  <a:cubicBezTo>
                    <a:pt x="1384449" y="1662982"/>
                    <a:pt x="1309854" y="1511319"/>
                    <a:pt x="1309926" y="1511246"/>
                  </a:cubicBezTo>
                  <a:cubicBezTo>
                    <a:pt x="1289060" y="1468423"/>
                    <a:pt x="1271611" y="1441086"/>
                    <a:pt x="1234240" y="1420511"/>
                  </a:cubicBezTo>
                  <a:cubicBezTo>
                    <a:pt x="1201741" y="1402625"/>
                    <a:pt x="1167424" y="1397245"/>
                    <a:pt x="1112968" y="1397245"/>
                  </a:cubicBezTo>
                  <a:cubicBezTo>
                    <a:pt x="1112605" y="1397245"/>
                    <a:pt x="0" y="1397245"/>
                    <a:pt x="0" y="1397245"/>
                  </a:cubicBezTo>
                  <a:lnTo>
                    <a:pt x="1384449" y="0"/>
                  </a:lnTo>
                </a:path>
              </a:pathLst>
            </a:custGeom>
            <a:solidFill>
              <a:srgbClr val="0E5D9D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34F93D-3C1B-4760-99FE-D27B06D206F5}"/>
                </a:ext>
              </a:extLst>
            </p:cNvPr>
            <p:cNvSpPr/>
            <p:nvPr/>
          </p:nvSpPr>
          <p:spPr bwMode="ltGray">
            <a:xfrm>
              <a:off x="688858" y="-2386985"/>
              <a:ext cx="673102" cy="637477"/>
            </a:xfrm>
            <a:custGeom>
              <a:avLst/>
              <a:gdLst>
                <a:gd name="connsiteX0" fmla="*/ 673103 w 673102"/>
                <a:gd name="connsiteY0" fmla="*/ 589710 h 637477"/>
                <a:gd name="connsiteX1" fmla="*/ 388390 w 673102"/>
                <a:gd name="connsiteY1" fmla="*/ 637478 h 637477"/>
                <a:gd name="connsiteX2" fmla="*/ 0 w 673102"/>
                <a:gd name="connsiteY2" fmla="*/ 323246 h 637477"/>
                <a:gd name="connsiteX3" fmla="*/ 394279 w 673102"/>
                <a:gd name="connsiteY3" fmla="*/ 0 h 637477"/>
                <a:gd name="connsiteX4" fmla="*/ 670486 w 673102"/>
                <a:gd name="connsiteY4" fmla="*/ 54165 h 637477"/>
                <a:gd name="connsiteX5" fmla="*/ 670486 w 673102"/>
                <a:gd name="connsiteY5" fmla="*/ 197249 h 637477"/>
                <a:gd name="connsiteX6" fmla="*/ 649910 w 673102"/>
                <a:gd name="connsiteY6" fmla="*/ 197249 h 637477"/>
                <a:gd name="connsiteX7" fmla="*/ 417108 w 673102"/>
                <a:gd name="connsiteY7" fmla="*/ 115092 h 637477"/>
                <a:gd name="connsiteX8" fmla="*/ 192014 w 673102"/>
                <a:gd name="connsiteY8" fmla="*/ 315467 h 637477"/>
                <a:gd name="connsiteX9" fmla="*/ 422707 w 673102"/>
                <a:gd name="connsiteY9" fmla="*/ 519695 h 637477"/>
                <a:gd name="connsiteX10" fmla="*/ 489014 w 673102"/>
                <a:gd name="connsiteY10" fmla="*/ 509371 h 637477"/>
                <a:gd name="connsiteX11" fmla="*/ 489014 w 673102"/>
                <a:gd name="connsiteY11" fmla="*/ 396460 h 637477"/>
                <a:gd name="connsiteX12" fmla="*/ 344185 w 673102"/>
                <a:gd name="connsiteY12" fmla="*/ 396460 h 637477"/>
                <a:gd name="connsiteX13" fmla="*/ 344185 w 673102"/>
                <a:gd name="connsiteY13" fmla="*/ 281368 h 637477"/>
                <a:gd name="connsiteX14" fmla="*/ 673103 w 673102"/>
                <a:gd name="connsiteY14" fmla="*/ 281368 h 637477"/>
                <a:gd name="connsiteX15" fmla="*/ 673103 w 673102"/>
                <a:gd name="connsiteY15" fmla="*/ 589710 h 6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02" h="637477">
                  <a:moveTo>
                    <a:pt x="673103" y="589710"/>
                  </a:moveTo>
                  <a:cubicBezTo>
                    <a:pt x="608032" y="611449"/>
                    <a:pt x="512061" y="637478"/>
                    <a:pt x="388390" y="637478"/>
                  </a:cubicBezTo>
                  <a:cubicBezTo>
                    <a:pt x="117927" y="637478"/>
                    <a:pt x="0" y="499483"/>
                    <a:pt x="0" y="323246"/>
                  </a:cubicBezTo>
                  <a:cubicBezTo>
                    <a:pt x="0" y="121054"/>
                    <a:pt x="160532" y="0"/>
                    <a:pt x="394279" y="0"/>
                  </a:cubicBezTo>
                  <a:cubicBezTo>
                    <a:pt x="516496" y="0"/>
                    <a:pt x="591164" y="21303"/>
                    <a:pt x="670486" y="54165"/>
                  </a:cubicBezTo>
                  <a:lnTo>
                    <a:pt x="670486" y="197249"/>
                  </a:lnTo>
                  <a:lnTo>
                    <a:pt x="649910" y="197249"/>
                  </a:lnTo>
                  <a:cubicBezTo>
                    <a:pt x="592546" y="153117"/>
                    <a:pt x="526529" y="115092"/>
                    <a:pt x="417108" y="115092"/>
                  </a:cubicBezTo>
                  <a:cubicBezTo>
                    <a:pt x="278969" y="115092"/>
                    <a:pt x="192014" y="191650"/>
                    <a:pt x="192014" y="315467"/>
                  </a:cubicBezTo>
                  <a:cubicBezTo>
                    <a:pt x="192014" y="424597"/>
                    <a:pt x="246324" y="525948"/>
                    <a:pt x="422707" y="519695"/>
                  </a:cubicBezTo>
                  <a:cubicBezTo>
                    <a:pt x="440374" y="519041"/>
                    <a:pt x="469819" y="515115"/>
                    <a:pt x="489014" y="509371"/>
                  </a:cubicBezTo>
                  <a:lnTo>
                    <a:pt x="489014" y="396460"/>
                  </a:lnTo>
                  <a:lnTo>
                    <a:pt x="344185" y="396460"/>
                  </a:lnTo>
                  <a:lnTo>
                    <a:pt x="344185" y="281368"/>
                  </a:lnTo>
                  <a:lnTo>
                    <a:pt x="673103" y="281368"/>
                  </a:lnTo>
                  <a:lnTo>
                    <a:pt x="673103" y="589710"/>
                  </a:ln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9844BC-F07F-4C44-A230-A5BA6CDE9369}"/>
                </a:ext>
              </a:extLst>
            </p:cNvPr>
            <p:cNvSpPr/>
            <p:nvPr/>
          </p:nvSpPr>
          <p:spPr bwMode="ltGray">
            <a:xfrm>
              <a:off x="1449207" y="-2373753"/>
              <a:ext cx="602869" cy="611158"/>
            </a:xfrm>
            <a:custGeom>
              <a:avLst/>
              <a:gdLst>
                <a:gd name="connsiteX0" fmla="*/ 413546 w 602869"/>
                <a:gd name="connsiteY0" fmla="*/ 202992 h 611158"/>
                <a:gd name="connsiteX1" fmla="*/ 364034 w 602869"/>
                <a:gd name="connsiteY1" fmla="*/ 281587 h 611158"/>
                <a:gd name="connsiteX2" fmla="*/ 274679 w 602869"/>
                <a:gd name="connsiteY2" fmla="*/ 296637 h 611158"/>
                <a:gd name="connsiteX3" fmla="*/ 184234 w 602869"/>
                <a:gd name="connsiteY3" fmla="*/ 296637 h 611158"/>
                <a:gd name="connsiteX4" fmla="*/ 184234 w 602869"/>
                <a:gd name="connsiteY4" fmla="*/ 114947 h 611158"/>
                <a:gd name="connsiteX5" fmla="*/ 274679 w 602869"/>
                <a:gd name="connsiteY5" fmla="*/ 114947 h 611158"/>
                <a:gd name="connsiteX6" fmla="*/ 364034 w 602869"/>
                <a:gd name="connsiteY6" fmla="*/ 127234 h 611158"/>
                <a:gd name="connsiteX7" fmla="*/ 413546 w 602869"/>
                <a:gd name="connsiteY7" fmla="*/ 202992 h 611158"/>
                <a:gd name="connsiteX8" fmla="*/ 506318 w 602869"/>
                <a:gd name="connsiteY8" fmla="*/ 36134 h 611158"/>
                <a:gd name="connsiteX9" fmla="*/ 316194 w 602869"/>
                <a:gd name="connsiteY9" fmla="*/ 0 h 611158"/>
                <a:gd name="connsiteX10" fmla="*/ 0 w 602869"/>
                <a:gd name="connsiteY10" fmla="*/ 0 h 611158"/>
                <a:gd name="connsiteX11" fmla="*/ 0 w 602869"/>
                <a:gd name="connsiteY11" fmla="*/ 611158 h 611158"/>
                <a:gd name="connsiteX12" fmla="*/ 184234 w 602869"/>
                <a:gd name="connsiteY12" fmla="*/ 611158 h 611158"/>
                <a:gd name="connsiteX13" fmla="*/ 184234 w 602869"/>
                <a:gd name="connsiteY13" fmla="*/ 411729 h 611158"/>
                <a:gd name="connsiteX14" fmla="*/ 311759 w 602869"/>
                <a:gd name="connsiteY14" fmla="*/ 411729 h 611158"/>
                <a:gd name="connsiteX15" fmla="*/ 505081 w 602869"/>
                <a:gd name="connsiteY15" fmla="*/ 372468 h 611158"/>
                <a:gd name="connsiteX16" fmla="*/ 602870 w 602869"/>
                <a:gd name="connsiteY16" fmla="*/ 192814 h 611158"/>
                <a:gd name="connsiteX17" fmla="*/ 506318 w 602869"/>
                <a:gd name="connsiteY17" fmla="*/ 36134 h 61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2869" h="611158">
                  <a:moveTo>
                    <a:pt x="413546" y="202992"/>
                  </a:moveTo>
                  <a:cubicBezTo>
                    <a:pt x="413546" y="247561"/>
                    <a:pt x="389481" y="269808"/>
                    <a:pt x="364034" y="281587"/>
                  </a:cubicBezTo>
                  <a:cubicBezTo>
                    <a:pt x="340405" y="292492"/>
                    <a:pt x="305870" y="296637"/>
                    <a:pt x="274679" y="296637"/>
                  </a:cubicBezTo>
                  <a:lnTo>
                    <a:pt x="184234" y="296637"/>
                  </a:lnTo>
                  <a:lnTo>
                    <a:pt x="184234" y="114947"/>
                  </a:lnTo>
                  <a:lnTo>
                    <a:pt x="274679" y="114947"/>
                  </a:lnTo>
                  <a:cubicBezTo>
                    <a:pt x="305870" y="114947"/>
                    <a:pt x="340405" y="116401"/>
                    <a:pt x="364034" y="127234"/>
                  </a:cubicBezTo>
                  <a:cubicBezTo>
                    <a:pt x="389481" y="139012"/>
                    <a:pt x="413546" y="158570"/>
                    <a:pt x="413546" y="202992"/>
                  </a:cubicBezTo>
                  <a:close/>
                  <a:moveTo>
                    <a:pt x="506318" y="36134"/>
                  </a:moveTo>
                  <a:cubicBezTo>
                    <a:pt x="455933" y="7634"/>
                    <a:pt x="390498" y="0"/>
                    <a:pt x="316194" y="0"/>
                  </a:cubicBezTo>
                  <a:lnTo>
                    <a:pt x="0" y="0"/>
                  </a:lnTo>
                  <a:lnTo>
                    <a:pt x="0" y="611158"/>
                  </a:lnTo>
                  <a:lnTo>
                    <a:pt x="184234" y="611158"/>
                  </a:lnTo>
                  <a:lnTo>
                    <a:pt x="184234" y="411729"/>
                  </a:lnTo>
                  <a:lnTo>
                    <a:pt x="311759" y="411729"/>
                  </a:lnTo>
                  <a:cubicBezTo>
                    <a:pt x="383446" y="411729"/>
                    <a:pt x="450916" y="403149"/>
                    <a:pt x="505081" y="372468"/>
                  </a:cubicBezTo>
                  <a:cubicBezTo>
                    <a:pt x="568917" y="336261"/>
                    <a:pt x="602870" y="279551"/>
                    <a:pt x="602870" y="192814"/>
                  </a:cubicBezTo>
                  <a:cubicBezTo>
                    <a:pt x="602870" y="116837"/>
                    <a:pt x="570371" y="72414"/>
                    <a:pt x="506318" y="36134"/>
                  </a:cubicBez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71E886CD-5C69-4459-92D4-0F7B52AA83A1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750644" y="6679868"/>
            <a:ext cx="325501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ct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0EB7E9-45F5-4712-8D58-02457CA82E1F}"/>
              </a:ext>
            </a:extLst>
          </p:cNvPr>
          <p:cNvSpPr txBox="1"/>
          <p:nvPr userDrawn="1"/>
        </p:nvSpPr>
        <p:spPr>
          <a:xfrm>
            <a:off x="3252274" y="6679868"/>
            <a:ext cx="56874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©2021 Georgia-Pacific LLC. Confidential and Proprietary Information. Do not distribute or copy without prior consent.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3149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4.xml"/><Relationship Id="rId39" Type="http://schemas.openxmlformats.org/officeDocument/2006/relationships/tags" Target="../tags/tag17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12.xml"/><Relationship Id="rId42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32" Type="http://schemas.openxmlformats.org/officeDocument/2006/relationships/tags" Target="../tags/tag10.xml"/><Relationship Id="rId37" Type="http://schemas.openxmlformats.org/officeDocument/2006/relationships/tags" Target="../tags/tag15.xml"/><Relationship Id="rId40" Type="http://schemas.openxmlformats.org/officeDocument/2006/relationships/tags" Target="../tags/tag18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tags" Target="../tags/tag6.xml"/><Relationship Id="rId36" Type="http://schemas.openxmlformats.org/officeDocument/2006/relationships/tags" Target="../tags/tag14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9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5.xml"/><Relationship Id="rId30" Type="http://schemas.openxmlformats.org/officeDocument/2006/relationships/tags" Target="../tags/tag8.xml"/><Relationship Id="rId35" Type="http://schemas.openxmlformats.org/officeDocument/2006/relationships/tags" Target="../tags/tag13.xml"/><Relationship Id="rId43" Type="http://schemas.openxmlformats.org/officeDocument/2006/relationships/tags" Target="../tags/tag2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3.xml"/><Relationship Id="rId33" Type="http://schemas.openxmlformats.org/officeDocument/2006/relationships/tags" Target="../tags/tag11.xml"/><Relationship Id="rId38" Type="http://schemas.openxmlformats.org/officeDocument/2006/relationships/tags" Target="../tags/tag16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31573506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413" imgH="416" progId="TCLayout.ActiveDocument.1">
                  <p:embed/>
                </p:oleObj>
              </mc:Choice>
              <mc:Fallback>
                <p:oleObj name="think-cell Slide" r:id="rId44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5B28737-798E-48D4-BBDB-8EB35CB9FFFB}"/>
              </a:ext>
            </a:extLst>
          </p:cNvPr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6"/>
            </p:custDataLst>
          </p:nvPr>
        </p:nvSpPr>
        <p:spPr>
          <a:xfrm>
            <a:off x="1501077" y="6111064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7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 userDrawn="1"/>
        </p:nvSpPr>
        <p:spPr>
          <a:xfrm>
            <a:off x="554736" y="917798"/>
            <a:ext cx="450444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/>
            <a:r>
              <a:rPr lang="en-US"/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 userDrawn="1">
            <p:custDataLst>
              <p:tags r:id="rId28"/>
            </p:custDataLst>
          </p:nvPr>
        </p:nvSpPr>
        <p:spPr>
          <a:xfrm>
            <a:off x="554736" y="2170800"/>
            <a:ext cx="2437655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Above Chart Exhibit Title</a:t>
            </a:r>
            <a:br>
              <a:rPr lang="en-US"/>
            </a:br>
            <a:r>
              <a:rPr lang="en-US" sz="1400" b="0"/>
              <a:t>Unit of Measure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0800"/>
            <a:ext cx="2484655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70" name="LegendLines" hidden="1">
            <a:extLst>
              <a:ext uri="{FF2B5EF4-FFF2-40B4-BE49-F238E27FC236}">
                <a16:creationId xmlns:a16="http://schemas.microsoft.com/office/drawing/2014/main" id="{9BE8FFB2-ED1A-4DA5-B35B-4638F065D610}"/>
              </a:ext>
            </a:extLst>
          </p:cNvPr>
          <p:cNvGrpSpPr/>
          <p:nvPr userDrawn="1"/>
        </p:nvGrpSpPr>
        <p:grpSpPr>
          <a:xfrm>
            <a:off x="10317304" y="3150223"/>
            <a:ext cx="1319960" cy="958286"/>
            <a:chOff x="10162879" y="3243772"/>
            <a:chExt cx="1319960" cy="958286"/>
          </a:xfrm>
        </p:grpSpPr>
        <p:sp>
          <p:nvSpPr>
            <p:cNvPr id="171" name="Legend1">
              <a:extLst>
                <a:ext uri="{FF2B5EF4-FFF2-40B4-BE49-F238E27FC236}">
                  <a16:creationId xmlns:a16="http://schemas.microsoft.com/office/drawing/2014/main" id="{F4777C54-05D5-4D85-8C66-87DACC324AFE}"/>
                </a:ext>
              </a:extLst>
            </p:cNvPr>
            <p:cNvSpPr txBox="1"/>
            <p:nvPr/>
          </p:nvSpPr>
          <p:spPr>
            <a:xfrm>
              <a:off x="10886522" y="324377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72" name="Legend2">
              <a:extLst>
                <a:ext uri="{FF2B5EF4-FFF2-40B4-BE49-F238E27FC236}">
                  <a16:creationId xmlns:a16="http://schemas.microsoft.com/office/drawing/2014/main" id="{0D4CECC3-0534-4DF1-866D-D89C37CA94D0}"/>
                </a:ext>
              </a:extLst>
            </p:cNvPr>
            <p:cNvSpPr txBox="1"/>
            <p:nvPr/>
          </p:nvSpPr>
          <p:spPr>
            <a:xfrm>
              <a:off x="10886522" y="3615193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73" name="Legend3">
              <a:extLst>
                <a:ext uri="{FF2B5EF4-FFF2-40B4-BE49-F238E27FC236}">
                  <a16:creationId xmlns:a16="http://schemas.microsoft.com/office/drawing/2014/main" id="{8EBF9370-367D-4EA5-9650-A8192C067695}"/>
                </a:ext>
              </a:extLst>
            </p:cNvPr>
            <p:cNvSpPr txBox="1"/>
            <p:nvPr/>
          </p:nvSpPr>
          <p:spPr>
            <a:xfrm>
              <a:off x="10886522" y="398661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74" name="LineLegend3">
              <a:extLst>
                <a:ext uri="{FF2B5EF4-FFF2-40B4-BE49-F238E27FC236}">
                  <a16:creationId xmlns:a16="http://schemas.microsoft.com/office/drawing/2014/main" id="{F851C030-60CC-4FCA-8469-276087EA26E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>
                <a:ea typeface="+mn-ea"/>
              </a:endParaRPr>
            </a:p>
          </p:txBody>
        </p:sp>
        <p:sp>
          <p:nvSpPr>
            <p:cNvPr id="175" name="LineLegend2">
              <a:extLst>
                <a:ext uri="{FF2B5EF4-FFF2-40B4-BE49-F238E27FC236}">
                  <a16:creationId xmlns:a16="http://schemas.microsoft.com/office/drawing/2014/main" id="{B740A3D2-B5B9-4486-835A-7EB56BC0B6B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>
                <a:ea typeface="+mn-ea"/>
              </a:endParaRPr>
            </a:p>
          </p:txBody>
        </p:sp>
        <p:sp>
          <p:nvSpPr>
            <p:cNvPr id="176" name="LineLegend1">
              <a:extLst>
                <a:ext uri="{FF2B5EF4-FFF2-40B4-BE49-F238E27FC236}">
                  <a16:creationId xmlns:a16="http://schemas.microsoft.com/office/drawing/2014/main" id="{1CFD9884-F6CB-4F78-B164-BFE94EB68BB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aseline="0">
                <a:ea typeface="+mn-ea"/>
              </a:endParaRPr>
            </a:p>
          </p:txBody>
        </p:sp>
      </p:grpSp>
      <p:grpSp>
        <p:nvGrpSpPr>
          <p:cNvPr id="177" name="LegendMoons" hidden="1">
            <a:extLst>
              <a:ext uri="{FF2B5EF4-FFF2-40B4-BE49-F238E27FC236}">
                <a16:creationId xmlns:a16="http://schemas.microsoft.com/office/drawing/2014/main" id="{20ACA31A-EBEB-44B0-9534-4954E640347F}"/>
              </a:ext>
            </a:extLst>
          </p:cNvPr>
          <p:cNvGrpSpPr/>
          <p:nvPr userDrawn="1"/>
        </p:nvGrpSpPr>
        <p:grpSpPr>
          <a:xfrm>
            <a:off x="10688315" y="1145373"/>
            <a:ext cx="948949" cy="1731859"/>
            <a:chOff x="7723680" y="1702457"/>
            <a:chExt cx="948949" cy="1731859"/>
          </a:xfrm>
        </p:grpSpPr>
        <p:sp>
          <p:nvSpPr>
            <p:cNvPr id="178" name="Legend1">
              <a:extLst>
                <a:ext uri="{FF2B5EF4-FFF2-40B4-BE49-F238E27FC236}">
                  <a16:creationId xmlns:a16="http://schemas.microsoft.com/office/drawing/2014/main" id="{7DC05171-CE46-40FF-A3C0-7D6288C5669B}"/>
                </a:ext>
              </a:extLst>
            </p:cNvPr>
            <p:cNvSpPr txBox="1"/>
            <p:nvPr/>
          </p:nvSpPr>
          <p:spPr>
            <a:xfrm>
              <a:off x="8076312" y="1709816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6" name="Legend2">
              <a:extLst>
                <a:ext uri="{FF2B5EF4-FFF2-40B4-BE49-F238E27FC236}">
                  <a16:creationId xmlns:a16="http://schemas.microsoft.com/office/drawing/2014/main" id="{55C6E9E9-FF0E-432A-9B84-E97DD234239C}"/>
                </a:ext>
              </a:extLst>
            </p:cNvPr>
            <p:cNvSpPr txBox="1"/>
            <p:nvPr/>
          </p:nvSpPr>
          <p:spPr>
            <a:xfrm>
              <a:off x="8076312" y="2085275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8" name="Legend3">
              <a:extLst>
                <a:ext uri="{FF2B5EF4-FFF2-40B4-BE49-F238E27FC236}">
                  <a16:creationId xmlns:a16="http://schemas.microsoft.com/office/drawing/2014/main" id="{1F922A36-0DC3-40E9-AA33-062092CCE2CA}"/>
                </a:ext>
              </a:extLst>
            </p:cNvPr>
            <p:cNvSpPr txBox="1"/>
            <p:nvPr/>
          </p:nvSpPr>
          <p:spPr>
            <a:xfrm>
              <a:off x="8076312" y="246073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9" name="Legend4">
              <a:extLst>
                <a:ext uri="{FF2B5EF4-FFF2-40B4-BE49-F238E27FC236}">
                  <a16:creationId xmlns:a16="http://schemas.microsoft.com/office/drawing/2014/main" id="{5BD4E972-91E5-46CE-BD9A-D96F02CCE803}"/>
                </a:ext>
              </a:extLst>
            </p:cNvPr>
            <p:cNvSpPr txBox="1"/>
            <p:nvPr/>
          </p:nvSpPr>
          <p:spPr>
            <a:xfrm>
              <a:off x="8076312" y="2836193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00" name="Legend5">
              <a:extLst>
                <a:ext uri="{FF2B5EF4-FFF2-40B4-BE49-F238E27FC236}">
                  <a16:creationId xmlns:a16="http://schemas.microsoft.com/office/drawing/2014/main" id="{1805B594-6FD7-4BF2-AD8B-51C7B5B9FB60}"/>
                </a:ext>
              </a:extLst>
            </p:cNvPr>
            <p:cNvSpPr txBox="1"/>
            <p:nvPr/>
          </p:nvSpPr>
          <p:spPr>
            <a:xfrm>
              <a:off x="8076312" y="321165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grpSp>
          <p:nvGrpSpPr>
            <p:cNvPr id="201" name="MoonLegend1">
              <a:extLst>
                <a:ext uri="{FF2B5EF4-FFF2-40B4-BE49-F238E27FC236}">
                  <a16:creationId xmlns:a16="http://schemas.microsoft.com/office/drawing/2014/main" id="{D449C9F2-BEA3-40FA-A464-A9D4E9678397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C2E35939-353E-4E37-B5E1-41695F47D97F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0B8BBED7-720B-47B5-872C-F999EC2288C0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2" name="MoonLegend2">
              <a:extLst>
                <a:ext uri="{FF2B5EF4-FFF2-40B4-BE49-F238E27FC236}">
                  <a16:creationId xmlns:a16="http://schemas.microsoft.com/office/drawing/2014/main" id="{541C4EF6-9004-4183-B574-AFD44AC5EA5D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5CCA82A7-7FA1-4B6D-8B78-68A7BED3B736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8938453D-31F4-465E-8D29-7E73DBF581A7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3" name="MoonLegend3">
              <a:extLst>
                <a:ext uri="{FF2B5EF4-FFF2-40B4-BE49-F238E27FC236}">
                  <a16:creationId xmlns:a16="http://schemas.microsoft.com/office/drawing/2014/main" id="{BED1CD13-DEFC-405A-95BD-C039230CF62B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F357ECE6-9F7A-44F6-9E04-35416B1691E8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61C31A74-B4CF-494D-A5B7-A2DC7375C32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4" name="MoonLegend4">
              <a:extLst>
                <a:ext uri="{FF2B5EF4-FFF2-40B4-BE49-F238E27FC236}">
                  <a16:creationId xmlns:a16="http://schemas.microsoft.com/office/drawing/2014/main" id="{8685B9E4-AB94-4DB0-A343-F6510E2A87CE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085192EF-7EAA-4A4D-ACFF-6218BBA4D80B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A4CA4248-E892-4FB5-B48B-AD5B593D96B5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5" name="MoonLegend5">
              <a:extLst>
                <a:ext uri="{FF2B5EF4-FFF2-40B4-BE49-F238E27FC236}">
                  <a16:creationId xmlns:a16="http://schemas.microsoft.com/office/drawing/2014/main" id="{1F2CA276-A615-4E77-9230-E6DF629BBC5A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CE9D8D38-7A0F-4D15-9E4D-86B8DDD62C8A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Arc 206">
                <a:extLst>
                  <a:ext uri="{FF2B5EF4-FFF2-40B4-BE49-F238E27FC236}">
                    <a16:creationId xmlns:a16="http://schemas.microsoft.com/office/drawing/2014/main" id="{4EB82467-28AB-4A78-9AD7-85CFECC30092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216" name="LegendBoxes" hidden="1">
            <a:extLst>
              <a:ext uri="{FF2B5EF4-FFF2-40B4-BE49-F238E27FC236}">
                <a16:creationId xmlns:a16="http://schemas.microsoft.com/office/drawing/2014/main" id="{A02BFB81-C9AD-40C1-861B-FAC435DC563B}"/>
              </a:ext>
            </a:extLst>
          </p:cNvPr>
          <p:cNvGrpSpPr/>
          <p:nvPr userDrawn="1"/>
        </p:nvGrpSpPr>
        <p:grpSpPr>
          <a:xfrm>
            <a:off x="10714801" y="4381500"/>
            <a:ext cx="922463" cy="1717282"/>
            <a:chOff x="10652400" y="4322824"/>
            <a:chExt cx="922463" cy="1717282"/>
          </a:xfrm>
        </p:grpSpPr>
        <p:sp>
          <p:nvSpPr>
            <p:cNvPr id="217" name="RectangleLegend1">
              <a:extLst>
                <a:ext uri="{FF2B5EF4-FFF2-40B4-BE49-F238E27FC236}">
                  <a16:creationId xmlns:a16="http://schemas.microsoft.com/office/drawing/2014/main" id="{711A4C32-ABB7-4EED-80F4-E033CD65556A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18" name="RectangleLegend2">
              <a:extLst>
                <a:ext uri="{FF2B5EF4-FFF2-40B4-BE49-F238E27FC236}">
                  <a16:creationId xmlns:a16="http://schemas.microsoft.com/office/drawing/2014/main" id="{6087CB19-43C3-4A75-992E-6425E01D27D4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19" name="RectangleLegend3">
              <a:extLst>
                <a:ext uri="{FF2B5EF4-FFF2-40B4-BE49-F238E27FC236}">
                  <a16:creationId xmlns:a16="http://schemas.microsoft.com/office/drawing/2014/main" id="{8FB5D1AF-949F-4615-AB7F-D9569D2A2D54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20" name="RectangleLegend4">
              <a:extLst>
                <a:ext uri="{FF2B5EF4-FFF2-40B4-BE49-F238E27FC236}">
                  <a16:creationId xmlns:a16="http://schemas.microsoft.com/office/drawing/2014/main" id="{9CF91784-EA7E-4DDA-ACE5-678BDF30D928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21" name="RectangleLegend5">
              <a:extLst>
                <a:ext uri="{FF2B5EF4-FFF2-40B4-BE49-F238E27FC236}">
                  <a16:creationId xmlns:a16="http://schemas.microsoft.com/office/drawing/2014/main" id="{3BB69B83-F4BD-4CE4-8EF8-59333989EFFA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22" name="Legend1">
              <a:extLst>
                <a:ext uri="{FF2B5EF4-FFF2-40B4-BE49-F238E27FC236}">
                  <a16:creationId xmlns:a16="http://schemas.microsoft.com/office/drawing/2014/main" id="{51578018-7547-4CE7-822B-A395CEB8BA1A}"/>
                </a:ext>
              </a:extLst>
            </p:cNvPr>
            <p:cNvSpPr txBox="1"/>
            <p:nvPr/>
          </p:nvSpPr>
          <p:spPr>
            <a:xfrm>
              <a:off x="10978546" y="4322824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23" name="Legend2">
              <a:extLst>
                <a:ext uri="{FF2B5EF4-FFF2-40B4-BE49-F238E27FC236}">
                  <a16:creationId xmlns:a16="http://schemas.microsoft.com/office/drawing/2014/main" id="{0B184683-011B-4318-ACFE-16B642606BB6}"/>
                </a:ext>
              </a:extLst>
            </p:cNvPr>
            <p:cNvSpPr txBox="1"/>
            <p:nvPr/>
          </p:nvSpPr>
          <p:spPr>
            <a:xfrm>
              <a:off x="10978546" y="470232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24" name="Legend3">
              <a:extLst>
                <a:ext uri="{FF2B5EF4-FFF2-40B4-BE49-F238E27FC236}">
                  <a16:creationId xmlns:a16="http://schemas.microsoft.com/office/drawing/2014/main" id="{14B8E185-A1D2-4430-AEC9-5D05B9257EAD}"/>
                </a:ext>
              </a:extLst>
            </p:cNvPr>
            <p:cNvSpPr txBox="1"/>
            <p:nvPr/>
          </p:nvSpPr>
          <p:spPr>
            <a:xfrm>
              <a:off x="10978546" y="5081820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25" name="Legend4">
              <a:extLst>
                <a:ext uri="{FF2B5EF4-FFF2-40B4-BE49-F238E27FC236}">
                  <a16:creationId xmlns:a16="http://schemas.microsoft.com/office/drawing/2014/main" id="{3AD66AD6-7134-4D29-A117-DA716D0DAEF8}"/>
                </a:ext>
              </a:extLst>
            </p:cNvPr>
            <p:cNvSpPr txBox="1"/>
            <p:nvPr/>
          </p:nvSpPr>
          <p:spPr>
            <a:xfrm>
              <a:off x="10978546" y="5453241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26" name="Legend5">
              <a:extLst>
                <a:ext uri="{FF2B5EF4-FFF2-40B4-BE49-F238E27FC236}">
                  <a16:creationId xmlns:a16="http://schemas.microsoft.com/office/drawing/2014/main" id="{15632C85-3EA0-4087-8FA3-BBAEDA90037B}"/>
                </a:ext>
              </a:extLst>
            </p:cNvPr>
            <p:cNvSpPr txBox="1"/>
            <p:nvPr/>
          </p:nvSpPr>
          <p:spPr>
            <a:xfrm>
              <a:off x="10978545" y="5824662"/>
              <a:ext cx="5963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F8ED9D11-6CE1-4370-BBF2-AB20F7DE2AB0}"/>
              </a:ext>
            </a:extLst>
          </p:cNvPr>
          <p:cNvSpPr txBox="1"/>
          <p:nvPr userDrawn="1"/>
        </p:nvSpPr>
        <p:spPr>
          <a:xfrm>
            <a:off x="3252274" y="6679868"/>
            <a:ext cx="56874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©2021 Georgia-Pacific LLC. Confidential and Proprietary Information. Do not distribute or copy without prior consent. All rights reserved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A5BF4B-86ED-4767-A27D-BAEC8999F803}"/>
              </a:ext>
            </a:extLst>
          </p:cNvPr>
          <p:cNvGrpSpPr/>
          <p:nvPr userDrawn="1"/>
        </p:nvGrpSpPr>
        <p:grpSpPr bwMode="ltGray">
          <a:xfrm>
            <a:off x="1" y="6482495"/>
            <a:ext cx="11634787" cy="176931"/>
            <a:chOff x="1" y="6482495"/>
            <a:chExt cx="11634787" cy="17693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963FAFB-8CC0-4FA5-B043-F04456FB0D26}"/>
                </a:ext>
              </a:extLst>
            </p:cNvPr>
            <p:cNvSpPr/>
            <p:nvPr userDrawn="1"/>
          </p:nvSpPr>
          <p:spPr bwMode="ltGray">
            <a:xfrm>
              <a:off x="2391190" y="6482495"/>
              <a:ext cx="9243598" cy="176931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2"/>
                </a:buClr>
              </a:pPr>
              <a:endParaRPr lang="en-US" sz="160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E187A0A-54A6-4B4B-88A5-65C99073ECDA}"/>
                </a:ext>
              </a:extLst>
            </p:cNvPr>
            <p:cNvSpPr/>
            <p:nvPr userDrawn="1"/>
          </p:nvSpPr>
          <p:spPr bwMode="ltGray">
            <a:xfrm>
              <a:off x="1" y="6482495"/>
              <a:ext cx="11604090" cy="1524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/>
                </a:solidFill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9ABB731-3D7F-4970-82C4-98A50368AAD8}"/>
              </a:ext>
            </a:extLst>
          </p:cNvPr>
          <p:cNvGrpSpPr/>
          <p:nvPr userDrawn="1"/>
        </p:nvGrpSpPr>
        <p:grpSpPr bwMode="ltGray">
          <a:xfrm>
            <a:off x="547365" y="6116479"/>
            <a:ext cx="1026382" cy="616486"/>
            <a:chOff x="17864" y="-3048674"/>
            <a:chExt cx="2768679" cy="1662981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3E7D1A3-11BC-423B-B098-8FF16BA30EBE}"/>
                </a:ext>
              </a:extLst>
            </p:cNvPr>
            <p:cNvSpPr/>
            <p:nvPr/>
          </p:nvSpPr>
          <p:spPr bwMode="ltGray">
            <a:xfrm>
              <a:off x="17864" y="-3048674"/>
              <a:ext cx="2768679" cy="1662981"/>
            </a:xfrm>
            <a:custGeom>
              <a:avLst/>
              <a:gdLst>
                <a:gd name="connsiteX0" fmla="*/ 1384449 w 2768679"/>
                <a:gd name="connsiteY0" fmla="*/ 0 h 1662981"/>
                <a:gd name="connsiteX1" fmla="*/ 2768680 w 2768679"/>
                <a:gd name="connsiteY1" fmla="*/ 1397245 h 1662981"/>
                <a:gd name="connsiteX2" fmla="*/ 1655784 w 2768679"/>
                <a:gd name="connsiteY2" fmla="*/ 1397245 h 1662981"/>
                <a:gd name="connsiteX3" fmla="*/ 1534512 w 2768679"/>
                <a:gd name="connsiteY3" fmla="*/ 1420511 h 1662981"/>
                <a:gd name="connsiteX4" fmla="*/ 1458826 w 2768679"/>
                <a:gd name="connsiteY4" fmla="*/ 1511246 h 1662981"/>
                <a:gd name="connsiteX5" fmla="*/ 1384449 w 2768679"/>
                <a:gd name="connsiteY5" fmla="*/ 1662982 h 1662981"/>
                <a:gd name="connsiteX6" fmla="*/ 1309926 w 2768679"/>
                <a:gd name="connsiteY6" fmla="*/ 1511246 h 1662981"/>
                <a:gd name="connsiteX7" fmla="*/ 1234240 w 2768679"/>
                <a:gd name="connsiteY7" fmla="*/ 1420511 h 1662981"/>
                <a:gd name="connsiteX8" fmla="*/ 1112968 w 2768679"/>
                <a:gd name="connsiteY8" fmla="*/ 1397245 h 1662981"/>
                <a:gd name="connsiteX9" fmla="*/ 0 w 2768679"/>
                <a:gd name="connsiteY9" fmla="*/ 1397245 h 1662981"/>
                <a:gd name="connsiteX10" fmla="*/ 1384449 w 2768679"/>
                <a:gd name="connsiteY10" fmla="*/ 0 h 16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8679" h="1662981">
                  <a:moveTo>
                    <a:pt x="1384449" y="0"/>
                  </a:moveTo>
                  <a:lnTo>
                    <a:pt x="2768680" y="1397245"/>
                  </a:lnTo>
                  <a:cubicBezTo>
                    <a:pt x="2768680" y="1397245"/>
                    <a:pt x="1656147" y="1397245"/>
                    <a:pt x="1655784" y="1397245"/>
                  </a:cubicBezTo>
                  <a:cubicBezTo>
                    <a:pt x="1601328" y="1397245"/>
                    <a:pt x="1567011" y="1402625"/>
                    <a:pt x="1534512" y="1420511"/>
                  </a:cubicBezTo>
                  <a:cubicBezTo>
                    <a:pt x="1497142" y="1441086"/>
                    <a:pt x="1479692" y="1468423"/>
                    <a:pt x="1458826" y="1511246"/>
                  </a:cubicBezTo>
                  <a:cubicBezTo>
                    <a:pt x="1458899" y="1511319"/>
                    <a:pt x="1384449" y="1662982"/>
                    <a:pt x="1384449" y="1662982"/>
                  </a:cubicBezTo>
                  <a:cubicBezTo>
                    <a:pt x="1384449" y="1662982"/>
                    <a:pt x="1309854" y="1511319"/>
                    <a:pt x="1309926" y="1511246"/>
                  </a:cubicBezTo>
                  <a:cubicBezTo>
                    <a:pt x="1289060" y="1468423"/>
                    <a:pt x="1271611" y="1441086"/>
                    <a:pt x="1234240" y="1420511"/>
                  </a:cubicBezTo>
                  <a:cubicBezTo>
                    <a:pt x="1201741" y="1402625"/>
                    <a:pt x="1167424" y="1397245"/>
                    <a:pt x="1112968" y="1397245"/>
                  </a:cubicBezTo>
                  <a:cubicBezTo>
                    <a:pt x="1112605" y="1397245"/>
                    <a:pt x="0" y="1397245"/>
                    <a:pt x="0" y="1397245"/>
                  </a:cubicBezTo>
                  <a:lnTo>
                    <a:pt x="1384449" y="0"/>
                  </a:lnTo>
                </a:path>
              </a:pathLst>
            </a:custGeom>
            <a:solidFill>
              <a:srgbClr val="0E5D9D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AB7EC48-434C-40AF-A54C-7892024D8884}"/>
                </a:ext>
              </a:extLst>
            </p:cNvPr>
            <p:cNvSpPr/>
            <p:nvPr/>
          </p:nvSpPr>
          <p:spPr bwMode="ltGray">
            <a:xfrm>
              <a:off x="688858" y="-2386985"/>
              <a:ext cx="673102" cy="637477"/>
            </a:xfrm>
            <a:custGeom>
              <a:avLst/>
              <a:gdLst>
                <a:gd name="connsiteX0" fmla="*/ 673103 w 673102"/>
                <a:gd name="connsiteY0" fmla="*/ 589710 h 637477"/>
                <a:gd name="connsiteX1" fmla="*/ 388390 w 673102"/>
                <a:gd name="connsiteY1" fmla="*/ 637478 h 637477"/>
                <a:gd name="connsiteX2" fmla="*/ 0 w 673102"/>
                <a:gd name="connsiteY2" fmla="*/ 323246 h 637477"/>
                <a:gd name="connsiteX3" fmla="*/ 394279 w 673102"/>
                <a:gd name="connsiteY3" fmla="*/ 0 h 637477"/>
                <a:gd name="connsiteX4" fmla="*/ 670486 w 673102"/>
                <a:gd name="connsiteY4" fmla="*/ 54165 h 637477"/>
                <a:gd name="connsiteX5" fmla="*/ 670486 w 673102"/>
                <a:gd name="connsiteY5" fmla="*/ 197249 h 637477"/>
                <a:gd name="connsiteX6" fmla="*/ 649910 w 673102"/>
                <a:gd name="connsiteY6" fmla="*/ 197249 h 637477"/>
                <a:gd name="connsiteX7" fmla="*/ 417108 w 673102"/>
                <a:gd name="connsiteY7" fmla="*/ 115092 h 637477"/>
                <a:gd name="connsiteX8" fmla="*/ 192014 w 673102"/>
                <a:gd name="connsiteY8" fmla="*/ 315467 h 637477"/>
                <a:gd name="connsiteX9" fmla="*/ 422707 w 673102"/>
                <a:gd name="connsiteY9" fmla="*/ 519695 h 637477"/>
                <a:gd name="connsiteX10" fmla="*/ 489014 w 673102"/>
                <a:gd name="connsiteY10" fmla="*/ 509371 h 637477"/>
                <a:gd name="connsiteX11" fmla="*/ 489014 w 673102"/>
                <a:gd name="connsiteY11" fmla="*/ 396460 h 637477"/>
                <a:gd name="connsiteX12" fmla="*/ 344185 w 673102"/>
                <a:gd name="connsiteY12" fmla="*/ 396460 h 637477"/>
                <a:gd name="connsiteX13" fmla="*/ 344185 w 673102"/>
                <a:gd name="connsiteY13" fmla="*/ 281368 h 637477"/>
                <a:gd name="connsiteX14" fmla="*/ 673103 w 673102"/>
                <a:gd name="connsiteY14" fmla="*/ 281368 h 637477"/>
                <a:gd name="connsiteX15" fmla="*/ 673103 w 673102"/>
                <a:gd name="connsiteY15" fmla="*/ 589710 h 6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73102" h="637477">
                  <a:moveTo>
                    <a:pt x="673103" y="589710"/>
                  </a:moveTo>
                  <a:cubicBezTo>
                    <a:pt x="608032" y="611449"/>
                    <a:pt x="512061" y="637478"/>
                    <a:pt x="388390" y="637478"/>
                  </a:cubicBezTo>
                  <a:cubicBezTo>
                    <a:pt x="117927" y="637478"/>
                    <a:pt x="0" y="499483"/>
                    <a:pt x="0" y="323246"/>
                  </a:cubicBezTo>
                  <a:cubicBezTo>
                    <a:pt x="0" y="121054"/>
                    <a:pt x="160532" y="0"/>
                    <a:pt x="394279" y="0"/>
                  </a:cubicBezTo>
                  <a:cubicBezTo>
                    <a:pt x="516496" y="0"/>
                    <a:pt x="591164" y="21303"/>
                    <a:pt x="670486" y="54165"/>
                  </a:cubicBezTo>
                  <a:lnTo>
                    <a:pt x="670486" y="197249"/>
                  </a:lnTo>
                  <a:lnTo>
                    <a:pt x="649910" y="197249"/>
                  </a:lnTo>
                  <a:cubicBezTo>
                    <a:pt x="592546" y="153117"/>
                    <a:pt x="526529" y="115092"/>
                    <a:pt x="417108" y="115092"/>
                  </a:cubicBezTo>
                  <a:cubicBezTo>
                    <a:pt x="278969" y="115092"/>
                    <a:pt x="192014" y="191650"/>
                    <a:pt x="192014" y="315467"/>
                  </a:cubicBezTo>
                  <a:cubicBezTo>
                    <a:pt x="192014" y="424597"/>
                    <a:pt x="246324" y="525948"/>
                    <a:pt x="422707" y="519695"/>
                  </a:cubicBezTo>
                  <a:cubicBezTo>
                    <a:pt x="440374" y="519041"/>
                    <a:pt x="469819" y="515115"/>
                    <a:pt x="489014" y="509371"/>
                  </a:cubicBezTo>
                  <a:lnTo>
                    <a:pt x="489014" y="396460"/>
                  </a:lnTo>
                  <a:lnTo>
                    <a:pt x="344185" y="396460"/>
                  </a:lnTo>
                  <a:lnTo>
                    <a:pt x="344185" y="281368"/>
                  </a:lnTo>
                  <a:lnTo>
                    <a:pt x="673103" y="281368"/>
                  </a:lnTo>
                  <a:lnTo>
                    <a:pt x="673103" y="589710"/>
                  </a:ln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F2C53054-8898-4A3D-9202-5FAE58E77561}"/>
                </a:ext>
              </a:extLst>
            </p:cNvPr>
            <p:cNvSpPr/>
            <p:nvPr/>
          </p:nvSpPr>
          <p:spPr bwMode="ltGray">
            <a:xfrm>
              <a:off x="1449207" y="-2373753"/>
              <a:ext cx="602869" cy="611158"/>
            </a:xfrm>
            <a:custGeom>
              <a:avLst/>
              <a:gdLst>
                <a:gd name="connsiteX0" fmla="*/ 413546 w 602869"/>
                <a:gd name="connsiteY0" fmla="*/ 202992 h 611158"/>
                <a:gd name="connsiteX1" fmla="*/ 364034 w 602869"/>
                <a:gd name="connsiteY1" fmla="*/ 281587 h 611158"/>
                <a:gd name="connsiteX2" fmla="*/ 274679 w 602869"/>
                <a:gd name="connsiteY2" fmla="*/ 296637 h 611158"/>
                <a:gd name="connsiteX3" fmla="*/ 184234 w 602869"/>
                <a:gd name="connsiteY3" fmla="*/ 296637 h 611158"/>
                <a:gd name="connsiteX4" fmla="*/ 184234 w 602869"/>
                <a:gd name="connsiteY4" fmla="*/ 114947 h 611158"/>
                <a:gd name="connsiteX5" fmla="*/ 274679 w 602869"/>
                <a:gd name="connsiteY5" fmla="*/ 114947 h 611158"/>
                <a:gd name="connsiteX6" fmla="*/ 364034 w 602869"/>
                <a:gd name="connsiteY6" fmla="*/ 127234 h 611158"/>
                <a:gd name="connsiteX7" fmla="*/ 413546 w 602869"/>
                <a:gd name="connsiteY7" fmla="*/ 202992 h 611158"/>
                <a:gd name="connsiteX8" fmla="*/ 506318 w 602869"/>
                <a:gd name="connsiteY8" fmla="*/ 36134 h 611158"/>
                <a:gd name="connsiteX9" fmla="*/ 316194 w 602869"/>
                <a:gd name="connsiteY9" fmla="*/ 0 h 611158"/>
                <a:gd name="connsiteX10" fmla="*/ 0 w 602869"/>
                <a:gd name="connsiteY10" fmla="*/ 0 h 611158"/>
                <a:gd name="connsiteX11" fmla="*/ 0 w 602869"/>
                <a:gd name="connsiteY11" fmla="*/ 611158 h 611158"/>
                <a:gd name="connsiteX12" fmla="*/ 184234 w 602869"/>
                <a:gd name="connsiteY12" fmla="*/ 611158 h 611158"/>
                <a:gd name="connsiteX13" fmla="*/ 184234 w 602869"/>
                <a:gd name="connsiteY13" fmla="*/ 411729 h 611158"/>
                <a:gd name="connsiteX14" fmla="*/ 311759 w 602869"/>
                <a:gd name="connsiteY14" fmla="*/ 411729 h 611158"/>
                <a:gd name="connsiteX15" fmla="*/ 505081 w 602869"/>
                <a:gd name="connsiteY15" fmla="*/ 372468 h 611158"/>
                <a:gd name="connsiteX16" fmla="*/ 602870 w 602869"/>
                <a:gd name="connsiteY16" fmla="*/ 192814 h 611158"/>
                <a:gd name="connsiteX17" fmla="*/ 506318 w 602869"/>
                <a:gd name="connsiteY17" fmla="*/ 36134 h 61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2869" h="611158">
                  <a:moveTo>
                    <a:pt x="413546" y="202992"/>
                  </a:moveTo>
                  <a:cubicBezTo>
                    <a:pt x="413546" y="247561"/>
                    <a:pt x="389481" y="269808"/>
                    <a:pt x="364034" y="281587"/>
                  </a:cubicBezTo>
                  <a:cubicBezTo>
                    <a:pt x="340405" y="292492"/>
                    <a:pt x="305870" y="296637"/>
                    <a:pt x="274679" y="296637"/>
                  </a:cubicBezTo>
                  <a:lnTo>
                    <a:pt x="184234" y="296637"/>
                  </a:lnTo>
                  <a:lnTo>
                    <a:pt x="184234" y="114947"/>
                  </a:lnTo>
                  <a:lnTo>
                    <a:pt x="274679" y="114947"/>
                  </a:lnTo>
                  <a:cubicBezTo>
                    <a:pt x="305870" y="114947"/>
                    <a:pt x="340405" y="116401"/>
                    <a:pt x="364034" y="127234"/>
                  </a:cubicBezTo>
                  <a:cubicBezTo>
                    <a:pt x="389481" y="139012"/>
                    <a:pt x="413546" y="158570"/>
                    <a:pt x="413546" y="202992"/>
                  </a:cubicBezTo>
                  <a:close/>
                  <a:moveTo>
                    <a:pt x="506318" y="36134"/>
                  </a:moveTo>
                  <a:cubicBezTo>
                    <a:pt x="455933" y="7634"/>
                    <a:pt x="390498" y="0"/>
                    <a:pt x="316194" y="0"/>
                  </a:cubicBezTo>
                  <a:lnTo>
                    <a:pt x="0" y="0"/>
                  </a:lnTo>
                  <a:lnTo>
                    <a:pt x="0" y="611158"/>
                  </a:lnTo>
                  <a:lnTo>
                    <a:pt x="184234" y="611158"/>
                  </a:lnTo>
                  <a:lnTo>
                    <a:pt x="184234" y="411729"/>
                  </a:lnTo>
                  <a:lnTo>
                    <a:pt x="311759" y="411729"/>
                  </a:lnTo>
                  <a:cubicBezTo>
                    <a:pt x="383446" y="411729"/>
                    <a:pt x="450916" y="403149"/>
                    <a:pt x="505081" y="372468"/>
                  </a:cubicBezTo>
                  <a:cubicBezTo>
                    <a:pt x="568917" y="336261"/>
                    <a:pt x="602870" y="279551"/>
                    <a:pt x="602870" y="192814"/>
                  </a:cubicBezTo>
                  <a:cubicBezTo>
                    <a:pt x="602870" y="116837"/>
                    <a:pt x="570371" y="72414"/>
                    <a:pt x="506318" y="36134"/>
                  </a:cubicBezTo>
                </a:path>
              </a:pathLst>
            </a:custGeom>
            <a:solidFill>
              <a:srgbClr val="FFFFFF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5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685" r:id="rId2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500" b="1" kern="1200" spc="0" baseline="0" dirty="0">
          <a:ln w="6350" cap="flat">
            <a:noFill/>
            <a:miter lim="800000"/>
          </a:ln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Wingdings" panose="05000000000000000000" pitchFamily="2" charset="2"/>
        <a:buChar char="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438912" indent="-210312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Arial" panose="020B0604020202020204" pitchFamily="34" charset="0"/>
        <a:buChar char="‒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5544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13816" indent="-146304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̶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12" Type="http://schemas.openxmlformats.org/officeDocument/2006/relationships/chart" Target="../charts/chart12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11" Type="http://schemas.openxmlformats.org/officeDocument/2006/relationships/chart" Target="../charts/chart11.xml"/><Relationship Id="rId5" Type="http://schemas.openxmlformats.org/officeDocument/2006/relationships/chart" Target="../charts/chart5.xml"/><Relationship Id="rId10" Type="http://schemas.openxmlformats.org/officeDocument/2006/relationships/chart" Target="../charts/chart10.xml"/><Relationship Id="rId4" Type="http://schemas.openxmlformats.org/officeDocument/2006/relationships/chart" Target="../charts/chart4.xml"/><Relationship Id="rId9" Type="http://schemas.openxmlformats.org/officeDocument/2006/relationships/chart" Target="../charts/char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chart" Target="../charts/chart14.xml"/><Relationship Id="rId7" Type="http://schemas.openxmlformats.org/officeDocument/2006/relationships/chart" Target="../charts/chart18.xml"/><Relationship Id="rId12" Type="http://schemas.openxmlformats.org/officeDocument/2006/relationships/chart" Target="../charts/chart23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7.xml"/><Relationship Id="rId11" Type="http://schemas.openxmlformats.org/officeDocument/2006/relationships/chart" Target="../charts/chart22.xml"/><Relationship Id="rId5" Type="http://schemas.openxmlformats.org/officeDocument/2006/relationships/chart" Target="../charts/chart16.xml"/><Relationship Id="rId10" Type="http://schemas.openxmlformats.org/officeDocument/2006/relationships/chart" Target="../charts/chart21.xml"/><Relationship Id="rId4" Type="http://schemas.openxmlformats.org/officeDocument/2006/relationships/chart" Target="../charts/chart15.xml"/><Relationship Id="rId9" Type="http://schemas.openxmlformats.org/officeDocument/2006/relationships/chart" Target="../charts/chart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0.xml"/><Relationship Id="rId3" Type="http://schemas.openxmlformats.org/officeDocument/2006/relationships/chart" Target="../charts/chart25.xml"/><Relationship Id="rId7" Type="http://schemas.openxmlformats.org/officeDocument/2006/relationships/chart" Target="../charts/chart29.xml"/><Relationship Id="rId12" Type="http://schemas.openxmlformats.org/officeDocument/2006/relationships/chart" Target="../charts/chart34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8.xml"/><Relationship Id="rId11" Type="http://schemas.openxmlformats.org/officeDocument/2006/relationships/chart" Target="../charts/chart33.xml"/><Relationship Id="rId5" Type="http://schemas.openxmlformats.org/officeDocument/2006/relationships/chart" Target="../charts/chart27.xml"/><Relationship Id="rId10" Type="http://schemas.openxmlformats.org/officeDocument/2006/relationships/chart" Target="../charts/chart32.xml"/><Relationship Id="rId4" Type="http://schemas.openxmlformats.org/officeDocument/2006/relationships/chart" Target="../charts/chart26.xml"/><Relationship Id="rId9" Type="http://schemas.openxmlformats.org/officeDocument/2006/relationships/chart" Target="../charts/char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2.xml"/><Relationship Id="rId3" Type="http://schemas.openxmlformats.org/officeDocument/2006/relationships/chart" Target="../charts/chart37.xml"/><Relationship Id="rId7" Type="http://schemas.openxmlformats.org/officeDocument/2006/relationships/chart" Target="../charts/chart41.xml"/><Relationship Id="rId12" Type="http://schemas.openxmlformats.org/officeDocument/2006/relationships/chart" Target="../charts/chart46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0.xml"/><Relationship Id="rId11" Type="http://schemas.openxmlformats.org/officeDocument/2006/relationships/chart" Target="../charts/chart45.xml"/><Relationship Id="rId5" Type="http://schemas.openxmlformats.org/officeDocument/2006/relationships/chart" Target="../charts/chart39.xml"/><Relationship Id="rId10" Type="http://schemas.openxmlformats.org/officeDocument/2006/relationships/chart" Target="../charts/chart44.xml"/><Relationship Id="rId4" Type="http://schemas.openxmlformats.org/officeDocument/2006/relationships/chart" Target="../charts/chart38.xml"/><Relationship Id="rId9" Type="http://schemas.openxmlformats.org/officeDocument/2006/relationships/chart" Target="../charts/char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144"/>
            <a:ext cx="11082528" cy="384048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>
              <a:defRPr sz="2500" b="1">
                <a:solidFill>
                  <a:srgbClr val="003399"/>
                </a:solidFill>
                <a:latin typeface="Calibri"/>
              </a:defRPr>
            </a:pPr>
            <a:r>
              <a:t>Scenario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0352" y="731520"/>
            <a:ext cx="1371600" cy="18288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>
              <a:defRPr sz="1200" b="1">
                <a:solidFill>
                  <a:srgbClr val="003399"/>
                </a:solidFill>
                <a:latin typeface="Calibri"/>
              </a:defRPr>
            </a:pPr>
            <a:r>
              <a:t>Scenario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0352" y="1179576"/>
            <a:ext cx="1371600" cy="18288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>
              <a:defRPr sz="1200" b="1">
                <a:solidFill>
                  <a:srgbClr val="003399"/>
                </a:solidFill>
                <a:latin typeface="Calibri"/>
              </a:defRPr>
            </a:pPr>
            <a:r>
              <a:t>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0352" y="1737360"/>
            <a:ext cx="1371600" cy="18288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>
              <a:defRPr sz="1200" b="1">
                <a:solidFill>
                  <a:srgbClr val="003399"/>
                </a:solidFill>
                <a:latin typeface="Calibri"/>
              </a:defRPr>
            </a:pPr>
            <a:r>
              <a:t># of Suppliers (% spend)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352" y="2971800"/>
            <a:ext cx="1371600" cy="18288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>
              <a:defRPr sz="1200" b="1">
                <a:solidFill>
                  <a:srgbClr val="003399"/>
                </a:solidFill>
                <a:latin typeface="Calibri"/>
              </a:defRPr>
            </a:pPr>
            <a:r>
              <a:t>RFP Savings 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352" y="3511296"/>
            <a:ext cx="1371600" cy="18288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>
              <a:defRPr sz="1200" b="1">
                <a:solidFill>
                  <a:srgbClr val="003399"/>
                </a:solidFill>
                <a:latin typeface="Calibri"/>
              </a:defRPr>
            </a:pPr>
            <a:r>
              <a:t>Total Value Opportunity ($MM)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352" y="4471416"/>
            <a:ext cx="1371600" cy="18288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>
              <a:defRPr sz="1200" b="1">
                <a:solidFill>
                  <a:srgbClr val="003399"/>
                </a:solidFill>
                <a:latin typeface="Calibri"/>
              </a:defRPr>
            </a:pPr>
            <a:r>
              <a:t>Key Considerations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87168" y="731520"/>
            <a:ext cx="2286000" cy="310896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algn="ctr">
              <a:defRPr sz="1400" b="1">
                <a:solidFill>
                  <a:srgbClr val="003399"/>
                </a:solidFill>
                <a:latin typeface="Calibri"/>
              </a:defRPr>
            </a:pPr>
            <a:r>
              <a:t>As-Is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7168" y="1179576"/>
            <a:ext cx="2286000" cy="310896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algn="ctr">
              <a:defRPr sz="1200">
                <a:solidFill>
                  <a:srgbClr val="000000"/>
                </a:solidFill>
                <a:latin typeface="Calibri"/>
              </a:defRPr>
            </a:pPr>
            <a:r>
              <a:t>Describe your scenario here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87168" y="1691640"/>
            <a:ext cx="2286000" cy="1014984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algn="ctr">
              <a:defRPr sz="1200">
                <a:solidFill>
                  <a:srgbClr val="000000"/>
                </a:solidFill>
                <a:latin typeface="Calibri"/>
              </a:defRPr>
            </a:pPr>
            <a:r>
              <a:t>4- Supplier 2 (73%), Supplier 1 (24%), Supplier 4 (3%), No Bid from Incumbent (0%)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7168" y="2980944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algn="ctr">
              <a:defRPr sz="1200">
                <a:solidFill>
                  <a:srgbClr val="000000"/>
                </a:solidFill>
                <a:latin typeface="Calibri"/>
              </a:defRPr>
            </a:pPr>
            <a:r>
              <a:t>7% | 17%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7168" y="4462272"/>
            <a:ext cx="2286000" cy="182880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Key considerations for As-Is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7528" y="731520"/>
            <a:ext cx="2286000" cy="310896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algn="ctr">
              <a:defRPr sz="1400" b="1">
                <a:solidFill>
                  <a:srgbClr val="003399"/>
                </a:solidFill>
                <a:latin typeface="Calibri"/>
              </a:defRPr>
            </a:pPr>
            <a:r>
              <a:t>Best of Best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67528" y="1179576"/>
            <a:ext cx="2286000" cy="310896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algn="ctr">
              <a:defRPr sz="1200">
                <a:solidFill>
                  <a:srgbClr val="000000"/>
                </a:solidFill>
                <a:latin typeface="Calibri"/>
              </a:defRPr>
            </a:pPr>
            <a:r>
              <a:t>Describe your scenario here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67528" y="1691640"/>
            <a:ext cx="2286000" cy="1014984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algn="ctr">
              <a:defRPr sz="1200">
                <a:solidFill>
                  <a:srgbClr val="000000"/>
                </a:solidFill>
                <a:latin typeface="Calibri"/>
              </a:defRPr>
            </a:pPr>
            <a:r>
              <a:t>5- Supplier 2 (77%), Supplier 5 (14%), Supplier 4 (9%), Supplier 1 (0%), Supplier 3 (0%)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67528" y="2980944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algn="ctr">
              <a:defRPr sz="1200">
                <a:solidFill>
                  <a:srgbClr val="000000"/>
                </a:solidFill>
                <a:latin typeface="Calibri"/>
              </a:defRPr>
            </a:pPr>
            <a:r>
              <a:t>-3% | -2%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7528" y="4462272"/>
            <a:ext cx="2286000" cy="182880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Key considerations for Best of Best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47888" y="731520"/>
            <a:ext cx="2286000" cy="310896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algn="ctr">
              <a:defRPr sz="1400" b="1">
                <a:solidFill>
                  <a:srgbClr val="003399"/>
                </a:solidFill>
                <a:latin typeface="Calibri"/>
              </a:defRPr>
            </a:pPr>
            <a:r>
              <a:t>BOB Excl Suppliers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47888" y="1179576"/>
            <a:ext cx="2286000" cy="310896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algn="ctr">
              <a:defRPr sz="1200">
                <a:solidFill>
                  <a:srgbClr val="000000"/>
                </a:solidFill>
                <a:latin typeface="Calibri"/>
              </a:defRPr>
            </a:pPr>
            <a:r>
              <a:t>Describe your scenario here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47888" y="1691640"/>
            <a:ext cx="2286000" cy="1014984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algn="ctr">
              <a:defRPr sz="1200">
                <a:solidFill>
                  <a:srgbClr val="000000"/>
                </a:solidFill>
                <a:latin typeface="Calibri"/>
              </a:defRPr>
            </a:pPr>
            <a:r>
              <a:t>5- Supplier 2 (77%), Supplier 5 (14%), Supplier 4 (9%), Supplier 1 (0%), Supplier 3 (0%)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47888" y="2980944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algn="ctr">
              <a:defRPr sz="1200">
                <a:solidFill>
                  <a:srgbClr val="000000"/>
                </a:solidFill>
                <a:latin typeface="Calibri"/>
              </a:defRPr>
            </a:pPr>
            <a:r>
              <a:t>-3% | -2%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47888" y="4462272"/>
            <a:ext cx="2286000" cy="182880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Key considerations for BOB Excl Suppliers</a:t>
            </a:r>
          </a:p>
        </p:txBody>
      </p:sp>
      <p:graphicFrame>
        <p:nvGraphicFramePr>
          <p:cNvPr id="24" name="Chart 23"/>
          <p:cNvGraphicFramePr>
            <a:graphicFrameLocks noGrp="1"/>
          </p:cNvGraphicFramePr>
          <p:nvPr/>
        </p:nvGraphicFramePr>
        <p:xfrm>
          <a:off x="1700784" y="3374136"/>
          <a:ext cx="8229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316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144"/>
            <a:ext cx="10972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500" b="1">
                <a:solidFill>
                  <a:srgbClr val="003399"/>
                </a:solidFill>
                <a:latin typeface="Calibri"/>
              </a:defRPr>
            </a:pPr>
            <a:r>
              <a:t>Supplier Coverage - Incumbent vs. New Business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10972800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Bid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# of Items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Supplier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Supplier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Supplier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Supplier 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Incumbent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New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Incumbent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New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Incumbent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New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Incumbent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New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Totals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0%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543300"/>
          <a:ext cx="10972800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Bid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# of Items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Supplier 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Incumbent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New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Totals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0%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144"/>
            <a:ext cx="11430000" cy="45720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>
              <a:defRPr sz="2500" b="1">
                <a:solidFill>
                  <a:srgbClr val="003399"/>
                </a:solidFill>
                <a:latin typeface="Calibri"/>
              </a:defRPr>
            </a:pPr>
            <a:r>
              <a:t>As-Is Scenario Details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274320"/>
          <a:ext cx="8229600" cy="155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10186416" y="59436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# of Transitions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8202168" y="594360"/>
            <a:ext cx="18288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# of items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t>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828800"/>
          <a:ext cx="11633200" cy="526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Bid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Bid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Incumbent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Avg Current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Current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Awarded 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Avg Bid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Bid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Current Savings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3,437,457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$0.4MM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$0.2MM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$0.2MM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3,001,110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24,000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357,800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$0.5MM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$0.5MM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($0.0MM)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45,000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Totals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6,865,367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$0.12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$0.9MM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$0.10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$0.7MM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$0.1MM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2997200" y="21762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908800" y="21762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997200" y="30906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6908800" y="30906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2997200" y="40050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908800" y="40050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Chart 12"/>
          <p:cNvGraphicFramePr>
            <a:graphicFrameLocks noGrp="1"/>
          </p:cNvGraphicFramePr>
          <p:nvPr/>
        </p:nvGraphicFramePr>
        <p:xfrm>
          <a:off x="2997200" y="49194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4" name="Chart 13"/>
          <p:cNvGraphicFramePr>
            <a:graphicFrameLocks noGrp="1"/>
          </p:cNvGraphicFramePr>
          <p:nvPr/>
        </p:nvGraphicFramePr>
        <p:xfrm>
          <a:off x="6908800" y="49194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5" name="Chart 14"/>
          <p:cNvGraphicFramePr>
            <a:graphicFrameLocks noGrp="1"/>
          </p:cNvGraphicFramePr>
          <p:nvPr/>
        </p:nvGraphicFramePr>
        <p:xfrm>
          <a:off x="2997200" y="58338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6" name="Chart 15"/>
          <p:cNvGraphicFramePr>
            <a:graphicFrameLocks noGrp="1"/>
          </p:cNvGraphicFramePr>
          <p:nvPr/>
        </p:nvGraphicFramePr>
        <p:xfrm>
          <a:off x="6908800" y="58338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144"/>
            <a:ext cx="11430000" cy="45720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>
              <a:defRPr sz="2500" b="1">
                <a:solidFill>
                  <a:srgbClr val="003399"/>
                </a:solidFill>
                <a:latin typeface="Calibri"/>
              </a:defRPr>
            </a:pPr>
            <a:r>
              <a:t>Best of Best Scenario Details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274320"/>
          <a:ext cx="8229600" cy="155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10186416" y="59436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# of Transitions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8202168" y="594360"/>
            <a:ext cx="18288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# of items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t>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828800"/>
          <a:ext cx="11633200" cy="526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Bid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Bid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Incumbent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Avg Current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Current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Awarded 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Avg Bid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Bid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Current Savings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3,437,457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$0.4MM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$0.1MM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$0.3MM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3,001,110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$3.1MM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$3.2MM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($0.4MM)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24,000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357,800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$0.5MM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$0.5MM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($0.0MM)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45,000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($0.0MM)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Totals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6,865,367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$0.58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$4.0MM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$0.55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$3.8MM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($0.1MM)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2997200" y="21762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908800" y="21762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997200" y="30906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6908800" y="30906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2997200" y="40050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908800" y="40050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Chart 12"/>
          <p:cNvGraphicFramePr>
            <a:graphicFrameLocks noGrp="1"/>
          </p:cNvGraphicFramePr>
          <p:nvPr/>
        </p:nvGraphicFramePr>
        <p:xfrm>
          <a:off x="2997200" y="49194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4" name="Chart 13"/>
          <p:cNvGraphicFramePr>
            <a:graphicFrameLocks noGrp="1"/>
          </p:cNvGraphicFramePr>
          <p:nvPr/>
        </p:nvGraphicFramePr>
        <p:xfrm>
          <a:off x="6908800" y="49194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5" name="Chart 14"/>
          <p:cNvGraphicFramePr>
            <a:graphicFrameLocks noGrp="1"/>
          </p:cNvGraphicFramePr>
          <p:nvPr/>
        </p:nvGraphicFramePr>
        <p:xfrm>
          <a:off x="2997200" y="58338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6" name="Chart 15"/>
          <p:cNvGraphicFramePr>
            <a:graphicFrameLocks noGrp="1"/>
          </p:cNvGraphicFramePr>
          <p:nvPr/>
        </p:nvGraphicFramePr>
        <p:xfrm>
          <a:off x="6908800" y="58338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144"/>
            <a:ext cx="11430000" cy="45720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>
              <a:defRPr sz="2500" b="1">
                <a:solidFill>
                  <a:srgbClr val="003399"/>
                </a:solidFill>
                <a:latin typeface="Calibri"/>
              </a:defRPr>
            </a:pPr>
            <a:r>
              <a:t>BOB Excl Suppliers Scenario Details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274320"/>
          <a:ext cx="8229600" cy="155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10186416" y="59436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# of Transitions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t>5</a:t>
            </a:r>
          </a:p>
        </p:txBody>
      </p:sp>
      <p:sp>
        <p:nvSpPr>
          <p:cNvPr id="5" name="Rectangle 4"/>
          <p:cNvSpPr/>
          <p:nvPr/>
        </p:nvSpPr>
        <p:spPr>
          <a:xfrm>
            <a:off x="8202168" y="594360"/>
            <a:ext cx="18288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# of items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t>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828800"/>
          <a:ext cx="11633200" cy="526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Bid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Bid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Incumbent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Avg Current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Current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Awarded 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Avg Bid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Bid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Current Savings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3,437,457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$0.4MM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$0.1MM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$0.3MM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3,001,110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$3.1MM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$1.07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$3.2MM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($0.4MM)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24,000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357,800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$0.5MM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$0.5MM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($0.0MM)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45,000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($0.0MM)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Totals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6,865,367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$0.58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$4.0MM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$0.55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$3.8MM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($0.1MM)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2997200" y="21762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908800" y="21762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997200" y="30906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6908800" y="30906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2997200" y="40050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908800" y="40050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Chart 12"/>
          <p:cNvGraphicFramePr>
            <a:graphicFrameLocks noGrp="1"/>
          </p:cNvGraphicFramePr>
          <p:nvPr/>
        </p:nvGraphicFramePr>
        <p:xfrm>
          <a:off x="2997200" y="49194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4" name="Chart 13"/>
          <p:cNvGraphicFramePr>
            <a:graphicFrameLocks noGrp="1"/>
          </p:cNvGraphicFramePr>
          <p:nvPr/>
        </p:nvGraphicFramePr>
        <p:xfrm>
          <a:off x="6908800" y="49194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5" name="Chart 14"/>
          <p:cNvGraphicFramePr>
            <a:graphicFrameLocks noGrp="1"/>
          </p:cNvGraphicFramePr>
          <p:nvPr/>
        </p:nvGraphicFramePr>
        <p:xfrm>
          <a:off x="2997200" y="58338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6" name="Chart 15"/>
          <p:cNvGraphicFramePr>
            <a:graphicFrameLocks noGrp="1"/>
          </p:cNvGraphicFramePr>
          <p:nvPr/>
        </p:nvGraphicFramePr>
        <p:xfrm>
          <a:off x="6908800" y="58338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144"/>
            <a:ext cx="11082528" cy="384048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>
              <a:defRPr sz="2500" b="1">
                <a:solidFill>
                  <a:srgbClr val="003399"/>
                </a:solidFill>
                <a:latin typeface="Calibri"/>
              </a:defRPr>
            </a:pPr>
            <a:r>
              <a:t>Scenario Summary #2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0352" y="731520"/>
            <a:ext cx="1371600" cy="18288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>
              <a:defRPr sz="1200" b="1">
                <a:solidFill>
                  <a:srgbClr val="003399"/>
                </a:solidFill>
                <a:latin typeface="Calibri"/>
              </a:defRPr>
            </a:pPr>
            <a:r>
              <a:t>Scenario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0352" y="1179576"/>
            <a:ext cx="1371600" cy="18288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>
              <a:defRPr sz="1200" b="1">
                <a:solidFill>
                  <a:srgbClr val="003399"/>
                </a:solidFill>
                <a:latin typeface="Calibri"/>
              </a:defRPr>
            </a:pPr>
            <a:r>
              <a:t>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0352" y="1737360"/>
            <a:ext cx="1371600" cy="18288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>
              <a:defRPr sz="1200" b="1">
                <a:solidFill>
                  <a:srgbClr val="003399"/>
                </a:solidFill>
                <a:latin typeface="Calibri"/>
              </a:defRPr>
            </a:pPr>
            <a:r>
              <a:t># of Suppliers (% spend)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0352" y="2971800"/>
            <a:ext cx="1371600" cy="18288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>
              <a:defRPr sz="1200" b="1">
                <a:solidFill>
                  <a:srgbClr val="003399"/>
                </a:solidFill>
                <a:latin typeface="Calibri"/>
              </a:defRPr>
            </a:pPr>
            <a:r>
              <a:t>RFP Savings 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352" y="3511296"/>
            <a:ext cx="1371600" cy="18288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>
              <a:defRPr sz="1200" b="1">
                <a:solidFill>
                  <a:srgbClr val="003399"/>
                </a:solidFill>
                <a:latin typeface="Calibri"/>
              </a:defRPr>
            </a:pPr>
            <a:r>
              <a:t>Total Value Opportunity ($MM)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352" y="4471416"/>
            <a:ext cx="1371600" cy="18288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>
              <a:defRPr sz="1200" b="1">
                <a:solidFill>
                  <a:srgbClr val="003399"/>
                </a:solidFill>
                <a:latin typeface="Calibri"/>
              </a:defRPr>
            </a:pPr>
            <a:r>
              <a:t>Key Considerations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87168" y="731520"/>
            <a:ext cx="2286000" cy="310896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algn="ctr">
              <a:defRPr sz="1400" b="1">
                <a:solidFill>
                  <a:srgbClr val="003399"/>
                </a:solidFill>
                <a:latin typeface="Calibri"/>
              </a:defRPr>
            </a:pPr>
            <a:r>
              <a:t>As-Is Excl Suppliers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7168" y="1179576"/>
            <a:ext cx="2286000" cy="310896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algn="ctr">
              <a:defRPr sz="1200">
                <a:solidFill>
                  <a:srgbClr val="000000"/>
                </a:solidFill>
                <a:latin typeface="Calibri"/>
              </a:defRPr>
            </a:pPr>
            <a:r>
              <a:t>Describe your scenario here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87168" y="1691640"/>
            <a:ext cx="2286000" cy="1014984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algn="ctr">
              <a:defRPr sz="1200">
                <a:solidFill>
                  <a:srgbClr val="000000"/>
                </a:solidFill>
                <a:latin typeface="Calibri"/>
              </a:defRPr>
            </a:pPr>
            <a:r>
              <a:t>4- Supplier 2 (73%), Supplier 1 (24%), Supplier 4 (3%), Unallocated (0%)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7168" y="2980944"/>
            <a:ext cx="2286000" cy="27432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algn="ctr">
              <a:defRPr sz="1200">
                <a:solidFill>
                  <a:srgbClr val="000000"/>
                </a:solidFill>
                <a:latin typeface="Calibri"/>
              </a:defRPr>
            </a:pPr>
            <a:r>
              <a:t>7% | 17%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7168" y="4462272"/>
            <a:ext cx="2286000" cy="182880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Key considerations for As-Is Excl Suppliers</a:t>
            </a:r>
          </a:p>
        </p:txBody>
      </p:sp>
      <p:graphicFrame>
        <p:nvGraphicFramePr>
          <p:cNvPr id="14" name="Chart 13"/>
          <p:cNvGraphicFramePr>
            <a:graphicFrameLocks noGrp="1"/>
          </p:cNvGraphicFramePr>
          <p:nvPr/>
        </p:nvGraphicFramePr>
        <p:xfrm>
          <a:off x="1700784" y="3374136"/>
          <a:ext cx="8229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144"/>
            <a:ext cx="11430000" cy="45720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pPr>
              <a:defRPr sz="2500" b="1">
                <a:solidFill>
                  <a:srgbClr val="003399"/>
                </a:solidFill>
                <a:latin typeface="Calibri"/>
              </a:defRPr>
            </a:pPr>
            <a:r>
              <a:t>As-Is Excl Suppliers Scenario Details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0" y="274320"/>
          <a:ext cx="8229600" cy="155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10186416" y="59436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# of Transitions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8202168" y="594360"/>
            <a:ext cx="18288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# of items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t>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828800"/>
          <a:ext cx="11633200" cy="5266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Bid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Bid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Incumbent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Avg Current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Current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Awarded 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Avg Bid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Bid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/>
                        </a:defRPr>
                      </a:pPr>
                      <a:r>
                        <a:t>Current Savings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3,437,457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$0.4MM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$0.2MM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$0.2MM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3,001,110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24,000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357,800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$0.5MM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$0.5MM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($0.0MM)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45,000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Totals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6,865,367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$0.12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$0.9MM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$0.10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$0.7MM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Calibri"/>
                        </a:defRPr>
                      </a:pPr>
                      <a:r>
                        <a:t>$0.1MM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2997200" y="21762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6908800" y="21762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997200" y="30906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6908800" y="30906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2997200" y="40050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Chart 11"/>
          <p:cNvGraphicFramePr>
            <a:graphicFrameLocks noGrp="1"/>
          </p:cNvGraphicFramePr>
          <p:nvPr/>
        </p:nvGraphicFramePr>
        <p:xfrm>
          <a:off x="6908800" y="40050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Chart 12"/>
          <p:cNvGraphicFramePr>
            <a:graphicFrameLocks noGrp="1"/>
          </p:cNvGraphicFramePr>
          <p:nvPr/>
        </p:nvGraphicFramePr>
        <p:xfrm>
          <a:off x="2997200" y="49194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4" name="Chart 13"/>
          <p:cNvGraphicFramePr>
            <a:graphicFrameLocks noGrp="1"/>
          </p:cNvGraphicFramePr>
          <p:nvPr/>
        </p:nvGraphicFramePr>
        <p:xfrm>
          <a:off x="6908800" y="49194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5" name="Chart 14"/>
          <p:cNvGraphicFramePr>
            <a:graphicFrameLocks noGrp="1"/>
          </p:cNvGraphicFramePr>
          <p:nvPr/>
        </p:nvGraphicFramePr>
        <p:xfrm>
          <a:off x="2997200" y="58338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6" name="Chart 15"/>
          <p:cNvGraphicFramePr>
            <a:graphicFrameLocks noGrp="1"/>
          </p:cNvGraphicFramePr>
          <p:nvPr/>
        </p:nvGraphicFramePr>
        <p:xfrm>
          <a:off x="6908800" y="5833872"/>
          <a:ext cx="1371600" cy="91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1"/>
            </a:pPr>
            <a:r>
              <a:t>Supplier Comparison Summary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0" y="914400"/>
          <a:ext cx="75895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89520" y="914400"/>
            <a:ext cx="3657600" cy="2587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b="1"/>
            </a:pPr>
            <a:r>
              <a:t>Average % from Current by Supplier</a:t>
            </a:r>
          </a:p>
          <a:p>
            <a:pPr lvl="1"/>
            <a:r>
              <a:t>Fill in comments here</a:t>
            </a:r>
          </a:p>
          <a:p>
            <a:pPr lvl="1"/>
            <a:r>
              <a:t>Fill in comments here</a:t>
            </a:r>
          </a:p>
          <a:p>
            <a:pPr lvl="1"/>
            <a:r>
              <a:t>Fill in comments here</a:t>
            </a:r>
          </a:p>
          <a:p>
            <a:endParaRPr/>
          </a:p>
          <a:p>
            <a:pPr>
              <a:defRPr b="1"/>
            </a:pPr>
            <a:r>
              <a:t>Average % from Current by Grouping</a:t>
            </a:r>
          </a:p>
          <a:p>
            <a:pPr lvl="1"/>
            <a:r>
              <a:t>Fill in comments here</a:t>
            </a:r>
          </a:p>
          <a:p>
            <a:pPr lvl="1"/>
            <a:r>
              <a:t>Fill in comments here</a:t>
            </a:r>
          </a:p>
          <a:p>
            <a:pPr lvl="1"/>
            <a:r>
              <a:t>Fill in comments here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4114800"/>
          <a:ext cx="411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 b="1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 b="1">
                          <a:latin typeface="Calibri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 b="1">
                          <a:latin typeface="Calibri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 b="1">
                          <a:latin typeface="Calibri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 b="1">
                          <a:latin typeface="Calibri"/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defRPr sz="800" b="1">
                          <a:latin typeface="Calibri"/>
                        </a:defRPr>
                      </a:pPr>
                      <a:r>
                        <a:t>Supplier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-52.4%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-10.1%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2.1%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defRPr sz="800" b="1">
                          <a:latin typeface="Calibri"/>
                        </a:defRPr>
                      </a:pPr>
                      <a:r>
                        <a:t>Supplier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-71.7%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-10.0%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defRPr sz="800" b="1">
                          <a:latin typeface="Calibri"/>
                        </a:defRPr>
                      </a:pPr>
                      <a:r>
                        <a:t>Supplier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-81.3%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14.7%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-8.7%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2.8%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defRPr sz="800" b="1">
                          <a:latin typeface="Calibri"/>
                        </a:defRPr>
                      </a:pPr>
                      <a:r>
                        <a:t>Supplier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126.6%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-6.4%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-9.0%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28.6%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defRPr sz="800" b="1">
                          <a:latin typeface="Calibri"/>
                        </a:defRPr>
                      </a:pPr>
                      <a:r>
                        <a:t>Supplier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-83.9%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15.0%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-8.9%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8.6%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769096" y="4105656"/>
          <a:ext cx="2743200" cy="213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364">
                <a:tc gridSpan="2">
                  <a:txBody>
                    <a:bodyPr/>
                    <a:lstStyle/>
                    <a:p>
                      <a:pPr algn="ctr">
                        <a:defRPr sz="800" b="1">
                          <a:latin typeface="Calibri"/>
                        </a:defRPr>
                      </a:pPr>
                      <a:r>
                        <a:t>Average % from Current by Supplier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364">
                <a:tc>
                  <a:txBody>
                    <a:bodyPr/>
                    <a:lstStyle/>
                    <a:p>
                      <a:pPr>
                        <a:defRPr sz="800" b="1">
                          <a:latin typeface="Calibri"/>
                        </a:defRPr>
                      </a:pPr>
                      <a:r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 b="1">
                          <a:latin typeface="Calibri"/>
                        </a:defRPr>
                      </a:pPr>
                      <a:r>
                        <a:t>Avg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64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Supplier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-6.6%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364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Supplier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-10.5%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364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Supplier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-12.5%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364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Supplier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29.9%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368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Supplier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-11.8%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30952" y="4114800"/>
          <a:ext cx="27432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>
                        <a:defRPr sz="800" b="1">
                          <a:latin typeface="Calibri"/>
                        </a:defRPr>
                      </a:pPr>
                      <a:r>
                        <a:t>Average % from Current by Grouping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 sz="800" b="1">
                          <a:latin typeface="Calibri"/>
                        </a:defRPr>
                      </a:pPr>
                      <a:r>
                        <a:t>Grouping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 b="1">
                          <a:latin typeface="Calibri"/>
                        </a:defRPr>
                      </a:pPr>
                      <a:r>
                        <a:t>Avg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-32.5%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10.7%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-9.4%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9.8%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>
                          <a:latin typeface="Calibri"/>
                        </a:defRPr>
                      </a:pPr>
                      <a:r>
                        <a:t>9.8%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144"/>
            <a:ext cx="10972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500" b="1">
                <a:solidFill>
                  <a:srgbClr val="003399"/>
                </a:solidFill>
                <a:latin typeface="Calibri"/>
              </a:defRPr>
            </a:pPr>
            <a:r>
              <a:t>Bid Coverage by Bid ID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097280"/>
          <a:ext cx="10972800" cy="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7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Bid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# of Bids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Supplier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Supplier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Supplier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Supplier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Supplier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 sz="1000" b="1"/>
                      </a:pPr>
                      <a:r>
                        <a:t>All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 sz="1000" b="1"/>
                      </a:pPr>
                      <a:r>
                        <a:t>Item Coverage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 sz="1000" b="1"/>
                      </a:pPr>
                      <a:r>
                        <a:t>Savings (Use Current)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0000"/>
                          </a:solidFill>
                        </a:defRPr>
                      </a:pPr>
                      <a:r>
                        <a:t>($0.4MM)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0000"/>
                          </a:solidFill>
                        </a:defRPr>
                      </a:pPr>
                      <a:r>
                        <a:t>($0.2MM)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0000"/>
                          </a:solidFill>
                        </a:defRPr>
                      </a:pPr>
                      <a:r>
                        <a:t>($0.2MM)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0000"/>
                          </a:solidFill>
                        </a:defRPr>
                      </a:pPr>
                      <a:r>
                        <a:t>($0.3MM)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0000"/>
                          </a:solidFill>
                        </a:defRPr>
                      </a:pPr>
                      <a:r>
                        <a:t>($0.2MM)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 sz="1000" b="1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 sz="1000" b="1"/>
                      </a:pPr>
                      <a:r>
                        <a:t>Item Coverage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 sz="1000" b="1"/>
                      </a:pPr>
                      <a:r>
                        <a:t>Savings (Use Current)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8000"/>
                          </a:solidFill>
                        </a:defRPr>
                      </a:pPr>
                      <a:r>
                        <a:t>$0.2MM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8000"/>
                          </a:solidFill>
                        </a:defRPr>
                      </a:pPr>
                      <a:r>
                        <a:t>$0.3MM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8000"/>
                          </a:solidFill>
                        </a:defRPr>
                      </a:pPr>
                      <a:r>
                        <a:t>$0.3MM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0000"/>
                          </a:solidFill>
                        </a:defRPr>
                      </a:pPr>
                      <a:r>
                        <a:t>($0.5MM)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8000"/>
                          </a:solidFill>
                        </a:defRPr>
                      </a:pPr>
                      <a:r>
                        <a:t>$0.3MM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 sz="1000" b="1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 sz="1000" b="1"/>
                      </a:pPr>
                      <a:r>
                        <a:t>Item Coverage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 sz="1000" b="1"/>
                      </a:pPr>
                      <a:r>
                        <a:t>Savings (Use Current)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0000"/>
                          </a:solidFill>
                        </a:defRPr>
                      </a:pPr>
                      <a:r>
                        <a:t>($0.5MM)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0000"/>
                          </a:solidFill>
                        </a:defRPr>
                      </a:pPr>
                      <a:r>
                        <a:t>($0.4MM)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0000"/>
                          </a:solidFill>
                        </a:defRPr>
                      </a:pPr>
                      <a:r>
                        <a:t>($0.5MM)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8000"/>
                          </a:solidFill>
                        </a:defRPr>
                      </a:pPr>
                      <a:r>
                        <a:t>$0.2MM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0000"/>
                          </a:solidFill>
                        </a:defRPr>
                      </a:pPr>
                      <a:r>
                        <a:t>($0.5MM)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 sz="1000" b="1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 sz="1000" b="1"/>
                      </a:pPr>
                      <a:r>
                        <a:t>Item Coverage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 sz="1000" b="1"/>
                      </a:pPr>
                      <a:r>
                        <a:t>Savings (Use Current)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8000"/>
                          </a:solidFill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8000"/>
                          </a:solidFill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8000"/>
                          </a:solidFill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8000"/>
                          </a:solidFill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008000"/>
                          </a:solidFill>
                        </a:defRPr>
                      </a:pPr>
                      <a:r>
                        <a:t>$0.0MM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 sz="1000" b="1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 sz="1000" b="1"/>
                      </a:pPr>
                      <a:r>
                        <a:t>Item Coverage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 sz="1000" b="1"/>
                      </a:pPr>
                      <a:r>
                        <a:t>Savings (Use Current)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0000"/>
                          </a:solidFill>
                        </a:defRPr>
                      </a:pPr>
                      <a:r>
                        <a:t>($0.1MM)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0000"/>
                          </a:solidFill>
                        </a:defRPr>
                      </a:pPr>
                      <a:r>
                        <a:t>($0.0MM)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0000"/>
                          </a:solidFill>
                        </a:defRPr>
                      </a:pPr>
                      <a:r>
                        <a:t>($0.0MM)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0000"/>
                          </a:solidFill>
                        </a:defRPr>
                      </a:pPr>
                      <a:r>
                        <a:t>($0.0MM)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0000"/>
                          </a:solidFill>
                        </a:defRPr>
                      </a:pPr>
                      <a:r>
                        <a:t>($0.0MM)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 sz="1000" b="1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 sz="1000" b="1"/>
                      </a:pPr>
                      <a:r>
                        <a:t>Item Coverage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0"/>
                      </a:pPr>
                      <a: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 sz="1000" b="1"/>
                      </a:pPr>
                      <a:r>
                        <a:t>Savings (Use Current)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0000"/>
                          </a:solidFill>
                        </a:defRPr>
                      </a:pPr>
                      <a:r>
                        <a:t>($0.0MM)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0000"/>
                          </a:solidFill>
                        </a:defRPr>
                      </a:pPr>
                      <a:r>
                        <a:t>($0.0MM)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0000"/>
                          </a:solidFill>
                        </a:defRPr>
                      </a:pPr>
                      <a:r>
                        <a:t>($0.0MM)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0000"/>
                          </a:solidFill>
                        </a:defRPr>
                      </a:pPr>
                      <a:r>
                        <a:t>($0.0MM)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0000"/>
                          </a:solidFill>
                        </a:defRPr>
                      </a:pPr>
                      <a:r>
                        <a:t>($0.0MM)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144"/>
            <a:ext cx="10972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500" b="1">
                <a:solidFill>
                  <a:srgbClr val="003399"/>
                </a:solidFill>
                <a:latin typeface="Calibri"/>
              </a:defRPr>
            </a:pPr>
            <a:r>
              <a:t>Bid Coverage by Bid ID Tables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3657600"/>
          <a:ext cx="5486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900" b="1">
                          <a:latin typeface="Calibri"/>
                        </a:defRPr>
                      </a:pPr>
                      <a: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latin typeface="Calibri"/>
                        </a:defRPr>
                      </a:pPr>
                      <a:r>
                        <a:t># of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latin typeface="Calibri"/>
                        </a:defRPr>
                      </a:pPr>
                      <a:r>
                        <a:t>New &amp; Incumbent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latin typeface="Calibri"/>
                        </a:defRPr>
                      </a:pPr>
                      <a:r>
                        <a:t>Only New Suppliers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latin typeface="Calibri"/>
                        </a:defRPr>
                      </a:pPr>
                      <a:r>
                        <a:t>Only Incumbent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latin typeface="Calibri"/>
                        </a:defRPr>
                      </a:pPr>
                      <a:r>
                        <a:t>Not Covered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>
                        <a:defRPr sz="10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>
                        <a:defRPr sz="1000">
                          <a:latin typeface="Calibri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>
                        <a:defRPr sz="1000">
                          <a:latin typeface="Calibri"/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>
                        <a:defRPr sz="1000">
                          <a:latin typeface="Calibri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>
                        <a:defRPr sz="1000">
                          <a:latin typeface="Calibri"/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latin typeface="Calibri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57200" y="914400"/>
          <a:ext cx="5486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6400800" y="914400"/>
            <a:ext cx="1828800" cy="4572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800" b="1">
                <a:solidFill>
                  <a:srgbClr val="003399"/>
                </a:solidFill>
                <a:latin typeface="Calibri"/>
              </a:defRPr>
            </a:pPr>
            <a:r>
              <a:t>Subject 1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2286000"/>
            <a:ext cx="1828800" cy="4572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800" b="1">
                <a:solidFill>
                  <a:srgbClr val="003399"/>
                </a:solidFill>
                <a:latin typeface="Calibri"/>
              </a:defRPr>
            </a:pPr>
            <a:r>
              <a:t>Subject 2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3657600"/>
            <a:ext cx="1828800" cy="4572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800" b="1">
                <a:solidFill>
                  <a:srgbClr val="003399"/>
                </a:solidFill>
                <a:latin typeface="Calibri"/>
              </a:defRPr>
            </a:pPr>
            <a:r>
              <a:t>Subject 3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05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00000000000000000000E+00&quot;&gt;&lt;m_msothmcolidx val=&quot;0&quot;/&gt;&lt;m_rgb r=&quot;5A&quot; g=&quot;86&quot; b=&quot;D5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guF4Gw2mJIhuiFXm5tK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vs1S2qnQw1aA01IUagl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RLcqlXddAIBcoL4_Fmk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9YN2dQEus0quMehzfoUJ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goWEzLgA0_64VDvMxGG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96ctUUqJsGDCugslwBC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hTnprpZIIVVQCOTQtpL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s3CU0mhZ0iF9VK3Gc_g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cAbB4u0quRffFN3bn3X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_9mniplMrafceMpP.Qw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EQ8aI7AKzsdxigcAG3Z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vs1S2qnQw1aA01IUagl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yDlDqWonv3hoAx.p9Rs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xgrPArEB1mEiMOhB5KG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hite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E5D9D"/>
      </a:accent1>
      <a:accent2>
        <a:srgbClr val="009CDA"/>
      </a:accent2>
      <a:accent3>
        <a:srgbClr val="7DBAE7"/>
      </a:accent3>
      <a:accent4>
        <a:srgbClr val="C9F0FF"/>
      </a:accent4>
      <a:accent5>
        <a:srgbClr val="969696"/>
      </a:accent5>
      <a:accent6>
        <a:srgbClr val="DDDDDD"/>
      </a:accent6>
      <a:hlink>
        <a:srgbClr val="0000FF"/>
      </a:hlink>
      <a:folHlink>
        <a:srgbClr val="800080"/>
      </a:folHlink>
    </a:clrScheme>
    <a:fontScheme name="Custom 1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E5D9D"/>
        </a:accent1>
        <a:accent2>
          <a:srgbClr val="009CDA"/>
        </a:accent2>
        <a:accent3>
          <a:srgbClr val="7DBAE7"/>
        </a:accent3>
        <a:accent4>
          <a:srgbClr val="C9F0FF"/>
        </a:accent4>
        <a:accent5>
          <a:srgbClr val="969696"/>
        </a:accent5>
        <a:accent6>
          <a:srgbClr val="DDDDDD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</a:custClrLst>
  <a:extLst>
    <a:ext uri="{05A4C25C-085E-4340-85A3-A5531E510DB2}">
      <thm15:themeFamily xmlns:thm15="http://schemas.microsoft.com/office/thememl/2012/main" name="Slide template" id="{2205DEC8-79E5-4F6F-887A-26FD229C43AD}" vid="{B3B78B48-1825-4DEC-BE9B-3BA6E4B0F5B9}"/>
    </a:ext>
  </a:extLst>
</a:theme>
</file>

<file path=docMetadata/LabelInfo.xml><?xml version="1.0" encoding="utf-8"?>
<clbl:labelList xmlns:clbl="http://schemas.microsoft.com/office/2020/mipLabelMetadata">
  <clbl:label id="{101ce67d-13f2-447a-bb65-0989b89dfdb4}" enabled="0" method="" siteId="{101ce67d-13f2-447a-bb65-0989b89dfdb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1374</Words>
  <Application>Microsoft Office PowerPoint</Application>
  <PresentationFormat>Widescreen</PresentationFormat>
  <Paragraphs>684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Georgia</vt:lpstr>
      <vt:lpstr>Segoe UI</vt:lpstr>
      <vt:lpstr>Wingdings</vt:lpstr>
      <vt:lpstr>White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Wates, Peyton H</dc:creator>
  <cp:lastModifiedBy>Wates, Peyton H</cp:lastModifiedBy>
  <cp:revision>3</cp:revision>
  <dcterms:created xsi:type="dcterms:W3CDTF">2023-05-24T13:22:04Z</dcterms:created>
  <dcterms:modified xsi:type="dcterms:W3CDTF">2025-01-09T14:24:56Z</dcterms:modified>
</cp:coreProperties>
</file>