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33"/>
  </p:notesMasterIdLst>
  <p:sldIdLst>
    <p:sldId id="607" r:id="rId2"/>
    <p:sldId id="666" r:id="rId3"/>
    <p:sldId id="604" r:id="rId4"/>
    <p:sldId id="609" r:id="rId5"/>
    <p:sldId id="670" r:id="rId6"/>
    <p:sldId id="663" r:id="rId7"/>
    <p:sldId id="651" r:id="rId8"/>
    <p:sldId id="658" r:id="rId9"/>
    <p:sldId id="652" r:id="rId10"/>
    <p:sldId id="654" r:id="rId11"/>
    <p:sldId id="653" r:id="rId12"/>
    <p:sldId id="650" r:id="rId13"/>
    <p:sldId id="665" r:id="rId14"/>
    <p:sldId id="657" r:id="rId15"/>
    <p:sldId id="649" r:id="rId16"/>
    <p:sldId id="656" r:id="rId17"/>
    <p:sldId id="655" r:id="rId18"/>
    <p:sldId id="667" r:id="rId19"/>
    <p:sldId id="612" r:id="rId20"/>
    <p:sldId id="613" r:id="rId21"/>
    <p:sldId id="616" r:id="rId22"/>
    <p:sldId id="664" r:id="rId23"/>
    <p:sldId id="659" r:id="rId24"/>
    <p:sldId id="614" r:id="rId25"/>
    <p:sldId id="660" r:id="rId26"/>
    <p:sldId id="661" r:id="rId27"/>
    <p:sldId id="669" r:id="rId28"/>
    <p:sldId id="662" r:id="rId29"/>
    <p:sldId id="668" r:id="rId30"/>
    <p:sldId id="617" r:id="rId31"/>
    <p:sldId id="645" r:id="rId32"/>
  </p:sldIdLst>
  <p:sldSz cx="10799763" cy="8099425"/>
  <p:notesSz cx="6858000" cy="9144000"/>
  <p:defaultTextStyle>
    <a:defPPr>
      <a:defRPr lang="zh-CN"/>
    </a:defPPr>
    <a:lvl1pPr marL="0" algn="l" defTabSz="857019" rtl="0" eaLnBrk="1" latinLnBrk="0" hangingPunct="1">
      <a:defRPr sz="1686" kern="1200">
        <a:solidFill>
          <a:schemeClr val="tx1"/>
        </a:solidFill>
        <a:latin typeface="+mn-lt"/>
        <a:ea typeface="+mn-ea"/>
        <a:cs typeface="+mn-cs"/>
      </a:defRPr>
    </a:lvl1pPr>
    <a:lvl2pPr marL="428510" algn="l" defTabSz="857019" rtl="0" eaLnBrk="1" latinLnBrk="0" hangingPunct="1">
      <a:defRPr sz="1686" kern="1200">
        <a:solidFill>
          <a:schemeClr val="tx1"/>
        </a:solidFill>
        <a:latin typeface="+mn-lt"/>
        <a:ea typeface="+mn-ea"/>
        <a:cs typeface="+mn-cs"/>
      </a:defRPr>
    </a:lvl2pPr>
    <a:lvl3pPr marL="857019" algn="l" defTabSz="857019" rtl="0" eaLnBrk="1" latinLnBrk="0" hangingPunct="1">
      <a:defRPr sz="1686" kern="1200">
        <a:solidFill>
          <a:schemeClr val="tx1"/>
        </a:solidFill>
        <a:latin typeface="+mn-lt"/>
        <a:ea typeface="+mn-ea"/>
        <a:cs typeface="+mn-cs"/>
      </a:defRPr>
    </a:lvl3pPr>
    <a:lvl4pPr marL="1285529" algn="l" defTabSz="857019" rtl="0" eaLnBrk="1" latinLnBrk="0" hangingPunct="1">
      <a:defRPr sz="1686" kern="1200">
        <a:solidFill>
          <a:schemeClr val="tx1"/>
        </a:solidFill>
        <a:latin typeface="+mn-lt"/>
        <a:ea typeface="+mn-ea"/>
        <a:cs typeface="+mn-cs"/>
      </a:defRPr>
    </a:lvl4pPr>
    <a:lvl5pPr marL="1714038" algn="l" defTabSz="857019" rtl="0" eaLnBrk="1" latinLnBrk="0" hangingPunct="1">
      <a:defRPr sz="1686" kern="1200">
        <a:solidFill>
          <a:schemeClr val="tx1"/>
        </a:solidFill>
        <a:latin typeface="+mn-lt"/>
        <a:ea typeface="+mn-ea"/>
        <a:cs typeface="+mn-cs"/>
      </a:defRPr>
    </a:lvl5pPr>
    <a:lvl6pPr marL="2142549" algn="l" defTabSz="857019" rtl="0" eaLnBrk="1" latinLnBrk="0" hangingPunct="1">
      <a:defRPr sz="1686" kern="1200">
        <a:solidFill>
          <a:schemeClr val="tx1"/>
        </a:solidFill>
        <a:latin typeface="+mn-lt"/>
        <a:ea typeface="+mn-ea"/>
        <a:cs typeface="+mn-cs"/>
      </a:defRPr>
    </a:lvl6pPr>
    <a:lvl7pPr marL="2571059" algn="l" defTabSz="857019" rtl="0" eaLnBrk="1" latinLnBrk="0" hangingPunct="1">
      <a:defRPr sz="1686" kern="1200">
        <a:solidFill>
          <a:schemeClr val="tx1"/>
        </a:solidFill>
        <a:latin typeface="+mn-lt"/>
        <a:ea typeface="+mn-ea"/>
        <a:cs typeface="+mn-cs"/>
      </a:defRPr>
    </a:lvl7pPr>
    <a:lvl8pPr marL="2999568" algn="l" defTabSz="857019" rtl="0" eaLnBrk="1" latinLnBrk="0" hangingPunct="1">
      <a:defRPr sz="1686" kern="1200">
        <a:solidFill>
          <a:schemeClr val="tx1"/>
        </a:solidFill>
        <a:latin typeface="+mn-lt"/>
        <a:ea typeface="+mn-ea"/>
        <a:cs typeface="+mn-cs"/>
      </a:defRPr>
    </a:lvl8pPr>
    <a:lvl9pPr marL="3428077" algn="l" defTabSz="857019" rtl="0" eaLnBrk="1" latinLnBrk="0" hangingPunct="1">
      <a:defRPr sz="168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D2428EF-3FA0-46E2-A11B-2C3259B07F78}">
          <p14:sldIdLst>
            <p14:sldId id="607"/>
            <p14:sldId id="666"/>
            <p14:sldId id="604"/>
            <p14:sldId id="609"/>
            <p14:sldId id="670"/>
            <p14:sldId id="663"/>
            <p14:sldId id="651"/>
            <p14:sldId id="658"/>
            <p14:sldId id="652"/>
            <p14:sldId id="654"/>
            <p14:sldId id="653"/>
            <p14:sldId id="650"/>
            <p14:sldId id="665"/>
            <p14:sldId id="657"/>
            <p14:sldId id="649"/>
            <p14:sldId id="656"/>
            <p14:sldId id="655"/>
            <p14:sldId id="667"/>
            <p14:sldId id="612"/>
            <p14:sldId id="613"/>
            <p14:sldId id="616"/>
            <p14:sldId id="664"/>
            <p14:sldId id="659"/>
            <p14:sldId id="614"/>
            <p14:sldId id="660"/>
            <p14:sldId id="661"/>
            <p14:sldId id="669"/>
            <p14:sldId id="662"/>
            <p14:sldId id="668"/>
            <p14:sldId id="617"/>
            <p14:sldId id="64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ujf" initials="q" lastIdx="2" clrIdx="0">
    <p:extLst>
      <p:ext uri="{19B8F6BF-5375-455C-9EA6-DF929625EA0E}">
        <p15:presenceInfo xmlns:p15="http://schemas.microsoft.com/office/powerpoint/2012/main" userId="S-1-5-21-3085702481-1168314679-1268071323-68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DF4919"/>
    <a:srgbClr val="E46713"/>
    <a:srgbClr val="990000"/>
    <a:srgbClr val="E15616"/>
    <a:srgbClr val="FFFF99"/>
    <a:srgbClr val="00B0F0"/>
    <a:srgbClr val="BD461F"/>
    <a:srgbClr val="7F7F7F"/>
    <a:srgbClr val="36B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4286" autoAdjust="0"/>
  </p:normalViewPr>
  <p:slideViewPr>
    <p:cSldViewPr snapToGrid="0">
      <p:cViewPr varScale="1">
        <p:scale>
          <a:sx n="91" d="100"/>
          <a:sy n="91" d="100"/>
        </p:scale>
        <p:origin x="168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79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B29071-69C7-471B-AB5A-CEF5C0CE520A}" type="doc">
      <dgm:prSet loTypeId="urn:microsoft.com/office/officeart/2005/8/layout/radial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77CB42BC-6CEE-4C31-BFB9-D9BA717B808F}">
      <dgm:prSet phldrT="[文本]"/>
      <dgm:spPr/>
      <dgm:t>
        <a:bodyPr/>
        <a:lstStyle/>
        <a:p>
          <a:r>
            <a:rPr lang="en-US" altLang="zh-CN" dirty="0" smtClean="0">
              <a:latin typeface="方正兰亭黑_GBK" panose="02000000000000000000" pitchFamily="2" charset="-122"/>
              <a:ea typeface="方正兰亭黑_GBK" panose="02000000000000000000" pitchFamily="2" charset="-122"/>
            </a:rPr>
            <a:t>VAULT</a:t>
          </a:r>
          <a:endParaRPr lang="zh-CN" altLang="en-US" dirty="0">
            <a:latin typeface="方正兰亭黑_GBK" panose="02000000000000000000" pitchFamily="2" charset="-122"/>
            <a:ea typeface="方正兰亭黑_GBK" panose="02000000000000000000" pitchFamily="2" charset="-122"/>
          </a:endParaRPr>
        </a:p>
      </dgm:t>
    </dgm:pt>
    <dgm:pt modelId="{60C4C3BB-D842-4947-ABD9-8A03F16D3CF5}" type="parTrans" cxnId="{9382EDCD-5665-418B-AB46-681EF7447CDF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方正兰亭黑_GBK" panose="02000000000000000000" pitchFamily="2" charset="-122"/>
            <a:ea typeface="方正兰亭黑_GBK" panose="02000000000000000000" pitchFamily="2" charset="-122"/>
          </a:endParaRPr>
        </a:p>
      </dgm:t>
    </dgm:pt>
    <dgm:pt modelId="{A508B91F-8E3C-4F21-9B61-C007CE25F71D}" type="sibTrans" cxnId="{9382EDCD-5665-418B-AB46-681EF7447CDF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方正兰亭黑_GBK" panose="02000000000000000000" pitchFamily="2" charset="-122"/>
            <a:ea typeface="方正兰亭黑_GBK" panose="02000000000000000000" pitchFamily="2" charset="-122"/>
          </a:endParaRPr>
        </a:p>
      </dgm:t>
    </dgm:pt>
    <dgm:pt modelId="{8F8E065C-7705-4129-812A-B853F4D371F4}">
      <dgm:prSet phldrT="[文本]"/>
      <dgm:spPr/>
      <dgm:t>
        <a:bodyPr/>
        <a:lstStyle/>
        <a:p>
          <a:r>
            <a:rPr lang="zh-CN" altLang="en-US" dirty="0" smtClean="0">
              <a:latin typeface="方正兰亭黑_GBK" panose="02000000000000000000" pitchFamily="2" charset="-122"/>
              <a:ea typeface="方正兰亭黑_GBK" panose="02000000000000000000" pitchFamily="2" charset="-122"/>
            </a:rPr>
            <a:t>密钥管理混乱</a:t>
          </a:r>
          <a:endParaRPr lang="zh-CN" altLang="en-US" dirty="0">
            <a:latin typeface="方正兰亭黑_GBK" panose="02000000000000000000" pitchFamily="2" charset="-122"/>
            <a:ea typeface="方正兰亭黑_GBK" panose="02000000000000000000" pitchFamily="2" charset="-122"/>
          </a:endParaRPr>
        </a:p>
      </dgm:t>
    </dgm:pt>
    <dgm:pt modelId="{B2E4E2B9-6751-4557-8FAC-A2D9427E21EB}" type="parTrans" cxnId="{7E96EAA0-7002-4D30-ADCC-DBE6A2DBF493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方正兰亭黑_GBK" panose="02000000000000000000" pitchFamily="2" charset="-122"/>
            <a:ea typeface="方正兰亭黑_GBK" panose="02000000000000000000" pitchFamily="2" charset="-122"/>
          </a:endParaRPr>
        </a:p>
      </dgm:t>
    </dgm:pt>
    <dgm:pt modelId="{1332C1F6-8E51-412F-BA55-837A2900DD64}" type="sibTrans" cxnId="{7E96EAA0-7002-4D30-ADCC-DBE6A2DBF493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方正兰亭黑_GBK" panose="02000000000000000000" pitchFamily="2" charset="-122"/>
            <a:ea typeface="方正兰亭黑_GBK" panose="02000000000000000000" pitchFamily="2" charset="-122"/>
          </a:endParaRPr>
        </a:p>
      </dgm:t>
    </dgm:pt>
    <dgm:pt modelId="{E2A0154E-7591-45AD-B23A-33BC6DCC46DB}">
      <dgm:prSet phldrT="[文本]"/>
      <dgm:spPr/>
      <dgm:t>
        <a:bodyPr/>
        <a:lstStyle/>
        <a:p>
          <a:r>
            <a:rPr lang="zh-CN" altLang="en-US" dirty="0" smtClean="0">
              <a:latin typeface="方正兰亭黑_GBK" panose="02000000000000000000" pitchFamily="2" charset="-122"/>
              <a:ea typeface="方正兰亭黑_GBK" panose="02000000000000000000" pitchFamily="2" charset="-122"/>
            </a:rPr>
            <a:t>数据库明文密码</a:t>
          </a:r>
          <a:endParaRPr lang="zh-CN" altLang="en-US" dirty="0">
            <a:latin typeface="方正兰亭黑_GBK" panose="02000000000000000000" pitchFamily="2" charset="-122"/>
            <a:ea typeface="方正兰亭黑_GBK" panose="02000000000000000000" pitchFamily="2" charset="-122"/>
          </a:endParaRPr>
        </a:p>
      </dgm:t>
    </dgm:pt>
    <dgm:pt modelId="{43BD1752-B126-4757-9EBC-881C31A451F6}" type="parTrans" cxnId="{730D9E75-0969-4AA2-BB49-C0FC5152D466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方正兰亭黑_GBK" panose="02000000000000000000" pitchFamily="2" charset="-122"/>
            <a:ea typeface="方正兰亭黑_GBK" panose="02000000000000000000" pitchFamily="2" charset="-122"/>
          </a:endParaRPr>
        </a:p>
      </dgm:t>
    </dgm:pt>
    <dgm:pt modelId="{811205CC-64E4-4F31-A3AF-48A48E16C620}" type="sibTrans" cxnId="{730D9E75-0969-4AA2-BB49-C0FC5152D466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方正兰亭黑_GBK" panose="02000000000000000000" pitchFamily="2" charset="-122"/>
            <a:ea typeface="方正兰亭黑_GBK" panose="02000000000000000000" pitchFamily="2" charset="-122"/>
          </a:endParaRPr>
        </a:p>
      </dgm:t>
    </dgm:pt>
    <dgm:pt modelId="{2F5B71E5-BFA1-445F-89D2-073975443CD1}">
      <dgm:prSet phldrT="[文本]"/>
      <dgm:spPr/>
      <dgm:t>
        <a:bodyPr/>
        <a:lstStyle/>
        <a:p>
          <a:r>
            <a:rPr lang="zh-CN" altLang="en-US" dirty="0" smtClean="0">
              <a:latin typeface="方正兰亭黑_GBK" panose="02000000000000000000" pitchFamily="2" charset="-122"/>
              <a:ea typeface="方正兰亭黑_GBK" panose="02000000000000000000" pitchFamily="2" charset="-122"/>
            </a:rPr>
            <a:t>加大黑客破解难度</a:t>
          </a:r>
          <a:endParaRPr lang="zh-CN" altLang="en-US" dirty="0">
            <a:latin typeface="方正兰亭黑_GBK" panose="02000000000000000000" pitchFamily="2" charset="-122"/>
            <a:ea typeface="方正兰亭黑_GBK" panose="02000000000000000000" pitchFamily="2" charset="-122"/>
          </a:endParaRPr>
        </a:p>
      </dgm:t>
    </dgm:pt>
    <dgm:pt modelId="{4874A832-663C-428E-BDB7-FF91DBAE422B}" type="parTrans" cxnId="{82C5ABB9-C8C9-464C-AE84-35CEFE12D5ED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方正兰亭黑_GBK" panose="02000000000000000000" pitchFamily="2" charset="-122"/>
            <a:ea typeface="方正兰亭黑_GBK" panose="02000000000000000000" pitchFamily="2" charset="-122"/>
          </a:endParaRPr>
        </a:p>
      </dgm:t>
    </dgm:pt>
    <dgm:pt modelId="{4D01440A-5BD0-46C8-9CA0-7A36A9A172FC}" type="sibTrans" cxnId="{82C5ABB9-C8C9-464C-AE84-35CEFE12D5ED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方正兰亭黑_GBK" panose="02000000000000000000" pitchFamily="2" charset="-122"/>
            <a:ea typeface="方正兰亭黑_GBK" panose="02000000000000000000" pitchFamily="2" charset="-122"/>
          </a:endParaRPr>
        </a:p>
      </dgm:t>
    </dgm:pt>
    <dgm:pt modelId="{12E84E61-C56A-414A-9EB5-BDB3AFAF3EDC}">
      <dgm:prSet phldrT="[文本]"/>
      <dgm:spPr/>
      <dgm:t>
        <a:bodyPr/>
        <a:lstStyle/>
        <a:p>
          <a:r>
            <a:rPr lang="zh-CN" altLang="en-US" dirty="0" smtClean="0">
              <a:latin typeface="方正兰亭黑_GBK" panose="02000000000000000000" pitchFamily="2" charset="-122"/>
              <a:ea typeface="方正兰亭黑_GBK" panose="02000000000000000000" pitchFamily="2" charset="-122"/>
            </a:rPr>
            <a:t>第三方</a:t>
          </a:r>
          <a:r>
            <a:rPr lang="en-US" altLang="zh-CN" dirty="0" smtClean="0">
              <a:latin typeface="方正兰亭黑_GBK" panose="02000000000000000000" pitchFamily="2" charset="-122"/>
              <a:ea typeface="方正兰亭黑_GBK" panose="02000000000000000000" pitchFamily="2" charset="-122"/>
            </a:rPr>
            <a:t>API KEY</a:t>
          </a:r>
          <a:r>
            <a:rPr lang="zh-CN" altLang="en-US" dirty="0" smtClean="0">
              <a:latin typeface="方正兰亭黑_GBK" panose="02000000000000000000" pitchFamily="2" charset="-122"/>
              <a:ea typeface="方正兰亭黑_GBK" panose="02000000000000000000" pitchFamily="2" charset="-122"/>
            </a:rPr>
            <a:t>分配问题</a:t>
          </a:r>
          <a:endParaRPr lang="zh-CN" altLang="en-US" dirty="0">
            <a:latin typeface="方正兰亭黑_GBK" panose="02000000000000000000" pitchFamily="2" charset="-122"/>
            <a:ea typeface="方正兰亭黑_GBK" panose="02000000000000000000" pitchFamily="2" charset="-122"/>
          </a:endParaRPr>
        </a:p>
      </dgm:t>
    </dgm:pt>
    <dgm:pt modelId="{4829FB0B-368F-42A2-ABA6-29742E44EEB4}" type="parTrans" cxnId="{348CEFF3-EBAF-4628-8BFA-94EEEB4DDE0D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方正兰亭黑_GBK" panose="02000000000000000000" pitchFamily="2" charset="-122"/>
            <a:ea typeface="方正兰亭黑_GBK" panose="02000000000000000000" pitchFamily="2" charset="-122"/>
          </a:endParaRPr>
        </a:p>
      </dgm:t>
    </dgm:pt>
    <dgm:pt modelId="{4146E48E-4018-448C-90B3-478A98D61E22}" type="sibTrans" cxnId="{348CEFF3-EBAF-4628-8BFA-94EEEB4DDE0D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方正兰亭黑_GBK" panose="02000000000000000000" pitchFamily="2" charset="-122"/>
            <a:ea typeface="方正兰亭黑_GBK" panose="02000000000000000000" pitchFamily="2" charset="-122"/>
          </a:endParaRPr>
        </a:p>
      </dgm:t>
    </dgm:pt>
    <dgm:pt modelId="{C10F856D-10AB-4FBB-84CA-2F50DE331BDD}">
      <dgm:prSet phldrT="[文本]"/>
      <dgm:spPr/>
      <dgm:t>
        <a:bodyPr/>
        <a:lstStyle/>
        <a:p>
          <a:r>
            <a:rPr lang="zh-CN" altLang="en-US" dirty="0" smtClean="0">
              <a:latin typeface="方正兰亭黑_GBK" panose="02000000000000000000" pitchFamily="2" charset="-122"/>
              <a:ea typeface="方正兰亭黑_GBK" panose="02000000000000000000" pitchFamily="2" charset="-122"/>
            </a:rPr>
            <a:t>运维安全审计</a:t>
          </a:r>
          <a:endParaRPr lang="zh-CN" altLang="en-US" dirty="0">
            <a:latin typeface="方正兰亭黑_GBK" panose="02000000000000000000" pitchFamily="2" charset="-122"/>
            <a:ea typeface="方正兰亭黑_GBK" panose="02000000000000000000" pitchFamily="2" charset="-122"/>
          </a:endParaRPr>
        </a:p>
      </dgm:t>
    </dgm:pt>
    <dgm:pt modelId="{679510DC-6CD9-48C0-B2AF-56EE97E8A8B6}" type="parTrans" cxnId="{BF1EA301-3589-458A-927D-C5DD68C11689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方正兰亭黑_GBK" panose="02000000000000000000" pitchFamily="2" charset="-122"/>
            <a:ea typeface="方正兰亭黑_GBK" panose="02000000000000000000" pitchFamily="2" charset="-122"/>
          </a:endParaRPr>
        </a:p>
      </dgm:t>
    </dgm:pt>
    <dgm:pt modelId="{2BDE7424-51AE-4A5F-9FCA-264A1EADFA21}" type="sibTrans" cxnId="{BF1EA301-3589-458A-927D-C5DD68C11689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方正兰亭黑_GBK" panose="02000000000000000000" pitchFamily="2" charset="-122"/>
            <a:ea typeface="方正兰亭黑_GBK" panose="02000000000000000000" pitchFamily="2" charset="-122"/>
          </a:endParaRPr>
        </a:p>
      </dgm:t>
    </dgm:pt>
    <dgm:pt modelId="{A0ACEB5A-C002-4DBB-83A1-EA65FBFE7C34}" type="pres">
      <dgm:prSet presAssocID="{A9B29071-69C7-471B-AB5A-CEF5C0CE520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7A6E2F8-8C5A-4988-8D33-32C310808B99}" type="pres">
      <dgm:prSet presAssocID="{77CB42BC-6CEE-4C31-BFB9-D9BA717B808F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390FE758-F8D7-44B9-8232-9A49FDB8D777}" type="pres">
      <dgm:prSet presAssocID="{B2E4E2B9-6751-4557-8FAC-A2D9427E21EB}" presName="Name9" presStyleLbl="parChTrans1D2" presStyleIdx="0" presStyleCnt="5"/>
      <dgm:spPr/>
      <dgm:t>
        <a:bodyPr/>
        <a:lstStyle/>
        <a:p>
          <a:endParaRPr lang="zh-CN" altLang="en-US"/>
        </a:p>
      </dgm:t>
    </dgm:pt>
    <dgm:pt modelId="{0DB9DCDB-C608-4DAF-947D-A275865F1457}" type="pres">
      <dgm:prSet presAssocID="{B2E4E2B9-6751-4557-8FAC-A2D9427E21EB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44377478-035B-42C6-AB68-8676D0F4F79B}" type="pres">
      <dgm:prSet presAssocID="{8F8E065C-7705-4129-812A-B853F4D371F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3F33E0-C7D3-4291-B6EE-C6B4A1E199C6}" type="pres">
      <dgm:prSet presAssocID="{43BD1752-B126-4757-9EBC-881C31A451F6}" presName="Name9" presStyleLbl="parChTrans1D2" presStyleIdx="1" presStyleCnt="5"/>
      <dgm:spPr/>
      <dgm:t>
        <a:bodyPr/>
        <a:lstStyle/>
        <a:p>
          <a:endParaRPr lang="zh-CN" altLang="en-US"/>
        </a:p>
      </dgm:t>
    </dgm:pt>
    <dgm:pt modelId="{2DF5EE3C-4CB9-4CAB-BA13-E7F365F36035}" type="pres">
      <dgm:prSet presAssocID="{43BD1752-B126-4757-9EBC-881C31A451F6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940199C3-4D39-40CA-8A70-52529CA3D210}" type="pres">
      <dgm:prSet presAssocID="{E2A0154E-7591-45AD-B23A-33BC6DCC46D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292B52-F687-4120-AEF7-F0BFBD40C59F}" type="pres">
      <dgm:prSet presAssocID="{4874A832-663C-428E-BDB7-FF91DBAE422B}" presName="Name9" presStyleLbl="parChTrans1D2" presStyleIdx="2" presStyleCnt="5"/>
      <dgm:spPr/>
      <dgm:t>
        <a:bodyPr/>
        <a:lstStyle/>
        <a:p>
          <a:endParaRPr lang="zh-CN" altLang="en-US"/>
        </a:p>
      </dgm:t>
    </dgm:pt>
    <dgm:pt modelId="{D73454E8-762A-4992-A437-456B66341C67}" type="pres">
      <dgm:prSet presAssocID="{4874A832-663C-428E-BDB7-FF91DBAE422B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2772990D-B2A5-4EFA-85EC-6BEA6B789277}" type="pres">
      <dgm:prSet presAssocID="{2F5B71E5-BFA1-445F-89D2-073975443CD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D9C1F3-7822-4025-BF8B-8E883CC1FB0B}" type="pres">
      <dgm:prSet presAssocID="{4829FB0B-368F-42A2-ABA6-29742E44EEB4}" presName="Name9" presStyleLbl="parChTrans1D2" presStyleIdx="3" presStyleCnt="5"/>
      <dgm:spPr/>
      <dgm:t>
        <a:bodyPr/>
        <a:lstStyle/>
        <a:p>
          <a:endParaRPr lang="zh-CN" altLang="en-US"/>
        </a:p>
      </dgm:t>
    </dgm:pt>
    <dgm:pt modelId="{5204678A-3E7B-482F-8617-D0C44AE86D1D}" type="pres">
      <dgm:prSet presAssocID="{4829FB0B-368F-42A2-ABA6-29742E44EEB4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BFD018B3-ABE2-48A4-9A8D-E44D7A8EEE83}" type="pres">
      <dgm:prSet presAssocID="{12E84E61-C56A-414A-9EB5-BDB3AFAF3ED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82EC74-1FD6-401D-BB0A-079DD5EDE77D}" type="pres">
      <dgm:prSet presAssocID="{679510DC-6CD9-48C0-B2AF-56EE97E8A8B6}" presName="Name9" presStyleLbl="parChTrans1D2" presStyleIdx="4" presStyleCnt="5"/>
      <dgm:spPr/>
      <dgm:t>
        <a:bodyPr/>
        <a:lstStyle/>
        <a:p>
          <a:endParaRPr lang="zh-CN" altLang="en-US"/>
        </a:p>
      </dgm:t>
    </dgm:pt>
    <dgm:pt modelId="{E3616BB3-1BE3-4F3A-8664-D0D50B707F3F}" type="pres">
      <dgm:prSet presAssocID="{679510DC-6CD9-48C0-B2AF-56EE97E8A8B6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BC419F16-F572-4A8D-B42A-746C561EC2BC}" type="pres">
      <dgm:prSet presAssocID="{C10F856D-10AB-4FBB-84CA-2F50DE331BD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0D9E75-0969-4AA2-BB49-C0FC5152D466}" srcId="{77CB42BC-6CEE-4C31-BFB9-D9BA717B808F}" destId="{E2A0154E-7591-45AD-B23A-33BC6DCC46DB}" srcOrd="1" destOrd="0" parTransId="{43BD1752-B126-4757-9EBC-881C31A451F6}" sibTransId="{811205CC-64E4-4F31-A3AF-48A48E16C620}"/>
    <dgm:cxn modelId="{A550CE59-0855-4B20-A3DE-3488A2EA4BDE}" type="presOf" srcId="{4829FB0B-368F-42A2-ABA6-29742E44EEB4}" destId="{29D9C1F3-7822-4025-BF8B-8E883CC1FB0B}" srcOrd="0" destOrd="0" presId="urn:microsoft.com/office/officeart/2005/8/layout/radial1"/>
    <dgm:cxn modelId="{7C57C235-6164-4732-9BAE-E9B9D23351B4}" type="presOf" srcId="{43BD1752-B126-4757-9EBC-881C31A451F6}" destId="{283F33E0-C7D3-4291-B6EE-C6B4A1E199C6}" srcOrd="0" destOrd="0" presId="urn:microsoft.com/office/officeart/2005/8/layout/radial1"/>
    <dgm:cxn modelId="{BB80A92A-F250-45CC-BEB8-93AB20905545}" type="presOf" srcId="{E2A0154E-7591-45AD-B23A-33BC6DCC46DB}" destId="{940199C3-4D39-40CA-8A70-52529CA3D210}" srcOrd="0" destOrd="0" presId="urn:microsoft.com/office/officeart/2005/8/layout/radial1"/>
    <dgm:cxn modelId="{A2D0B00A-2F51-4D73-B741-32F3F8433F65}" type="presOf" srcId="{4874A832-663C-428E-BDB7-FF91DBAE422B}" destId="{13292B52-F687-4120-AEF7-F0BFBD40C59F}" srcOrd="0" destOrd="0" presId="urn:microsoft.com/office/officeart/2005/8/layout/radial1"/>
    <dgm:cxn modelId="{CE445B97-30D2-4475-A6A1-D023D35789A9}" type="presOf" srcId="{A9B29071-69C7-471B-AB5A-CEF5C0CE520A}" destId="{A0ACEB5A-C002-4DBB-83A1-EA65FBFE7C34}" srcOrd="0" destOrd="0" presId="urn:microsoft.com/office/officeart/2005/8/layout/radial1"/>
    <dgm:cxn modelId="{B11A2DD2-3630-47EA-80DC-DDEA1406AC38}" type="presOf" srcId="{4829FB0B-368F-42A2-ABA6-29742E44EEB4}" destId="{5204678A-3E7B-482F-8617-D0C44AE86D1D}" srcOrd="1" destOrd="0" presId="urn:microsoft.com/office/officeart/2005/8/layout/radial1"/>
    <dgm:cxn modelId="{6DF3F591-0ED9-4751-A117-63C1D5F5E30C}" type="presOf" srcId="{77CB42BC-6CEE-4C31-BFB9-D9BA717B808F}" destId="{87A6E2F8-8C5A-4988-8D33-32C310808B99}" srcOrd="0" destOrd="0" presId="urn:microsoft.com/office/officeart/2005/8/layout/radial1"/>
    <dgm:cxn modelId="{7E96EAA0-7002-4D30-ADCC-DBE6A2DBF493}" srcId="{77CB42BC-6CEE-4C31-BFB9-D9BA717B808F}" destId="{8F8E065C-7705-4129-812A-B853F4D371F4}" srcOrd="0" destOrd="0" parTransId="{B2E4E2B9-6751-4557-8FAC-A2D9427E21EB}" sibTransId="{1332C1F6-8E51-412F-BA55-837A2900DD64}"/>
    <dgm:cxn modelId="{92534505-89CF-4860-8B49-5709B9EB85AC}" type="presOf" srcId="{4874A832-663C-428E-BDB7-FF91DBAE422B}" destId="{D73454E8-762A-4992-A437-456B66341C67}" srcOrd="1" destOrd="0" presId="urn:microsoft.com/office/officeart/2005/8/layout/radial1"/>
    <dgm:cxn modelId="{82C5ABB9-C8C9-464C-AE84-35CEFE12D5ED}" srcId="{77CB42BC-6CEE-4C31-BFB9-D9BA717B808F}" destId="{2F5B71E5-BFA1-445F-89D2-073975443CD1}" srcOrd="2" destOrd="0" parTransId="{4874A832-663C-428E-BDB7-FF91DBAE422B}" sibTransId="{4D01440A-5BD0-46C8-9CA0-7A36A9A172FC}"/>
    <dgm:cxn modelId="{BFD8432D-E238-4A4A-A0FE-DBA361062E8A}" type="presOf" srcId="{2F5B71E5-BFA1-445F-89D2-073975443CD1}" destId="{2772990D-B2A5-4EFA-85EC-6BEA6B789277}" srcOrd="0" destOrd="0" presId="urn:microsoft.com/office/officeart/2005/8/layout/radial1"/>
    <dgm:cxn modelId="{9382EDCD-5665-418B-AB46-681EF7447CDF}" srcId="{A9B29071-69C7-471B-AB5A-CEF5C0CE520A}" destId="{77CB42BC-6CEE-4C31-BFB9-D9BA717B808F}" srcOrd="0" destOrd="0" parTransId="{60C4C3BB-D842-4947-ABD9-8A03F16D3CF5}" sibTransId="{A508B91F-8E3C-4F21-9B61-C007CE25F71D}"/>
    <dgm:cxn modelId="{B834D3F6-625C-42A9-AD66-BA3A3F8FE0F8}" type="presOf" srcId="{8F8E065C-7705-4129-812A-B853F4D371F4}" destId="{44377478-035B-42C6-AB68-8676D0F4F79B}" srcOrd="0" destOrd="0" presId="urn:microsoft.com/office/officeart/2005/8/layout/radial1"/>
    <dgm:cxn modelId="{13A26A27-4EB4-4ACC-AE70-969A4EEB226D}" type="presOf" srcId="{43BD1752-B126-4757-9EBC-881C31A451F6}" destId="{2DF5EE3C-4CB9-4CAB-BA13-E7F365F36035}" srcOrd="1" destOrd="0" presId="urn:microsoft.com/office/officeart/2005/8/layout/radial1"/>
    <dgm:cxn modelId="{F56E6AFF-287C-4C13-BE8E-415AB9B66A53}" type="presOf" srcId="{679510DC-6CD9-48C0-B2AF-56EE97E8A8B6}" destId="{5C82EC74-1FD6-401D-BB0A-079DD5EDE77D}" srcOrd="0" destOrd="0" presId="urn:microsoft.com/office/officeart/2005/8/layout/radial1"/>
    <dgm:cxn modelId="{BF1EA301-3589-458A-927D-C5DD68C11689}" srcId="{77CB42BC-6CEE-4C31-BFB9-D9BA717B808F}" destId="{C10F856D-10AB-4FBB-84CA-2F50DE331BDD}" srcOrd="4" destOrd="0" parTransId="{679510DC-6CD9-48C0-B2AF-56EE97E8A8B6}" sibTransId="{2BDE7424-51AE-4A5F-9FCA-264A1EADFA21}"/>
    <dgm:cxn modelId="{41B6807D-A165-46AF-97EB-EE1E3B2D139B}" type="presOf" srcId="{B2E4E2B9-6751-4557-8FAC-A2D9427E21EB}" destId="{0DB9DCDB-C608-4DAF-947D-A275865F1457}" srcOrd="1" destOrd="0" presId="urn:microsoft.com/office/officeart/2005/8/layout/radial1"/>
    <dgm:cxn modelId="{8353D006-056A-49CD-AE60-6EFA9375D23E}" type="presOf" srcId="{B2E4E2B9-6751-4557-8FAC-A2D9427E21EB}" destId="{390FE758-F8D7-44B9-8232-9A49FDB8D777}" srcOrd="0" destOrd="0" presId="urn:microsoft.com/office/officeart/2005/8/layout/radial1"/>
    <dgm:cxn modelId="{348CEFF3-EBAF-4628-8BFA-94EEEB4DDE0D}" srcId="{77CB42BC-6CEE-4C31-BFB9-D9BA717B808F}" destId="{12E84E61-C56A-414A-9EB5-BDB3AFAF3EDC}" srcOrd="3" destOrd="0" parTransId="{4829FB0B-368F-42A2-ABA6-29742E44EEB4}" sibTransId="{4146E48E-4018-448C-90B3-478A98D61E22}"/>
    <dgm:cxn modelId="{9EE71C86-D27E-45B1-B7B2-6497219E11FD}" type="presOf" srcId="{12E84E61-C56A-414A-9EB5-BDB3AFAF3EDC}" destId="{BFD018B3-ABE2-48A4-9A8D-E44D7A8EEE83}" srcOrd="0" destOrd="0" presId="urn:microsoft.com/office/officeart/2005/8/layout/radial1"/>
    <dgm:cxn modelId="{044F00BA-67C9-43D8-A0DA-A646FCB6B516}" type="presOf" srcId="{679510DC-6CD9-48C0-B2AF-56EE97E8A8B6}" destId="{E3616BB3-1BE3-4F3A-8664-D0D50B707F3F}" srcOrd="1" destOrd="0" presId="urn:microsoft.com/office/officeart/2005/8/layout/radial1"/>
    <dgm:cxn modelId="{43FDEA78-0BF8-4513-A799-F9D7D2F824C9}" type="presOf" srcId="{C10F856D-10AB-4FBB-84CA-2F50DE331BDD}" destId="{BC419F16-F572-4A8D-B42A-746C561EC2BC}" srcOrd="0" destOrd="0" presId="urn:microsoft.com/office/officeart/2005/8/layout/radial1"/>
    <dgm:cxn modelId="{5D2662CA-42CF-400A-8838-4964D53B3FC6}" type="presParOf" srcId="{A0ACEB5A-C002-4DBB-83A1-EA65FBFE7C34}" destId="{87A6E2F8-8C5A-4988-8D33-32C310808B99}" srcOrd="0" destOrd="0" presId="urn:microsoft.com/office/officeart/2005/8/layout/radial1"/>
    <dgm:cxn modelId="{7BBF328C-9A61-4614-BFB2-195E48C31D1E}" type="presParOf" srcId="{A0ACEB5A-C002-4DBB-83A1-EA65FBFE7C34}" destId="{390FE758-F8D7-44B9-8232-9A49FDB8D777}" srcOrd="1" destOrd="0" presId="urn:microsoft.com/office/officeart/2005/8/layout/radial1"/>
    <dgm:cxn modelId="{5F878E76-97F0-488E-8C7E-935FA26BA524}" type="presParOf" srcId="{390FE758-F8D7-44B9-8232-9A49FDB8D777}" destId="{0DB9DCDB-C608-4DAF-947D-A275865F1457}" srcOrd="0" destOrd="0" presId="urn:microsoft.com/office/officeart/2005/8/layout/radial1"/>
    <dgm:cxn modelId="{5AAFA186-83F6-467B-8631-83666F474843}" type="presParOf" srcId="{A0ACEB5A-C002-4DBB-83A1-EA65FBFE7C34}" destId="{44377478-035B-42C6-AB68-8676D0F4F79B}" srcOrd="2" destOrd="0" presId="urn:microsoft.com/office/officeart/2005/8/layout/radial1"/>
    <dgm:cxn modelId="{F37F9488-4F39-42E6-94EA-5C259496AD16}" type="presParOf" srcId="{A0ACEB5A-C002-4DBB-83A1-EA65FBFE7C34}" destId="{283F33E0-C7D3-4291-B6EE-C6B4A1E199C6}" srcOrd="3" destOrd="0" presId="urn:microsoft.com/office/officeart/2005/8/layout/radial1"/>
    <dgm:cxn modelId="{1776146E-0DD8-44EB-B1C6-2C29A2C17770}" type="presParOf" srcId="{283F33E0-C7D3-4291-B6EE-C6B4A1E199C6}" destId="{2DF5EE3C-4CB9-4CAB-BA13-E7F365F36035}" srcOrd="0" destOrd="0" presId="urn:microsoft.com/office/officeart/2005/8/layout/radial1"/>
    <dgm:cxn modelId="{5C72D578-6048-4BE4-9C26-FEBE01762011}" type="presParOf" srcId="{A0ACEB5A-C002-4DBB-83A1-EA65FBFE7C34}" destId="{940199C3-4D39-40CA-8A70-52529CA3D210}" srcOrd="4" destOrd="0" presId="urn:microsoft.com/office/officeart/2005/8/layout/radial1"/>
    <dgm:cxn modelId="{C1B66A9B-F542-4B4D-9965-ABB7C562FC3D}" type="presParOf" srcId="{A0ACEB5A-C002-4DBB-83A1-EA65FBFE7C34}" destId="{13292B52-F687-4120-AEF7-F0BFBD40C59F}" srcOrd="5" destOrd="0" presId="urn:microsoft.com/office/officeart/2005/8/layout/radial1"/>
    <dgm:cxn modelId="{2643C11C-E5C4-43AE-9004-030AEE70E00D}" type="presParOf" srcId="{13292B52-F687-4120-AEF7-F0BFBD40C59F}" destId="{D73454E8-762A-4992-A437-456B66341C67}" srcOrd="0" destOrd="0" presId="urn:microsoft.com/office/officeart/2005/8/layout/radial1"/>
    <dgm:cxn modelId="{0E71DCE3-93F9-4B22-9485-44639AD1F681}" type="presParOf" srcId="{A0ACEB5A-C002-4DBB-83A1-EA65FBFE7C34}" destId="{2772990D-B2A5-4EFA-85EC-6BEA6B789277}" srcOrd="6" destOrd="0" presId="urn:microsoft.com/office/officeart/2005/8/layout/radial1"/>
    <dgm:cxn modelId="{61C5328E-7937-44E8-ABB3-85B5D16328DB}" type="presParOf" srcId="{A0ACEB5A-C002-4DBB-83A1-EA65FBFE7C34}" destId="{29D9C1F3-7822-4025-BF8B-8E883CC1FB0B}" srcOrd="7" destOrd="0" presId="urn:microsoft.com/office/officeart/2005/8/layout/radial1"/>
    <dgm:cxn modelId="{94A3F3A9-6BE7-40A7-88AD-CD8543286076}" type="presParOf" srcId="{29D9C1F3-7822-4025-BF8B-8E883CC1FB0B}" destId="{5204678A-3E7B-482F-8617-D0C44AE86D1D}" srcOrd="0" destOrd="0" presId="urn:microsoft.com/office/officeart/2005/8/layout/radial1"/>
    <dgm:cxn modelId="{16AF1BAE-B479-4BDF-B4C7-94B5BB851ADB}" type="presParOf" srcId="{A0ACEB5A-C002-4DBB-83A1-EA65FBFE7C34}" destId="{BFD018B3-ABE2-48A4-9A8D-E44D7A8EEE83}" srcOrd="8" destOrd="0" presId="urn:microsoft.com/office/officeart/2005/8/layout/radial1"/>
    <dgm:cxn modelId="{C03109F2-34EB-4581-88FB-7D1240458A95}" type="presParOf" srcId="{A0ACEB5A-C002-4DBB-83A1-EA65FBFE7C34}" destId="{5C82EC74-1FD6-401D-BB0A-079DD5EDE77D}" srcOrd="9" destOrd="0" presId="urn:microsoft.com/office/officeart/2005/8/layout/radial1"/>
    <dgm:cxn modelId="{3BB529E4-539B-4049-A5A9-AA9DB4A12DA3}" type="presParOf" srcId="{5C82EC74-1FD6-401D-BB0A-079DD5EDE77D}" destId="{E3616BB3-1BE3-4F3A-8664-D0D50B707F3F}" srcOrd="0" destOrd="0" presId="urn:microsoft.com/office/officeart/2005/8/layout/radial1"/>
    <dgm:cxn modelId="{7C77DFEC-D176-4B1F-BF74-ED3E4963C4A5}" type="presParOf" srcId="{A0ACEB5A-C002-4DBB-83A1-EA65FBFE7C34}" destId="{BC419F16-F572-4A8D-B42A-746C561EC2BC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CE30D-69A8-462F-A2FA-D994B9F28D04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D6A23-6C05-4B1A-BB12-78CB748A3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034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7019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1pPr>
    <a:lvl2pPr marL="428510" algn="l" defTabSz="857019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2pPr>
    <a:lvl3pPr marL="857019" algn="l" defTabSz="857019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3pPr>
    <a:lvl4pPr marL="1285529" algn="l" defTabSz="857019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4pPr>
    <a:lvl5pPr marL="1714038" algn="l" defTabSz="857019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5pPr>
    <a:lvl6pPr marL="2142549" algn="l" defTabSz="857019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6pPr>
    <a:lvl7pPr marL="2571059" algn="l" defTabSz="857019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7pPr>
    <a:lvl8pPr marL="2999568" algn="l" defTabSz="857019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8pPr>
    <a:lvl9pPr marL="3428077" algn="l" defTabSz="857019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D6A23-6C05-4B1A-BB12-78CB748A389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577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2016.1</a:t>
            </a:r>
            <a:r>
              <a:rPr lang="zh-CN" altLang="en-US" dirty="0" smtClean="0"/>
              <a:t>年上线</a:t>
            </a:r>
            <a:r>
              <a:rPr lang="zh-CN" altLang="en-US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D6A23-6C05-4B1A-BB12-78CB748A389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161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2016.1</a:t>
            </a:r>
            <a:r>
              <a:rPr lang="zh-CN" altLang="en-US" dirty="0" smtClean="0"/>
              <a:t>年上线</a:t>
            </a:r>
            <a:r>
              <a:rPr lang="zh-CN" altLang="en-US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D6A23-6C05-4B1A-BB12-78CB748A389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590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2016.1</a:t>
            </a:r>
            <a:r>
              <a:rPr lang="zh-CN" altLang="en-US" dirty="0" smtClean="0"/>
              <a:t>年上线</a:t>
            </a:r>
            <a:r>
              <a:rPr lang="zh-CN" altLang="en-US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D6A23-6C05-4B1A-BB12-78CB748A389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26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2016.1</a:t>
            </a:r>
            <a:r>
              <a:rPr lang="zh-CN" altLang="en-US" dirty="0" smtClean="0"/>
              <a:t>年上线</a:t>
            </a:r>
            <a:r>
              <a:rPr lang="zh-CN" altLang="en-US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D6A23-6C05-4B1A-BB12-78CB748A389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836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2016.1</a:t>
            </a:r>
            <a:r>
              <a:rPr lang="zh-CN" altLang="en-US" dirty="0" smtClean="0"/>
              <a:t>年上线</a:t>
            </a:r>
            <a:r>
              <a:rPr lang="zh-CN" altLang="en-US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D6A23-6C05-4B1A-BB12-78CB748A389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898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2016.1</a:t>
            </a:r>
            <a:r>
              <a:rPr lang="zh-CN" altLang="en-US" dirty="0" smtClean="0"/>
              <a:t>年上线</a:t>
            </a:r>
            <a:r>
              <a:rPr lang="zh-CN" altLang="en-US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D6A23-6C05-4B1A-BB12-78CB748A389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135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2016.1</a:t>
            </a:r>
            <a:r>
              <a:rPr lang="zh-CN" altLang="en-US" dirty="0" smtClean="0"/>
              <a:t>年上线</a:t>
            </a:r>
            <a:r>
              <a:rPr lang="zh-CN" altLang="en-US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D6A23-6C05-4B1A-BB12-78CB748A389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06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2016.1</a:t>
            </a:r>
            <a:r>
              <a:rPr lang="zh-CN" altLang="en-US" dirty="0" smtClean="0"/>
              <a:t>年上线</a:t>
            </a:r>
            <a:r>
              <a:rPr lang="zh-CN" altLang="en-US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D6A23-6C05-4B1A-BB12-78CB748A389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280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2016.1</a:t>
            </a:r>
            <a:r>
              <a:rPr lang="zh-CN" altLang="en-US" dirty="0" smtClean="0"/>
              <a:t>年上线</a:t>
            </a:r>
            <a:r>
              <a:rPr lang="zh-CN" altLang="en-US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D6A23-6C05-4B1A-BB12-78CB748A389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146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2016.1</a:t>
            </a:r>
            <a:r>
              <a:rPr lang="zh-CN" altLang="en-US" dirty="0" smtClean="0"/>
              <a:t>年上线</a:t>
            </a:r>
            <a:r>
              <a:rPr lang="zh-CN" altLang="en-US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D6A23-6C05-4B1A-BB12-78CB748A389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0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D6A23-6C05-4B1A-BB12-78CB748A389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362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D6A23-6C05-4B1A-BB12-78CB748A389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075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2016.1</a:t>
            </a:r>
            <a:r>
              <a:rPr lang="zh-CN" altLang="en-US" dirty="0" smtClean="0"/>
              <a:t>年上线</a:t>
            </a:r>
            <a:r>
              <a:rPr lang="zh-CN" altLang="en-US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D6A23-6C05-4B1A-BB12-78CB748A389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7339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2016.1</a:t>
            </a:r>
            <a:r>
              <a:rPr lang="zh-CN" altLang="en-US" dirty="0" smtClean="0"/>
              <a:t>年上线</a:t>
            </a:r>
            <a:r>
              <a:rPr lang="zh-CN" altLang="en-US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D6A23-6C05-4B1A-BB12-78CB748A389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255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2016.1</a:t>
            </a:r>
            <a:r>
              <a:rPr lang="zh-CN" altLang="en-US" dirty="0" smtClean="0"/>
              <a:t>年上线</a:t>
            </a:r>
            <a:r>
              <a:rPr lang="zh-CN" altLang="en-US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D6A23-6C05-4B1A-BB12-78CB748A389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210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2016.1</a:t>
            </a:r>
            <a:r>
              <a:rPr lang="zh-CN" altLang="en-US" dirty="0" smtClean="0"/>
              <a:t>年上线</a:t>
            </a:r>
            <a:r>
              <a:rPr lang="zh-CN" altLang="en-US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D6A23-6C05-4B1A-BB12-78CB748A389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58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2016.1</a:t>
            </a:r>
            <a:r>
              <a:rPr lang="zh-CN" altLang="en-US" dirty="0" smtClean="0"/>
              <a:t>年上线</a:t>
            </a:r>
            <a:r>
              <a:rPr lang="zh-CN" altLang="en-US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D6A23-6C05-4B1A-BB12-78CB748A389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956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2016.1</a:t>
            </a:r>
            <a:r>
              <a:rPr lang="zh-CN" altLang="en-US" dirty="0" smtClean="0"/>
              <a:t>年上线</a:t>
            </a:r>
            <a:r>
              <a:rPr lang="zh-CN" altLang="en-US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D6A23-6C05-4B1A-BB12-78CB748A389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13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D6A23-6C05-4B1A-BB12-78CB748A389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1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D6A23-6C05-4B1A-BB12-78CB748A389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203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D6A23-6C05-4B1A-BB12-78CB748A389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455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2016.1</a:t>
            </a:r>
            <a:r>
              <a:rPr lang="zh-CN" altLang="en-US" dirty="0" smtClean="0"/>
              <a:t>年上线</a:t>
            </a:r>
            <a:r>
              <a:rPr lang="zh-CN" altLang="en-US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D6A23-6C05-4B1A-BB12-78CB748A389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57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D6A23-6C05-4B1A-BB12-78CB748A389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440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2016.1</a:t>
            </a:r>
            <a:r>
              <a:rPr lang="zh-CN" altLang="en-US" dirty="0" smtClean="0"/>
              <a:t>年上线</a:t>
            </a:r>
            <a:r>
              <a:rPr lang="zh-CN" altLang="en-US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D6A23-6C05-4B1A-BB12-78CB748A389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892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2016.1</a:t>
            </a:r>
            <a:r>
              <a:rPr lang="zh-CN" altLang="en-US" dirty="0" smtClean="0"/>
              <a:t>年上线</a:t>
            </a:r>
            <a:r>
              <a:rPr lang="zh-CN" altLang="en-US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D6A23-6C05-4B1A-BB12-78CB748A389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39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325531"/>
            <a:ext cx="9179799" cy="2819800"/>
          </a:xfrm>
        </p:spPr>
        <p:txBody>
          <a:bodyPr anchor="b"/>
          <a:lstStyle>
            <a:lvl1pPr algn="ctr">
              <a:defRPr sz="708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4254073"/>
            <a:ext cx="8099822" cy="1955486"/>
          </a:xfrm>
        </p:spPr>
        <p:txBody>
          <a:bodyPr/>
          <a:lstStyle>
            <a:lvl1pPr marL="0" indent="0" algn="ctr">
              <a:buNone/>
              <a:defRPr sz="2834"/>
            </a:lvl1pPr>
            <a:lvl2pPr marL="539953" indent="0" algn="ctr">
              <a:buNone/>
              <a:defRPr sz="2362"/>
            </a:lvl2pPr>
            <a:lvl3pPr marL="1079906" indent="0" algn="ctr">
              <a:buNone/>
              <a:defRPr sz="2126"/>
            </a:lvl3pPr>
            <a:lvl4pPr marL="1619860" indent="0" algn="ctr">
              <a:buNone/>
              <a:defRPr sz="1890"/>
            </a:lvl4pPr>
            <a:lvl5pPr marL="2159813" indent="0" algn="ctr">
              <a:buNone/>
              <a:defRPr sz="1890"/>
            </a:lvl5pPr>
            <a:lvl6pPr marL="2699766" indent="0" algn="ctr">
              <a:buNone/>
              <a:defRPr sz="1890"/>
            </a:lvl6pPr>
            <a:lvl7pPr marL="3239719" indent="0" algn="ctr">
              <a:buNone/>
              <a:defRPr sz="1890"/>
            </a:lvl7pPr>
            <a:lvl8pPr marL="3779672" indent="0" algn="ctr">
              <a:buNone/>
              <a:defRPr sz="1890"/>
            </a:lvl8pPr>
            <a:lvl9pPr marL="4319626" indent="0" algn="ctr">
              <a:buNone/>
              <a:defRPr sz="189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D82B-D793-4E4B-94DE-A13DCACE9BF0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F873-EBEB-4872-BAC7-D8EAE977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850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D82B-D793-4E4B-94DE-A13DCACE9BF0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F873-EBEB-4872-BAC7-D8EAE977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498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431220"/>
            <a:ext cx="2328699" cy="6863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431220"/>
            <a:ext cx="6851100" cy="6863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D82B-D793-4E4B-94DE-A13DCACE9BF0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F873-EBEB-4872-BAC7-D8EAE977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38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369824" y="8"/>
            <a:ext cx="9429939" cy="921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69"/>
          </a:p>
        </p:txBody>
      </p:sp>
      <p:sp>
        <p:nvSpPr>
          <p:cNvPr id="11" name="标题占位符 1"/>
          <p:cNvSpPr txBox="1">
            <a:spLocks/>
          </p:cNvSpPr>
          <p:nvPr userDrawn="1"/>
        </p:nvSpPr>
        <p:spPr>
          <a:xfrm>
            <a:off x="1536586" y="-9874"/>
            <a:ext cx="6503680" cy="1064043"/>
          </a:xfrm>
          <a:prstGeom prst="rect">
            <a:avLst/>
          </a:prstGeom>
        </p:spPr>
        <p:txBody>
          <a:bodyPr vert="horz" lIns="64284" tIns="32142" rIns="64284" bIns="32142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endParaRPr lang="zh-CN" altLang="en-US" sz="2250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873"/>
            <a:ext cx="1369824" cy="9296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924" y="7247212"/>
            <a:ext cx="2046792" cy="85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6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D82B-D793-4E4B-94DE-A13DCACE9BF0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F873-EBEB-4872-BAC7-D8EAE977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890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019234"/>
            <a:ext cx="9314796" cy="3369135"/>
          </a:xfrm>
        </p:spPr>
        <p:txBody>
          <a:bodyPr anchor="b"/>
          <a:lstStyle>
            <a:lvl1pPr>
              <a:defRPr sz="708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5420242"/>
            <a:ext cx="9314796" cy="1771749"/>
          </a:xfrm>
        </p:spPr>
        <p:txBody>
          <a:bodyPr/>
          <a:lstStyle>
            <a:lvl1pPr marL="0" indent="0">
              <a:buNone/>
              <a:defRPr sz="2834">
                <a:solidFill>
                  <a:schemeClr val="tx1"/>
                </a:solidFill>
              </a:defRPr>
            </a:lvl1pPr>
            <a:lvl2pPr marL="539953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06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8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813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76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719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67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62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D82B-D793-4E4B-94DE-A13DCACE9BF0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F873-EBEB-4872-BAC7-D8EAE977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936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156097"/>
            <a:ext cx="4589899" cy="51390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156097"/>
            <a:ext cx="4589899" cy="51390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D82B-D793-4E4B-94DE-A13DCACE9BF0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F873-EBEB-4872-BAC7-D8EAE977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927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31221"/>
            <a:ext cx="9314796" cy="156551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985485"/>
            <a:ext cx="4568805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958540"/>
            <a:ext cx="4568805" cy="435156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985485"/>
            <a:ext cx="4591306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958540"/>
            <a:ext cx="4591306" cy="435156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D82B-D793-4E4B-94DE-A13DCACE9BF0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F873-EBEB-4872-BAC7-D8EAE977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585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D82B-D793-4E4B-94DE-A13DCACE9BF0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F873-EBEB-4872-BAC7-D8EAE977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314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D82B-D793-4E4B-94DE-A13DCACE9BF0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F873-EBEB-4872-BAC7-D8EAE977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29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39962"/>
            <a:ext cx="3483205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166169"/>
            <a:ext cx="5467380" cy="5755841"/>
          </a:xfrm>
        </p:spPr>
        <p:txBody>
          <a:bodyPr/>
          <a:lstStyle>
            <a:lvl1pPr>
              <a:defRPr sz="3779"/>
            </a:lvl1pPr>
            <a:lvl2pPr>
              <a:defRPr sz="3307"/>
            </a:lvl2pPr>
            <a:lvl3pPr>
              <a:defRPr sz="2834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429828"/>
            <a:ext cx="3483205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D82B-D793-4E4B-94DE-A13DCACE9BF0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F873-EBEB-4872-BAC7-D8EAE977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431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39962"/>
            <a:ext cx="3483205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166169"/>
            <a:ext cx="5467380" cy="5755841"/>
          </a:xfrm>
        </p:spPr>
        <p:txBody>
          <a:bodyPr anchor="t"/>
          <a:lstStyle>
            <a:lvl1pPr marL="0" indent="0">
              <a:buNone/>
              <a:defRPr sz="3779"/>
            </a:lvl1pPr>
            <a:lvl2pPr marL="539953" indent="0">
              <a:buNone/>
              <a:defRPr sz="3307"/>
            </a:lvl2pPr>
            <a:lvl3pPr marL="1079906" indent="0">
              <a:buNone/>
              <a:defRPr sz="2834"/>
            </a:lvl3pPr>
            <a:lvl4pPr marL="1619860" indent="0">
              <a:buNone/>
              <a:defRPr sz="2362"/>
            </a:lvl4pPr>
            <a:lvl5pPr marL="2159813" indent="0">
              <a:buNone/>
              <a:defRPr sz="2362"/>
            </a:lvl5pPr>
            <a:lvl6pPr marL="2699766" indent="0">
              <a:buNone/>
              <a:defRPr sz="2362"/>
            </a:lvl6pPr>
            <a:lvl7pPr marL="3239719" indent="0">
              <a:buNone/>
              <a:defRPr sz="2362"/>
            </a:lvl7pPr>
            <a:lvl8pPr marL="3779672" indent="0">
              <a:buNone/>
              <a:defRPr sz="2362"/>
            </a:lvl8pPr>
            <a:lvl9pPr marL="4319626" indent="0">
              <a:buNone/>
              <a:defRPr sz="2362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429828"/>
            <a:ext cx="3483205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D82B-D793-4E4B-94DE-A13DCACE9BF0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F873-EBEB-4872-BAC7-D8EAE977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563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431221"/>
            <a:ext cx="9314796" cy="1565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156097"/>
            <a:ext cx="9314796" cy="5139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7506969"/>
            <a:ext cx="2429947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5D82B-D793-4E4B-94DE-A13DCACE9BF0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7506969"/>
            <a:ext cx="3644920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7506969"/>
            <a:ext cx="2429947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6F873-EBEB-4872-BAC7-D8EAE977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4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1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079906" rtl="0" eaLnBrk="1" latinLnBrk="0" hangingPunct="1">
        <a:lnSpc>
          <a:spcPct val="90000"/>
        </a:lnSpc>
        <a:spcBef>
          <a:spcPct val="0"/>
        </a:spcBef>
        <a:buNone/>
        <a:defRPr sz="51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77" indent="-269977" algn="l" defTabSz="107990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30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34988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83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78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69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64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602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5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0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86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81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76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719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672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62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emf"/><Relationship Id="rId5" Type="http://schemas.openxmlformats.org/officeDocument/2006/relationships/package" Target="../embeddings/Microsoft_Visio___2.vsdx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0799763" cy="4397829"/>
          </a:xfrm>
          <a:prstGeom prst="rect">
            <a:avLst/>
          </a:prstGeom>
          <a:solidFill>
            <a:srgbClr val="E4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" y="7445829"/>
            <a:ext cx="10799763" cy="653596"/>
          </a:xfrm>
          <a:prstGeom prst="rect">
            <a:avLst/>
          </a:prstGeom>
          <a:solidFill>
            <a:srgbClr val="E4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729341" y="2529839"/>
            <a:ext cx="10070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-150" dirty="0" smtClean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配置中心</a:t>
            </a:r>
            <a:r>
              <a:rPr lang="en-US" altLang="zh-CN" sz="3600" b="1" spc="-150" dirty="0" smtClean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(IRIS)</a:t>
            </a:r>
            <a:r>
              <a:rPr lang="zh-CN" altLang="en-US" sz="3600" b="1" spc="-150" dirty="0" smtClean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与密钥管理</a:t>
            </a:r>
            <a:r>
              <a:rPr lang="zh-CN" altLang="en-US" sz="3600" b="1" spc="-150" dirty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中心</a:t>
            </a:r>
            <a:r>
              <a:rPr lang="en-US" altLang="zh-CN" sz="3600" b="1" spc="-150" dirty="0" smtClean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(VAULT)</a:t>
            </a:r>
            <a:r>
              <a:rPr lang="zh-CN" altLang="en-US" sz="3600" b="1" spc="-150" dirty="0" smtClean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简介</a:t>
            </a:r>
            <a:endParaRPr lang="zh-CN" altLang="en-US" sz="3600" b="1" spc="-150" dirty="0">
              <a:solidFill>
                <a:schemeClr val="bg1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33348" y="558507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小企业基础平台架构组</a:t>
            </a:r>
            <a:endParaRPr lang="en-US" altLang="zh-CN" sz="1800" b="1" dirty="0" smtClean="0">
              <a:latin typeface="SimSun-ExtB" panose="02010609060101010101" pitchFamily="49" charset="-122"/>
              <a:ea typeface="SimSun-ExtB" panose="02010609060101010101" pitchFamily="49" charset="-122"/>
            </a:endParaRPr>
          </a:p>
          <a:p>
            <a:r>
              <a:rPr lang="zh-CN" altLang="en-US" sz="1800" b="1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       鲁友炳</a:t>
            </a:r>
            <a:endParaRPr lang="zh-CN" altLang="en-US" sz="1800" b="1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162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51397" y="205483"/>
            <a:ext cx="4696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Zookeeper</a:t>
            </a:r>
            <a:r>
              <a:rPr lang="zh-CN" altLang="en-US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配置存储结构</a:t>
            </a:r>
            <a:endParaRPr lang="zh-CN" altLang="en-US" sz="3200" dirty="0">
              <a:solidFill>
                <a:srgbClr val="BD461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428749"/>
            <a:ext cx="8877300" cy="59817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83" y="2131958"/>
            <a:ext cx="9514286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8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51397" y="205483"/>
            <a:ext cx="897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非注解基于</a:t>
            </a:r>
            <a:r>
              <a:rPr lang="en-US" altLang="zh-CN" sz="3200" dirty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XML</a:t>
            </a:r>
            <a:r>
              <a:rPr lang="zh-CN" altLang="en-US" sz="3200" dirty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分布式配置文件</a:t>
            </a:r>
            <a:r>
              <a:rPr lang="zh-CN" altLang="en-US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如何</a:t>
            </a:r>
            <a:r>
              <a:rPr lang="en-US" altLang="zh-CN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reload</a:t>
            </a:r>
            <a:r>
              <a:rPr lang="zh-CN" altLang="en-US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配置</a:t>
            </a:r>
            <a:r>
              <a:rPr lang="en-US" altLang="zh-CN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?</a:t>
            </a:r>
            <a:endParaRPr lang="zh-CN" altLang="en-US" sz="3200" dirty="0">
              <a:solidFill>
                <a:srgbClr val="BD461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0717" y="1663692"/>
            <a:ext cx="10301213" cy="5016758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sz="2000" kern="1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注解</a:t>
            </a:r>
            <a:r>
              <a:rPr lang="zh-CN" altLang="zh-CN" sz="2000" kern="1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分布式配置项</a:t>
            </a:r>
            <a:r>
              <a:rPr lang="en-US" altLang="zh-CN" sz="2000" kern="1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(@</a:t>
            </a:r>
            <a:r>
              <a:rPr lang="en-US" altLang="zh-CN" sz="2000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Servyconf</a:t>
            </a:r>
            <a:r>
              <a:rPr lang="en-US" altLang="zh-CN" sz="2000" kern="1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zh-CN" sz="2000" kern="1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和注解</a:t>
            </a:r>
            <a:r>
              <a:rPr lang="zh-CN" altLang="zh-CN" sz="2000" kern="100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分布式配置文件</a:t>
            </a:r>
            <a:r>
              <a:rPr lang="en-US" altLang="zh-CN" sz="2000" kern="1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(@</a:t>
            </a:r>
            <a:r>
              <a:rPr lang="en-US" altLang="zh-CN" sz="2000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ServyconfFile</a:t>
            </a:r>
            <a:r>
              <a:rPr lang="en-US" altLang="zh-CN" sz="2000" kern="1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@</a:t>
            </a:r>
            <a:r>
              <a:rPr lang="en-US" altLang="zh-CN" sz="2000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ServyconfFileItem</a:t>
            </a:r>
            <a:r>
              <a:rPr lang="en-US" altLang="zh-CN" sz="2000" kern="1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zh-CN" altLang="zh-CN" sz="2000" kern="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lang="zh-CN" altLang="zh-CN" sz="2000" kern="1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优点</a:t>
            </a:r>
            <a:r>
              <a:rPr lang="zh-CN" altLang="en-US" sz="2000" kern="1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zh-CN" altLang="zh-CN" sz="2000" b="1" kern="10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支持</a:t>
            </a:r>
            <a:r>
              <a:rPr lang="zh-CN" altLang="zh-CN" sz="2000" b="1" kern="1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配置项</a:t>
            </a:r>
            <a:endParaRPr lang="zh-CN" altLang="zh-CN" sz="2000" kern="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altLang="zh-CN" sz="2000" kern="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zh-CN" sz="2000" b="1" kern="10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</a:t>
            </a:r>
            <a:r>
              <a:rPr lang="zh-CN" altLang="zh-CN" sz="2000" b="1" kern="1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需要编写</a:t>
            </a:r>
            <a:r>
              <a:rPr lang="en-US" altLang="zh-CN" sz="2000" b="1" kern="1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Java Bean</a:t>
            </a:r>
            <a:endParaRPr lang="zh-CN" altLang="zh-CN" sz="2000" kern="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altLang="zh-CN" sz="2000" b="1" kern="1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b="1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lang="zh-CN" altLang="zh-CN" sz="2000" b="1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缺点</a:t>
            </a:r>
            <a:r>
              <a:rPr lang="en-US" altLang="zh-CN" sz="2000" b="1" kern="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zh-CN" altLang="zh-CN" sz="2000" b="1" kern="10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代码</a:t>
            </a:r>
            <a:r>
              <a:rPr lang="zh-CN" altLang="zh-CN" sz="2000" b="1" kern="1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侵入</a:t>
            </a:r>
            <a:endParaRPr lang="zh-CN" altLang="zh-CN" sz="2000" kern="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b="1" kern="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zh-CN" altLang="zh-CN" sz="2000" kern="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b="1" kern="1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*</a:t>
            </a:r>
            <a:r>
              <a:rPr lang="zh-CN" altLang="zh-CN" sz="2000" b="1" kern="1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读取</a:t>
            </a:r>
            <a:r>
              <a:rPr lang="zh-CN" altLang="zh-CN" sz="2000" b="1" kern="1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注解类</a:t>
            </a:r>
            <a:r>
              <a:rPr lang="zh-CN" altLang="zh-CN" sz="2000" b="1" kern="1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配置</a:t>
            </a:r>
            <a:r>
              <a:rPr lang="zh-CN" altLang="en-US" sz="2000" b="1" kern="1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信息</a:t>
            </a:r>
            <a:r>
              <a:rPr lang="zh-CN" altLang="zh-CN" sz="2000" b="1" kern="1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都是</a:t>
            </a:r>
            <a:r>
              <a:rPr lang="zh-CN" altLang="zh-CN" sz="2000" b="1" kern="1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通过</a:t>
            </a:r>
            <a:r>
              <a:rPr lang="en-US" altLang="zh-CN" sz="2000" b="1" kern="1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Spring </a:t>
            </a:r>
            <a:r>
              <a:rPr lang="en-US" altLang="zh-CN" sz="2000" b="1" kern="1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AOP(</a:t>
            </a:r>
            <a:r>
              <a:rPr lang="en-US" altLang="zh-CN" sz="2000" b="1" kern="1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AspectJ</a:t>
            </a:r>
            <a:r>
              <a:rPr lang="en-US" altLang="zh-CN" sz="2000" b="1" kern="1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zh-CN" sz="2000" b="1" kern="1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拦截</a:t>
            </a:r>
            <a:r>
              <a:rPr lang="zh-CN" altLang="zh-CN" sz="2000" b="1" kern="1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方式从配置仓库获取配置</a:t>
            </a:r>
            <a:endParaRPr lang="zh-CN" altLang="zh-CN" sz="2000" kern="1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b="1" kern="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zh-CN" altLang="zh-CN" sz="2000" kern="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sz="2000" kern="1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非注解基于</a:t>
            </a:r>
            <a:r>
              <a:rPr lang="en-US" altLang="zh-CN" sz="2000" kern="1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XML</a:t>
            </a:r>
            <a:r>
              <a:rPr lang="zh-CN" altLang="zh-CN" sz="2000" kern="1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分布式配置文件</a:t>
            </a:r>
            <a:r>
              <a:rPr lang="en-US" altLang="zh-CN" sz="2000" kern="1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zh-CN" sz="2000" b="1" kern="1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当前我们的使用方式</a:t>
            </a:r>
            <a:r>
              <a:rPr lang="en-US" altLang="zh-CN" sz="2000" kern="1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zh-CN" altLang="zh-CN" sz="2000" kern="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zh-CN" altLang="zh-CN" sz="2000" kern="1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优点</a:t>
            </a:r>
            <a:r>
              <a:rPr lang="zh-CN" altLang="zh-CN" sz="2000" kern="1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sz="2000" kern="1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zh-CN" sz="2000" kern="1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无</a:t>
            </a:r>
            <a:r>
              <a:rPr lang="zh-CN" altLang="zh-CN" sz="2000" kern="1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代码侵入</a:t>
            </a:r>
            <a:endParaRPr lang="zh-CN" altLang="zh-CN" sz="2000" kern="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2000" kern="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zh-CN" altLang="zh-CN" sz="2000" kern="1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适合于</a:t>
            </a:r>
            <a:r>
              <a:rPr lang="zh-CN" altLang="zh-CN" sz="2000" kern="1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旧项目的迁移</a:t>
            </a:r>
            <a:endParaRPr lang="zh-CN" altLang="zh-CN" sz="2000" kern="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      </a:t>
            </a:r>
            <a:r>
              <a:rPr lang="zh-CN" altLang="zh-CN" sz="2000" kern="1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对于</a:t>
            </a:r>
            <a:r>
              <a:rPr lang="en-US" altLang="zh-CN" sz="2000" kern="1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.properties</a:t>
            </a:r>
            <a:r>
              <a:rPr lang="zh-CN" altLang="zh-CN" sz="2000" kern="1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配置文件，配置更新时，自动注入</a:t>
            </a:r>
            <a:r>
              <a:rPr lang="en-US" altLang="zh-CN" sz="2000" kern="1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reload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000" kern="1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     </a:t>
            </a:r>
            <a:r>
              <a:rPr lang="zh-CN" altLang="en-US" sz="2000" kern="1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有些应用不需要接入</a:t>
            </a:r>
            <a:r>
              <a:rPr lang="en-US" altLang="zh-CN" sz="2000" kern="1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servyconf</a:t>
            </a:r>
            <a:endParaRPr lang="zh-CN" altLang="zh-CN" sz="2000" kern="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altLang="zh-CN" sz="2000" kern="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000" kern="1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lang="zh-CN" altLang="zh-CN" sz="2000" kern="1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缺点</a:t>
            </a:r>
            <a:r>
              <a:rPr lang="zh-CN" altLang="zh-CN" sz="2000" kern="1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：缺点需要在</a:t>
            </a:r>
            <a:r>
              <a:rPr lang="en-US" altLang="zh-CN" sz="2000" kern="1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xml</a:t>
            </a:r>
            <a:r>
              <a:rPr lang="zh-CN" altLang="zh-CN" sz="2000" kern="1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zh-CN" sz="2000" kern="1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</a:t>
            </a:r>
            <a:r>
              <a:rPr lang="en-US" altLang="zh-CN" sz="2000" kern="1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Java Bean</a:t>
            </a:r>
            <a:endParaRPr lang="zh-CN" altLang="zh-CN" sz="2000" kern="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06" y="1486356"/>
            <a:ext cx="8885714" cy="5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8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51397" y="205483"/>
            <a:ext cx="897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非注解基于</a:t>
            </a:r>
            <a:r>
              <a:rPr lang="en-US" altLang="zh-CN" sz="3200" dirty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XML</a:t>
            </a:r>
            <a:r>
              <a:rPr lang="zh-CN" altLang="en-US" sz="3200" dirty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分布式配置文件</a:t>
            </a:r>
            <a:r>
              <a:rPr lang="zh-CN" altLang="en-US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如何</a:t>
            </a:r>
            <a:r>
              <a:rPr lang="en-US" altLang="zh-CN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reload</a:t>
            </a:r>
            <a:r>
              <a:rPr lang="zh-CN" altLang="en-US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配置</a:t>
            </a:r>
            <a:r>
              <a:rPr lang="en-US" altLang="zh-CN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?</a:t>
            </a:r>
            <a:endParaRPr lang="zh-CN" altLang="en-US" sz="3200" dirty="0">
              <a:solidFill>
                <a:srgbClr val="BD461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008" y="1352864"/>
            <a:ext cx="99314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  <a:t>&lt;bean </a:t>
            </a:r>
            <a:r>
              <a:rPr lang="en-US" altLang="zh-CN" sz="1600" kern="0" dirty="0">
                <a:solidFill>
                  <a:srgbClr val="BABABA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600" kern="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=“properties”</a:t>
            </a:r>
            <a:r>
              <a:rPr lang="en-US" altLang="zh-CN" sz="1600" kern="0" dirty="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lang="en-US" altLang="zh-CN" sz="1600" kern="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zh-CN" sz="1600" kern="0" dirty="0">
                <a:solidFill>
                  <a:srgbClr val="6A8759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kern="0" dirty="0">
                <a:solidFill>
                  <a:srgbClr val="BABABA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kern="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=“org.springframework.beans.factory.config.PropertiesFactoryBean”</a:t>
            </a:r>
            <a:r>
              <a:rPr lang="en-US" altLang="zh-CN" sz="1600" kern="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  <a:t>    &lt;property </a:t>
            </a:r>
            <a:r>
              <a:rPr lang="en-US" altLang="zh-CN" sz="1600" kern="0" dirty="0">
                <a:solidFill>
                  <a:srgbClr val="BABABA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kern="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=“location” </a:t>
            </a:r>
            <a:r>
              <a:rPr lang="en-US" altLang="zh-CN" sz="1600" kern="0" dirty="0">
                <a:solidFill>
                  <a:srgbClr val="BABABA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600" kern="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=“</a:t>
            </a:r>
            <a:r>
              <a:rPr lang="en-US" altLang="zh-CN" sz="1600" kern="0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classpath:config.properties</a:t>
            </a:r>
            <a:r>
              <a:rPr lang="en-US" altLang="zh-CN" sz="1600" kern="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”</a:t>
            </a:r>
            <a:r>
              <a:rPr lang="en-US" altLang="zh-CN" sz="1600" kern="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  <a:t>&lt;/bean&gt;</a:t>
            </a:r>
            <a:b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  <a:t>&lt;bean </a:t>
            </a:r>
            <a:r>
              <a:rPr lang="en-US" altLang="zh-CN" sz="1600" kern="0" dirty="0">
                <a:solidFill>
                  <a:srgbClr val="BABABA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600" kern="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=“</a:t>
            </a:r>
            <a:r>
              <a:rPr lang="en-US" altLang="zh-CN" sz="1600" kern="0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propertyConfigurer</a:t>
            </a:r>
            <a:r>
              <a:rPr lang="en-US" altLang="zh-CN" sz="1600" kern="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”</a:t>
            </a:r>
            <a:r>
              <a:rPr lang="en-US" altLang="zh-CN" sz="1600" kern="0" dirty="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lang="en-US" altLang="zh-CN" sz="1600" kern="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zh-CN" sz="1600" kern="0" dirty="0" smtClean="0">
                <a:solidFill>
                  <a:srgbClr val="BABABA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kern="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=“org.springframework.beans.factory.config.PropertyPlaceholderConfigurer”</a:t>
            </a:r>
            <a:r>
              <a:rPr lang="en-US" altLang="zh-CN" sz="1600" kern="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  <a:t>    &lt;property </a:t>
            </a:r>
            <a:r>
              <a:rPr lang="en-US" altLang="zh-CN" sz="1600" kern="0" dirty="0">
                <a:solidFill>
                  <a:srgbClr val="BABABA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kern="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=“properties” </a:t>
            </a:r>
            <a:r>
              <a:rPr lang="en-US" altLang="zh-CN" sz="1600" kern="0" dirty="0">
                <a:solidFill>
                  <a:srgbClr val="BABABA"/>
                </a:solidFill>
                <a:latin typeface="Consolas" panose="020B0609020204030204" pitchFamily="49" charset="0"/>
              </a:rPr>
              <a:t>ref</a:t>
            </a:r>
            <a:r>
              <a:rPr lang="en-US" altLang="zh-CN" sz="1600" kern="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=“properties”</a:t>
            </a:r>
            <a:r>
              <a:rPr lang="en-US" altLang="zh-CN" sz="1600" kern="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  <a:t>&lt;/bean&gt;</a:t>
            </a:r>
            <a:b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  <a:t>&lt;bean </a:t>
            </a:r>
            <a:r>
              <a:rPr lang="en-US" altLang="zh-CN" sz="1600" kern="0" dirty="0" smtClean="0">
                <a:solidFill>
                  <a:srgbClr val="BABABA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600" kern="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=“</a:t>
            </a:r>
            <a:r>
              <a:rPr lang="en-US" altLang="zh-CN" sz="1600" kern="0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dbConfig</a:t>
            </a:r>
            <a:r>
              <a:rPr lang="en-US" altLang="zh-CN" sz="1600" kern="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1600" kern="0" dirty="0">
                <a:solidFill>
                  <a:srgbClr val="BABABA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kern="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600" kern="0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cn.com.servyou.DBConfig</a:t>
            </a:r>
            <a:r>
              <a:rPr lang="en-US" altLang="zh-CN" sz="1600" kern="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kern="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  <a:t>    &lt;property </a:t>
            </a:r>
            <a:r>
              <a:rPr lang="en-US" altLang="zh-CN" sz="1600" kern="0" dirty="0">
                <a:solidFill>
                  <a:srgbClr val="BABABA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kern="0" dirty="0">
                <a:solidFill>
                  <a:srgbClr val="6A8759"/>
                </a:solidFill>
                <a:latin typeface="Consolas" panose="020B0609020204030204" pitchFamily="49" charset="0"/>
              </a:rPr>
              <a:t>="username" </a:t>
            </a:r>
            <a:r>
              <a:rPr lang="en-US" altLang="zh-CN" sz="1600" kern="0" dirty="0">
                <a:solidFill>
                  <a:srgbClr val="BABABA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600" kern="0" dirty="0">
                <a:solidFill>
                  <a:srgbClr val="6A8759"/>
                </a:solidFill>
                <a:latin typeface="Consolas" panose="020B0609020204030204" pitchFamily="49" charset="0"/>
              </a:rPr>
              <a:t>="${</a:t>
            </a:r>
            <a:r>
              <a:rPr lang="en-US" altLang="zh-CN" sz="1600" kern="0" dirty="0" err="1">
                <a:solidFill>
                  <a:srgbClr val="6A8759"/>
                </a:solidFill>
                <a:latin typeface="Consolas" panose="020B0609020204030204" pitchFamily="49" charset="0"/>
              </a:rPr>
              <a:t>xqy.db.username</a:t>
            </a:r>
            <a:r>
              <a:rPr lang="en-US" altLang="zh-CN" sz="1600" kern="0" dirty="0">
                <a:solidFill>
                  <a:srgbClr val="6A8759"/>
                </a:solidFill>
                <a:latin typeface="Consolas" panose="020B0609020204030204" pitchFamily="49" charset="0"/>
              </a:rPr>
              <a:t>}"</a:t>
            </a:r>
            <a: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zh-CN" sz="1600" kern="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1600" kern="0" dirty="0">
                <a:solidFill>
                  <a:srgbClr val="BABABA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kern="0" dirty="0">
                <a:solidFill>
                  <a:srgbClr val="6A8759"/>
                </a:solidFill>
                <a:latin typeface="Consolas" panose="020B0609020204030204" pitchFamily="49" charset="0"/>
              </a:rPr>
              <a:t>="username" </a:t>
            </a:r>
            <a:r>
              <a:rPr lang="en-US" altLang="zh-CN" sz="1600" kern="0" dirty="0">
                <a:solidFill>
                  <a:srgbClr val="BABABA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600" kern="0" dirty="0">
                <a:solidFill>
                  <a:srgbClr val="6A8759"/>
                </a:solidFill>
                <a:latin typeface="Consolas" panose="020B0609020204030204" pitchFamily="49" charset="0"/>
              </a:rPr>
              <a:t>="${</a:t>
            </a:r>
            <a:r>
              <a:rPr lang="en-US" altLang="zh-CN" sz="1600" kern="0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xqy.db.password</a:t>
            </a:r>
            <a:r>
              <a:rPr lang="en-US" altLang="zh-CN" sz="1600" kern="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}"</a:t>
            </a:r>
            <a:r>
              <a:rPr lang="en-US" altLang="zh-CN" sz="1600" kern="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  <a:t>bean&gt;</a:t>
            </a:r>
            <a:endParaRPr lang="zh-CN" altLang="zh-CN" sz="1600" kern="100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5874" y="966813"/>
            <a:ext cx="7436889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1600" b="1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标准的</a:t>
            </a: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Spring</a:t>
            </a:r>
            <a:r>
              <a:rPr lang="zh-CN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通过</a:t>
            </a:r>
            <a:r>
              <a:rPr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PropertyPlaceholderConfigurer</a:t>
            </a:r>
            <a:r>
              <a:rPr lang="zh-CN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提供对属性文件的支持</a:t>
            </a:r>
            <a:endParaRPr lang="zh-CN" alt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5874" y="4453692"/>
            <a:ext cx="7436889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可重新加载的</a:t>
            </a:r>
            <a:r>
              <a:rPr lang="en-US" altLang="zh-CN" sz="16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PropertyPlaceholderConfigurer</a:t>
            </a:r>
            <a:r>
              <a:rPr lang="zh-CN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提供对属性文件的支持</a:t>
            </a:r>
            <a:endParaRPr lang="zh-CN" alt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5745" y="4782553"/>
            <a:ext cx="100899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  <a:t>&lt;bean </a:t>
            </a:r>
            <a:r>
              <a:rPr lang="en-US" altLang="zh-CN" sz="1600" kern="0" dirty="0">
                <a:solidFill>
                  <a:srgbClr val="BABABA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600" kern="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=“properties”</a:t>
            </a:r>
            <a:r>
              <a:rPr lang="en-US" altLang="zh-CN" sz="1600" kern="0" dirty="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lang="en-US" altLang="zh-CN" sz="1600" kern="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zh-CN" sz="1600" kern="0" dirty="0">
                <a:solidFill>
                  <a:srgbClr val="6A8759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kern="0" dirty="0">
                <a:solidFill>
                  <a:srgbClr val="BABABA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kern="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=“org.springframework.beans.factory.config.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Reloadable</a:t>
            </a:r>
            <a:r>
              <a:rPr lang="en-US" altLang="zh-CN" sz="1600" kern="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PropertiesFactoryBean”</a:t>
            </a:r>
            <a:r>
              <a:rPr lang="en-US" altLang="zh-CN" sz="1600" kern="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  <a:t>    &lt;property </a:t>
            </a:r>
            <a:r>
              <a:rPr lang="en-US" altLang="zh-CN" sz="1600" kern="0" dirty="0">
                <a:solidFill>
                  <a:srgbClr val="BABABA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kern="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=“location” </a:t>
            </a:r>
            <a:r>
              <a:rPr lang="en-US" altLang="zh-CN" sz="1600" kern="0" dirty="0">
                <a:solidFill>
                  <a:srgbClr val="BABABA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600" kern="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=“</a:t>
            </a:r>
            <a:r>
              <a:rPr lang="en-US" altLang="zh-CN" sz="1600" kern="0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classpath:config.properties</a:t>
            </a:r>
            <a:r>
              <a:rPr lang="en-US" altLang="zh-CN" sz="1600" kern="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”</a:t>
            </a:r>
            <a:r>
              <a:rPr lang="en-US" altLang="zh-CN" sz="1600" kern="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  <a:t>&lt;/bean&gt;</a:t>
            </a:r>
            <a:b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  <a:t>&lt;bean </a:t>
            </a:r>
            <a:r>
              <a:rPr lang="en-US" altLang="zh-CN" sz="1600" kern="0" dirty="0">
                <a:solidFill>
                  <a:srgbClr val="BABABA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600" kern="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=“</a:t>
            </a:r>
            <a:r>
              <a:rPr lang="en-US" altLang="zh-CN" sz="1600" kern="0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propertyConfigurer</a:t>
            </a:r>
            <a:r>
              <a:rPr lang="en-US" altLang="zh-CN" sz="1600" kern="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”</a:t>
            </a:r>
            <a:r>
              <a:rPr lang="en-US" altLang="zh-CN" sz="1600" kern="0" dirty="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lang="en-US" altLang="zh-CN" sz="1600" kern="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zh-CN" sz="1600" kern="0" dirty="0" smtClean="0">
                <a:solidFill>
                  <a:srgbClr val="BABABA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kern="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=“org.springframework.beans.factory.config.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Reloadable</a:t>
            </a:r>
            <a:r>
              <a:rPr lang="en-US" altLang="zh-CN" sz="1600" kern="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PropertyPlaceholderConfigurer”</a:t>
            </a:r>
            <a:r>
              <a:rPr lang="en-US" altLang="zh-CN" sz="1600" kern="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  <a:t>    &lt;property </a:t>
            </a:r>
            <a:r>
              <a:rPr lang="en-US" altLang="zh-CN" sz="1600" kern="0" dirty="0">
                <a:solidFill>
                  <a:srgbClr val="BABABA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kern="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=“properties” </a:t>
            </a:r>
            <a:r>
              <a:rPr lang="en-US" altLang="zh-CN" sz="1600" kern="0" dirty="0">
                <a:solidFill>
                  <a:srgbClr val="BABABA"/>
                </a:solidFill>
                <a:latin typeface="Consolas" panose="020B0609020204030204" pitchFamily="49" charset="0"/>
              </a:rPr>
              <a:t>ref</a:t>
            </a:r>
            <a:r>
              <a:rPr lang="en-US" altLang="zh-CN" sz="1600" kern="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=“properties”</a:t>
            </a:r>
            <a:r>
              <a:rPr lang="en-US" altLang="zh-CN" sz="1600" kern="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  <a:t>&lt;/bean&gt;</a:t>
            </a:r>
            <a:b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  <a:t>&lt;bean </a:t>
            </a:r>
            <a:r>
              <a:rPr lang="en-US" altLang="zh-CN" sz="1600" kern="0" dirty="0" smtClean="0">
                <a:solidFill>
                  <a:srgbClr val="BABABA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600" kern="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=“</a:t>
            </a:r>
            <a:r>
              <a:rPr lang="en-US" altLang="zh-CN" sz="1600" kern="0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dbConfig</a:t>
            </a:r>
            <a:r>
              <a:rPr lang="en-US" altLang="zh-CN" sz="1600" kern="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1600" kern="0" dirty="0">
                <a:solidFill>
                  <a:srgbClr val="BABABA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kern="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600" kern="0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cn.com.servyou.DBConfig</a:t>
            </a:r>
            <a:r>
              <a:rPr lang="en-US" altLang="zh-CN" sz="1600" kern="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kern="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  <a:t>    &lt;property </a:t>
            </a:r>
            <a:r>
              <a:rPr lang="en-US" altLang="zh-CN" sz="1600" kern="0" dirty="0">
                <a:solidFill>
                  <a:srgbClr val="BABABA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kern="0" dirty="0">
                <a:solidFill>
                  <a:srgbClr val="6A8759"/>
                </a:solidFill>
                <a:latin typeface="Consolas" panose="020B0609020204030204" pitchFamily="49" charset="0"/>
              </a:rPr>
              <a:t>="username" </a:t>
            </a:r>
            <a:r>
              <a:rPr lang="en-US" altLang="zh-CN" sz="1600" kern="0" dirty="0">
                <a:solidFill>
                  <a:srgbClr val="BABABA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600" kern="0" dirty="0">
                <a:solidFill>
                  <a:srgbClr val="6A8759"/>
                </a:solidFill>
                <a:latin typeface="Consolas" panose="020B0609020204030204" pitchFamily="49" charset="0"/>
              </a:rPr>
              <a:t>="${</a:t>
            </a:r>
            <a:r>
              <a:rPr lang="en-US" altLang="zh-CN" sz="1600" kern="0" dirty="0" err="1">
                <a:solidFill>
                  <a:srgbClr val="6A8759"/>
                </a:solidFill>
                <a:latin typeface="Consolas" panose="020B0609020204030204" pitchFamily="49" charset="0"/>
              </a:rPr>
              <a:t>xqy.db.username</a:t>
            </a:r>
            <a:r>
              <a:rPr lang="en-US" altLang="zh-CN" sz="1600" kern="0" dirty="0">
                <a:solidFill>
                  <a:srgbClr val="6A8759"/>
                </a:solidFill>
                <a:latin typeface="Consolas" panose="020B0609020204030204" pitchFamily="49" charset="0"/>
              </a:rPr>
              <a:t>}"</a:t>
            </a:r>
            <a: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zh-CN" sz="1600" kern="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1600" kern="0" dirty="0">
                <a:solidFill>
                  <a:srgbClr val="BABABA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kern="0" dirty="0">
                <a:solidFill>
                  <a:srgbClr val="6A8759"/>
                </a:solidFill>
                <a:latin typeface="Consolas" panose="020B0609020204030204" pitchFamily="49" charset="0"/>
              </a:rPr>
              <a:t>="username" </a:t>
            </a:r>
            <a:r>
              <a:rPr lang="en-US" altLang="zh-CN" sz="1600" kern="0" dirty="0">
                <a:solidFill>
                  <a:srgbClr val="BABABA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600" kern="0" dirty="0">
                <a:solidFill>
                  <a:srgbClr val="6A8759"/>
                </a:solidFill>
                <a:latin typeface="Consolas" panose="020B0609020204030204" pitchFamily="49" charset="0"/>
              </a:rPr>
              <a:t>="${</a:t>
            </a:r>
            <a:r>
              <a:rPr lang="en-US" altLang="zh-CN" sz="1600" kern="0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xqy.db.password</a:t>
            </a:r>
            <a:r>
              <a:rPr lang="en-US" altLang="zh-CN" sz="1600" kern="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}"</a:t>
            </a:r>
            <a:r>
              <a:rPr lang="en-US" altLang="zh-CN" sz="1600" kern="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kern="0" dirty="0">
                <a:solidFill>
                  <a:srgbClr val="E8BF6A"/>
                </a:solidFill>
                <a:latin typeface="Consolas" panose="020B0609020204030204" pitchFamily="49" charset="0"/>
              </a:rPr>
              <a:t>bean&gt;</a:t>
            </a:r>
            <a:endParaRPr lang="zh-CN" altLang="zh-CN" sz="1600" kern="100" dirty="0"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63945" y="1381277"/>
            <a:ext cx="107997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2762726" y="3270567"/>
            <a:ext cx="5274310" cy="1558290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515874" y="1634228"/>
            <a:ext cx="9341860" cy="533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5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51397" y="205483"/>
            <a:ext cx="897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非注解基于</a:t>
            </a:r>
            <a:r>
              <a:rPr lang="en-US" altLang="zh-CN" sz="3200" dirty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XML</a:t>
            </a:r>
            <a:r>
              <a:rPr lang="zh-CN" altLang="en-US" sz="3200" dirty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分布式配置文件</a:t>
            </a:r>
            <a:r>
              <a:rPr lang="zh-CN" altLang="en-US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如何</a:t>
            </a:r>
            <a:r>
              <a:rPr lang="en-US" altLang="zh-CN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reload</a:t>
            </a:r>
            <a:r>
              <a:rPr lang="zh-CN" altLang="en-US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配置</a:t>
            </a:r>
            <a:r>
              <a:rPr lang="en-US" altLang="zh-CN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?</a:t>
            </a:r>
            <a:endParaRPr lang="zh-CN" altLang="en-US" sz="3200" dirty="0">
              <a:solidFill>
                <a:srgbClr val="BD461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9771" y="1381277"/>
            <a:ext cx="993140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CN" altLang="en-US" sz="2200" b="1" kern="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2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ReloadablePropertiesFactoryBean</a:t>
            </a:r>
            <a:r>
              <a:rPr lang="zh-CN" altLang="en-US" sz="22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继承</a:t>
            </a:r>
            <a:r>
              <a:rPr lang="en-US" altLang="zh-CN" sz="22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PropertiesFactoryBean</a:t>
            </a:r>
            <a:r>
              <a:rPr lang="zh-CN" altLang="en-US" sz="2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类，它主要做到：</a:t>
            </a:r>
          </a:p>
          <a:p>
            <a:pPr marL="342900" indent="-342900">
              <a:buFont typeface="Wingdings" panose="05000000000000000000" pitchFamily="2" charset="2"/>
              <a:buChar char="l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en-US" sz="2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托管配置文件</a:t>
            </a:r>
            <a:r>
              <a:rPr lang="zh-CN" altLang="en-US" sz="22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至仓库并</a:t>
            </a:r>
            <a:r>
              <a:rPr lang="zh-CN" altLang="en-US" sz="2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下载至本地。</a:t>
            </a:r>
          </a:p>
          <a:p>
            <a:pPr marL="342900" indent="-342900">
              <a:buFont typeface="Wingdings" panose="05000000000000000000" pitchFamily="2" charset="2"/>
              <a:buChar char="l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en-US" sz="2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解析配置数据传递到 </a:t>
            </a:r>
            <a:r>
              <a:rPr lang="en-US" altLang="zh-CN" sz="22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ReloadingPropertyPlaceholderConfigurer</a:t>
            </a:r>
            <a:endParaRPr lang="en-US" altLang="zh-CN" sz="22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CN" sz="2200" b="1" kern="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2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ReloadingPropertyPlaceholderConfigurer</a:t>
            </a:r>
            <a:endParaRPr lang="zh-CN" altLang="en-US" sz="2200" b="1" kern="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2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ReloadingPropertyPlaceholderConfigurer</a:t>
            </a:r>
            <a:r>
              <a:rPr lang="zh-CN" altLang="en-US" sz="2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实现了配置数据至</a:t>
            </a:r>
            <a:r>
              <a:rPr lang="en-US" altLang="zh-CN" sz="2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Bean</a:t>
            </a:r>
            <a:r>
              <a:rPr lang="zh-CN" altLang="en-US" sz="2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的映射</a:t>
            </a:r>
          </a:p>
          <a:p>
            <a:pPr marL="342900" indent="-342900">
              <a:buFont typeface="Wingdings" panose="05000000000000000000" pitchFamily="2" charset="2"/>
              <a:buChar char="l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2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PropertyPlaceholderConfigurer</a:t>
            </a:r>
            <a:r>
              <a:rPr lang="zh-CN" altLang="en-US" sz="2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，它会在</a:t>
            </a:r>
            <a:r>
              <a:rPr lang="en-US" altLang="zh-CN" sz="2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Spring</a:t>
            </a:r>
            <a:r>
              <a:rPr lang="zh-CN" altLang="en-US" sz="2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启动时将配置数据与</a:t>
            </a:r>
            <a:r>
              <a:rPr lang="en-US" altLang="zh-CN" sz="2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Bean</a:t>
            </a:r>
            <a:r>
              <a:rPr lang="zh-CN" altLang="en-US" sz="2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做映射，以便在检查到配置文件更改时，可以实现</a:t>
            </a:r>
            <a:r>
              <a:rPr lang="en-US" altLang="zh-CN" sz="2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Bean</a:t>
            </a:r>
            <a:r>
              <a:rPr lang="zh-CN" altLang="en-US" sz="2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相关域值的自动注入</a:t>
            </a:r>
            <a:r>
              <a:rPr lang="zh-CN" altLang="en-US" sz="22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。</a:t>
            </a:r>
            <a:endParaRPr lang="en-US" altLang="zh-CN" sz="22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CN" altLang="en-US" sz="2200" b="1" kern="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2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ReloadConfigurationMonitor</a:t>
            </a:r>
            <a:r>
              <a:rPr lang="en-US" altLang="zh-CN" sz="2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定时校验配置是否更新</a:t>
            </a:r>
          </a:p>
          <a:p>
            <a:pPr marL="342900" indent="-342900">
              <a:buFont typeface="Wingdings" panose="05000000000000000000" pitchFamily="2" charset="2"/>
              <a:buChar char="l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en-US" sz="2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触发</a:t>
            </a:r>
            <a:r>
              <a:rPr lang="zh-CN" altLang="en-US" sz="22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ReloadingPropertyPlaceholderConfigurer</a:t>
            </a:r>
            <a:r>
              <a:rPr lang="en-US" altLang="zh-CN" sz="2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类来分析要对哪些 </a:t>
            </a:r>
            <a:r>
              <a:rPr lang="en-US" altLang="zh-CN" sz="2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Bean</a:t>
            </a:r>
            <a:r>
              <a:rPr lang="zh-CN" altLang="en-US" sz="2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实例进行重新注入。</a:t>
            </a:r>
            <a:endParaRPr lang="zh-CN" altLang="zh-CN" sz="2200" b="1" kern="1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63945" y="1381277"/>
            <a:ext cx="107997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67" y="2140188"/>
            <a:ext cx="9571428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7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16428" y="1649184"/>
            <a:ext cx="1650876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39655"/>
              </p:ext>
            </p:extLst>
          </p:nvPr>
        </p:nvGraphicFramePr>
        <p:xfrm>
          <a:off x="816427" y="1649185"/>
          <a:ext cx="8849903" cy="490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" name="Visio" r:id="rId3" imgW="6772277" imgH="4105150" progId="Visio.Drawing.15">
                  <p:embed/>
                </p:oleObj>
              </mc:Choice>
              <mc:Fallback>
                <p:oleObj name="Visio" r:id="rId3" imgW="6772277" imgH="41051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427" y="1649185"/>
                        <a:ext cx="8849903" cy="49067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551397" y="205483"/>
            <a:ext cx="897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非注解基于</a:t>
            </a:r>
            <a:r>
              <a:rPr lang="en-US" altLang="zh-CN" sz="3200" dirty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XML</a:t>
            </a:r>
            <a:r>
              <a:rPr lang="zh-CN" altLang="en-US" sz="3200" dirty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分布式配置文件</a:t>
            </a:r>
            <a:r>
              <a:rPr lang="zh-CN" altLang="en-US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如何</a:t>
            </a:r>
            <a:r>
              <a:rPr lang="en-US" altLang="zh-CN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reload</a:t>
            </a:r>
            <a:r>
              <a:rPr lang="zh-CN" altLang="en-US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配置</a:t>
            </a:r>
            <a:r>
              <a:rPr lang="en-US" altLang="zh-CN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?</a:t>
            </a:r>
            <a:endParaRPr lang="zh-CN" altLang="en-US" sz="3200" dirty="0">
              <a:solidFill>
                <a:srgbClr val="BD461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6428" y="6723134"/>
            <a:ext cx="8849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b="1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标准的</a:t>
            </a:r>
            <a:r>
              <a:rPr lang="en-US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Spring</a:t>
            </a:r>
            <a:r>
              <a:rPr lang="zh-C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通过</a:t>
            </a:r>
            <a:r>
              <a:rPr lang="en-US" altLang="zh-CN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PropertyPlaceholderConfigurer</a:t>
            </a:r>
            <a:r>
              <a:rPr lang="zh-CN" alt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加载</a:t>
            </a:r>
            <a:r>
              <a:rPr lang="en-US" altLang="zh-CN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properties</a:t>
            </a:r>
            <a:r>
              <a:rPr lang="zh-CN" alt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资源</a:t>
            </a:r>
            <a:endParaRPr lang="zh-CN" alt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37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51397" y="205483"/>
            <a:ext cx="897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非注解基于</a:t>
            </a:r>
            <a:r>
              <a:rPr lang="en-US" altLang="zh-CN" sz="3200" dirty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XML</a:t>
            </a:r>
            <a:r>
              <a:rPr lang="zh-CN" altLang="en-US" sz="3200" dirty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分布式配置文件如何</a:t>
            </a:r>
            <a:r>
              <a:rPr lang="en-US" altLang="zh-CN" sz="3200" dirty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reload</a:t>
            </a:r>
            <a:r>
              <a:rPr lang="zh-CN" altLang="en-US" sz="3200" dirty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配置</a:t>
            </a:r>
            <a:r>
              <a:rPr lang="en-US" altLang="zh-CN" sz="3200" dirty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?</a:t>
            </a:r>
            <a:endParaRPr lang="zh-CN" altLang="en-US" sz="3200" dirty="0">
              <a:solidFill>
                <a:srgbClr val="BD461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84" y="936546"/>
            <a:ext cx="8777623" cy="616101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05742" y="6912897"/>
            <a:ext cx="8719665" cy="369332"/>
          </a:xfrm>
          <a:prstGeom prst="rect">
            <a:avLst/>
          </a:prstGeom>
          <a:solidFill>
            <a:srgbClr val="FF5050"/>
          </a:solidFill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可重新加载的</a:t>
            </a:r>
            <a:r>
              <a:rPr lang="en-US" altLang="zh-CN" sz="1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PropertyPlaceholderConfigurer</a:t>
            </a:r>
            <a:r>
              <a:rPr lang="zh-CN" altLang="en-US" sz="1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提供加载属性资源文件</a:t>
            </a:r>
            <a:endParaRPr lang="zh-CN" altLang="en-US" sz="1800" b="1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375354"/>
              </p:ext>
            </p:extLst>
          </p:nvPr>
        </p:nvGraphicFramePr>
        <p:xfrm>
          <a:off x="905742" y="3802903"/>
          <a:ext cx="8429721" cy="3109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Visio" r:id="rId5" imgW="8143846" imgH="2600270" progId="Visio.Drawing.15">
                  <p:embed/>
                </p:oleObj>
              </mc:Choice>
              <mc:Fallback>
                <p:oleObj name="Visio" r:id="rId5" imgW="8143846" imgH="2600270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742" y="3802903"/>
                        <a:ext cx="8429721" cy="31099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891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51397" y="205483"/>
            <a:ext cx="897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非注解基于</a:t>
            </a:r>
            <a:r>
              <a:rPr lang="en-US" altLang="zh-CN" sz="3200" dirty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XML</a:t>
            </a:r>
            <a:r>
              <a:rPr lang="zh-CN" altLang="en-US" sz="3200" dirty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分布式配置文件如何</a:t>
            </a:r>
            <a:r>
              <a:rPr lang="en-US" altLang="zh-CN" sz="3200" dirty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reload</a:t>
            </a:r>
            <a:r>
              <a:rPr lang="zh-CN" altLang="en-US" sz="3200" dirty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配置</a:t>
            </a:r>
            <a:r>
              <a:rPr lang="en-US" altLang="zh-CN" sz="3200" dirty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?</a:t>
            </a:r>
            <a:endParaRPr lang="zh-CN" altLang="en-US" sz="3200" dirty="0">
              <a:solidFill>
                <a:srgbClr val="BD461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7399" y="1824930"/>
            <a:ext cx="988054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zk结点数据发生变更时(EventType.NodeDataChanged)，servyconf-client监听节点自动调用系统回调函数，做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以下</a:t>
            </a:r>
            <a:r>
              <a:rPr lang="zh-CN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几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个事情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zh-CN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1.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如果是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非注解配置形式</a:t>
            </a:r>
            <a:endParaRPr lang="zh-CN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ReloadablePropertiesFactoryBean.this.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reload</a:t>
            </a:r>
            <a:endParaRPr lang="zh-CN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2.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远程</a:t>
            </a:r>
            <a:r>
              <a:rPr lang="zh-CN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下载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配置文件然后注入</a:t>
            </a:r>
            <a:r>
              <a:rPr lang="zh-CN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至配置仓库，触发调用ReloadConfigurationMonitor.reload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3.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比较</a:t>
            </a:r>
            <a:r>
              <a:rPr lang="zh-CN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两个新旧文件的修改时间，如果新文件时间大于旧文件，则调用mergeProperties()</a:t>
            </a: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通知ReloadablePropertyPlaceholderConfigurer，获取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那些</a:t>
            </a:r>
            <a:r>
              <a:rPr lang="zh-CN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受影响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property和受</a:t>
            </a:r>
            <a:r>
              <a:rPr lang="zh-CN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影响的beans，将受影响的bean属性值进行更新</a:t>
            </a:r>
          </a:p>
        </p:txBody>
      </p:sp>
    </p:spTree>
    <p:extLst>
      <p:ext uri="{BB962C8B-B14F-4D97-AF65-F5344CB8AC3E}">
        <p14:creationId xmlns:p14="http://schemas.microsoft.com/office/powerpoint/2010/main" val="261763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51397" y="205483"/>
            <a:ext cx="4039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Servyconf</a:t>
            </a:r>
            <a:r>
              <a:rPr lang="en-US" altLang="zh-CN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-client</a:t>
            </a:r>
            <a:r>
              <a:rPr lang="zh-CN" altLang="en-US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结构</a:t>
            </a:r>
            <a:endParaRPr lang="zh-CN" altLang="en-US" sz="3200" dirty="0">
              <a:solidFill>
                <a:srgbClr val="BD461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52" y="1101825"/>
            <a:ext cx="9663573" cy="364635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9868" y="5059745"/>
            <a:ext cx="9002540" cy="2844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xqy</a:t>
            </a:r>
            <a:r>
              <a:rPr lang="en-US" altLang="zh-CN" sz="2400" b="1" dirty="0" smtClean="0"/>
              <a:t>-framework-</a:t>
            </a:r>
            <a:r>
              <a:rPr lang="en-US" altLang="zh-CN" sz="2400" b="1" dirty="0" err="1" smtClean="0"/>
              <a:t>conf</a:t>
            </a:r>
            <a:r>
              <a:rPr lang="en-US" altLang="zh-CN" sz="2400" b="1" dirty="0" smtClean="0"/>
              <a:t>-client: </a:t>
            </a:r>
            <a:r>
              <a:rPr lang="zh-CN" altLang="en-US" sz="2400" b="1" dirty="0" smtClean="0"/>
              <a:t>加载客户端配置参数</a:t>
            </a:r>
            <a:r>
              <a:rPr lang="en-US" altLang="zh-CN" sz="2400" b="1" dirty="0" smtClean="0"/>
              <a:t>,</a:t>
            </a:r>
            <a:r>
              <a:rPr lang="zh-CN" altLang="en-US" sz="2400" b="1" dirty="0" smtClean="0"/>
              <a:t>适配器</a:t>
            </a:r>
            <a:endParaRPr lang="en-US" altLang="zh-CN" sz="2400" b="1" dirty="0" smtClean="0"/>
          </a:p>
          <a:p>
            <a:r>
              <a:rPr lang="en-US" altLang="zh-CN" sz="2400" b="1" dirty="0" err="1" smtClean="0"/>
              <a:t>xqy</a:t>
            </a:r>
            <a:r>
              <a:rPr lang="en-US" altLang="zh-CN" sz="2400" b="1" dirty="0" smtClean="0"/>
              <a:t>-framework-</a:t>
            </a:r>
            <a:r>
              <a:rPr lang="en-US" altLang="zh-CN" sz="2400" b="1" dirty="0" err="1" smtClean="0"/>
              <a:t>conf</a:t>
            </a:r>
            <a:r>
              <a:rPr lang="en-US" altLang="zh-CN" sz="2400" b="1" dirty="0" smtClean="0"/>
              <a:t>-properties: </a:t>
            </a:r>
            <a:r>
              <a:rPr lang="zh-CN" altLang="en-US" sz="2400" b="1" dirty="0" smtClean="0"/>
              <a:t>可重新</a:t>
            </a:r>
            <a:r>
              <a:rPr lang="zh-CN" altLang="en-US" sz="2400" b="1" dirty="0"/>
              <a:t>加载</a:t>
            </a:r>
            <a:r>
              <a:rPr lang="en-US" altLang="zh-CN" sz="2400" b="1" dirty="0"/>
              <a:t>properties</a:t>
            </a:r>
            <a:r>
              <a:rPr lang="zh-CN" altLang="en-US" sz="2400" b="1" dirty="0" smtClean="0"/>
              <a:t>模块</a:t>
            </a:r>
            <a:endParaRPr lang="en-US" altLang="zh-CN" sz="2400" b="1" dirty="0" smtClean="0"/>
          </a:p>
          <a:p>
            <a:r>
              <a:rPr lang="en-US" altLang="zh-CN" sz="2400" b="1" dirty="0" err="1" smtClean="0"/>
              <a:t>xqy</a:t>
            </a:r>
            <a:r>
              <a:rPr lang="en-US" altLang="zh-CN" sz="2400" b="1" dirty="0" smtClean="0"/>
              <a:t>-framework-</a:t>
            </a:r>
            <a:r>
              <a:rPr lang="en-US" altLang="zh-CN" sz="2400" b="1" dirty="0" err="1" smtClean="0"/>
              <a:t>servyconf</a:t>
            </a:r>
            <a:r>
              <a:rPr lang="en-US" altLang="zh-CN" sz="2400" b="1" dirty="0" smtClean="0"/>
              <a:t>-client: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scan </a:t>
            </a:r>
            <a:r>
              <a:rPr lang="zh-CN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配置扫描</a:t>
            </a:r>
            <a:r>
              <a:rPr lang="zh-CN" alt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模块</a:t>
            </a:r>
            <a:endParaRPr lang="en-US" altLang="zh-CN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core </a:t>
            </a:r>
            <a:r>
              <a:rPr lang="zh-CN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配置核心处理</a:t>
            </a:r>
            <a:r>
              <a:rPr lang="zh-CN" alt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模块</a:t>
            </a:r>
            <a:endParaRPr lang="en-US" altLang="zh-CN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fetch </a:t>
            </a:r>
            <a:r>
              <a:rPr lang="zh-CN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配置抓取</a:t>
            </a:r>
            <a:r>
              <a:rPr lang="zh-CN" alt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模块</a:t>
            </a:r>
            <a:endParaRPr lang="en-US" altLang="zh-CN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watch </a:t>
            </a:r>
            <a:r>
              <a:rPr lang="zh-CN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配置监控</a:t>
            </a:r>
            <a:r>
              <a:rPr lang="zh-CN" alt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模块</a:t>
            </a:r>
            <a:endParaRPr lang="en-US" altLang="zh-CN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store </a:t>
            </a:r>
            <a:r>
              <a:rPr lang="zh-CN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配置仓库模块</a:t>
            </a:r>
            <a:endParaRPr lang="en-US" altLang="zh-CN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96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51397" y="205483"/>
            <a:ext cx="4459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Iris</a:t>
            </a:r>
            <a:r>
              <a:rPr lang="zh-CN" altLang="en-US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正在使用的一些场景</a:t>
            </a:r>
            <a:endParaRPr lang="zh-CN" altLang="en-US" sz="3200" dirty="0">
              <a:solidFill>
                <a:srgbClr val="BD461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7399" y="1824930"/>
            <a:ext cx="988054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1.</a:t>
            </a:r>
            <a:r>
              <a:rPr lang="zh-CN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小企业财务业务架构升级，新老架构并存。。</a:t>
            </a:r>
            <a:endParaRPr lang="zh-CN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2.</a:t>
            </a:r>
            <a:r>
              <a:rPr lang="zh-CN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小企业国税黑白名单。。。</a:t>
            </a:r>
            <a:endParaRPr lang="en-US" altLang="zh-CN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3.</a:t>
            </a:r>
            <a:r>
              <a:rPr lang="zh-CN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个税局黑白名单、短信提醒紧急开关、等等。。</a:t>
            </a:r>
            <a:endParaRPr lang="en-US" altLang="zh-CN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4.</a:t>
            </a:r>
            <a:r>
              <a:rPr lang="zh-CN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财税网关</a:t>
            </a:r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Gateway</a:t>
            </a:r>
            <a:r>
              <a:rPr lang="en-US" altLang="zh-CN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zh-CN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接入</a:t>
            </a:r>
            <a:r>
              <a:rPr lang="zh-CN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配置中心</a:t>
            </a:r>
            <a:endParaRPr lang="en-US" altLang="zh-CN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5.</a:t>
            </a:r>
            <a:r>
              <a:rPr lang="zh-CN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小企业、信息部、培训事业部、惠税等所有接入小企业框架的</a:t>
            </a:r>
            <a:r>
              <a:rPr lang="en-US" altLang="zh-CN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zh-CN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端产品线</a:t>
            </a:r>
            <a:endParaRPr lang="en-US" altLang="zh-CN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6.</a:t>
            </a:r>
            <a:r>
              <a:rPr lang="zh-CN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。。</a:t>
            </a:r>
            <a:endParaRPr lang="en-US" altLang="zh-CN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58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51397" y="20548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改善之处</a:t>
            </a:r>
            <a:endParaRPr lang="zh-CN" altLang="en-US" sz="3200" dirty="0">
              <a:solidFill>
                <a:srgbClr val="BD461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541" y="1528270"/>
            <a:ext cx="9002540" cy="2198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 smtClean="0"/>
              <a:t>配置灰度发布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全局配置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临时配置</a:t>
            </a:r>
            <a:r>
              <a:rPr lang="en-US" altLang="zh-CN" sz="2400" b="1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 smtClean="0"/>
              <a:t>正在接入</a:t>
            </a:r>
            <a:r>
              <a:rPr lang="en-US" altLang="zh-CN" sz="2400" b="1" dirty="0" smtClean="0"/>
              <a:t>Web</a:t>
            </a:r>
            <a:r>
              <a:rPr lang="zh-CN" altLang="en-US" sz="2400" b="1" dirty="0" smtClean="0"/>
              <a:t>服务路由注册功能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 smtClean="0"/>
              <a:t>融合公有云和私有云</a:t>
            </a:r>
            <a:r>
              <a:rPr lang="en-US" altLang="zh-CN" sz="2400" b="1" dirty="0" smtClean="0"/>
              <a:t>Iris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70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20"/>
          <p:cNvSpPr txBox="1"/>
          <p:nvPr/>
        </p:nvSpPr>
        <p:spPr>
          <a:xfrm>
            <a:off x="1961400" y="2076202"/>
            <a:ext cx="5065042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600" b="1" dirty="0" smtClean="0">
                <a:latin typeface="微软雅黑" panose="020B0503020204020204" pitchFamily="2" charset="-122"/>
              </a:rPr>
              <a:t>分布式配置中心</a:t>
            </a:r>
            <a:r>
              <a:rPr lang="en-US" altLang="zh-CN" sz="3600" b="1" dirty="0" smtClean="0">
                <a:latin typeface="微软雅黑" panose="020B0503020204020204" pitchFamily="2" charset="-122"/>
              </a:rPr>
              <a:t>IRIS</a:t>
            </a:r>
            <a:endParaRPr lang="zh-CN" altLang="en-US" sz="3600" b="1" dirty="0">
              <a:latin typeface="微软雅黑" panose="020B0503020204020204" pitchFamily="2" charset="-122"/>
            </a:endParaRPr>
          </a:p>
        </p:txBody>
      </p:sp>
      <p:sp>
        <p:nvSpPr>
          <p:cNvPr id="8" name="文本框 21"/>
          <p:cNvSpPr txBox="1"/>
          <p:nvPr/>
        </p:nvSpPr>
        <p:spPr>
          <a:xfrm>
            <a:off x="1108912" y="1985714"/>
            <a:ext cx="881692" cy="55403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algn="ctr" eaLnBrk="1" hangingPunct="1"/>
            <a:r>
              <a:rPr lang="en-US" altLang="x-none" sz="3600" dirty="0">
                <a:latin typeface="Impact" panose="020B0806030902050204" pitchFamily="2" charset="0"/>
              </a:rPr>
              <a:t>1</a:t>
            </a:r>
            <a:endParaRPr lang="zh-CN" altLang="en-US" sz="3600" dirty="0">
              <a:latin typeface="Impact" panose="020B0806030902050204" pitchFamily="2" charset="0"/>
            </a:endParaRPr>
          </a:p>
        </p:txBody>
      </p:sp>
      <p:sp>
        <p:nvSpPr>
          <p:cNvPr id="10" name="文本框 25"/>
          <p:cNvSpPr txBox="1"/>
          <p:nvPr/>
        </p:nvSpPr>
        <p:spPr>
          <a:xfrm>
            <a:off x="1961400" y="3009651"/>
            <a:ext cx="5065042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600" b="1" dirty="0" smtClean="0">
                <a:latin typeface="微软雅黑" panose="020B0503020204020204" pitchFamily="2" charset="-122"/>
              </a:rPr>
              <a:t>密钥管理系统</a:t>
            </a:r>
            <a:r>
              <a:rPr lang="en-US" altLang="zh-CN" sz="3600" b="1" dirty="0" smtClean="0">
                <a:latin typeface="微软雅黑" panose="020B0503020204020204" pitchFamily="2" charset="-122"/>
              </a:rPr>
              <a:t>Vault</a:t>
            </a:r>
            <a:endParaRPr lang="zh-CN" altLang="en-US" sz="3600" b="1" dirty="0">
              <a:latin typeface="微软雅黑" panose="020B0503020204020204" pitchFamily="2" charset="-122"/>
            </a:endParaRPr>
          </a:p>
        </p:txBody>
      </p:sp>
      <p:sp>
        <p:nvSpPr>
          <p:cNvPr id="11" name="文本框 26"/>
          <p:cNvSpPr txBox="1"/>
          <p:nvPr/>
        </p:nvSpPr>
        <p:spPr>
          <a:xfrm>
            <a:off x="1108912" y="2962819"/>
            <a:ext cx="881692" cy="55403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algn="ctr" eaLnBrk="1" hangingPunct="1"/>
            <a:r>
              <a:rPr lang="en-US" altLang="x-none" sz="3600" dirty="0">
                <a:latin typeface="Impact" panose="020B0806030902050204" pitchFamily="2" charset="0"/>
              </a:rPr>
              <a:t>2</a:t>
            </a:r>
            <a:endParaRPr lang="zh-CN" altLang="en-US" sz="3600" dirty="0">
              <a:latin typeface="Impact" panose="020B080603090205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0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51397" y="205483"/>
            <a:ext cx="2890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接入部门</a:t>
            </a:r>
            <a:r>
              <a:rPr lang="en-US" altLang="zh-CN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(</a:t>
            </a:r>
            <a:r>
              <a:rPr lang="zh-CN" altLang="en-US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统计</a:t>
            </a:r>
            <a:r>
              <a:rPr lang="en-US" altLang="zh-CN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)</a:t>
            </a:r>
            <a:endParaRPr lang="zh-CN" altLang="en-US" sz="3200" dirty="0">
              <a:solidFill>
                <a:srgbClr val="BD461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2465" y="1717456"/>
            <a:ext cx="93661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截止目前</a:t>
            </a:r>
            <a:r>
              <a:rPr lang="en-US" altLang="zh-CN" sz="3600" b="1" dirty="0" smtClean="0"/>
              <a:t>:</a:t>
            </a:r>
            <a:r>
              <a:rPr lang="zh-CN" altLang="en-US" sz="3600" b="1" dirty="0" smtClean="0"/>
              <a:t> </a:t>
            </a:r>
            <a:endParaRPr lang="en-US" altLang="zh-CN" sz="3600" b="1" dirty="0" smtClean="0"/>
          </a:p>
          <a:p>
            <a:endParaRPr lang="en-US" altLang="zh-CN" sz="3600" b="1" dirty="0" smtClean="0"/>
          </a:p>
          <a:p>
            <a:r>
              <a:rPr lang="zh-CN" altLang="en-US" sz="3600" b="1" dirty="0" smtClean="0"/>
              <a:t>阿里云接入应用数为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67</a:t>
            </a:r>
            <a:r>
              <a:rPr lang="zh-CN" altLang="en-US" sz="3600" b="1" dirty="0" smtClean="0"/>
              <a:t>个</a:t>
            </a:r>
            <a:r>
              <a:rPr lang="en-US" altLang="zh-CN" sz="3600" b="1" dirty="0" smtClean="0"/>
              <a:t>,</a:t>
            </a:r>
            <a:r>
              <a:rPr lang="zh-CN" altLang="en-US" sz="3600" b="1" dirty="0" smtClean="0"/>
              <a:t>其中</a:t>
            </a:r>
            <a:r>
              <a:rPr lang="en-US" altLang="zh-CN" sz="3600" b="1" dirty="0" smtClean="0"/>
              <a:t>warden</a:t>
            </a:r>
            <a:r>
              <a:rPr lang="zh-CN" altLang="en-US" sz="3600" b="1" dirty="0" smtClean="0"/>
              <a:t>为</a:t>
            </a:r>
            <a:r>
              <a:rPr lang="en-US" altLang="zh-CN" sz="3600" b="1" dirty="0" smtClean="0"/>
              <a:t>36</a:t>
            </a:r>
            <a:r>
              <a:rPr lang="zh-CN" altLang="en-US" sz="3600" b="1" dirty="0" smtClean="0"/>
              <a:t>个</a:t>
            </a:r>
            <a:r>
              <a:rPr lang="en-US" altLang="zh-CN" sz="3600" b="1" dirty="0" smtClean="0"/>
              <a:t>;</a:t>
            </a:r>
          </a:p>
          <a:p>
            <a:endParaRPr lang="en-US" altLang="zh-CN" sz="3600" b="1" dirty="0" smtClean="0"/>
          </a:p>
          <a:p>
            <a:r>
              <a:rPr lang="zh-CN" altLang="en-US" sz="3600" b="1" dirty="0" smtClean="0"/>
              <a:t>私有云接入应用数为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7</a:t>
            </a:r>
            <a:r>
              <a:rPr lang="zh-CN" altLang="en-US" sz="3600" b="1" dirty="0" smtClean="0"/>
              <a:t>个</a:t>
            </a:r>
            <a:r>
              <a:rPr lang="en-US" altLang="zh-CN" sz="3600" b="1" dirty="0" smtClean="0"/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120279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www.mottoin.com/wp-content/uploads/2016/07/dd948dad9e3daf04bde58b9bd6192e52-220x1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414" y="1679137"/>
            <a:ext cx="2095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3017260" y="3726996"/>
            <a:ext cx="6190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方正兰亭黑_GBK" panose="02000000000000000000" pitchFamily="2" charset="-122"/>
                <a:ea typeface="方正兰亭黑_GBK" panose="02000000000000000000" pitchFamily="2" charset="-122"/>
              </a:rPr>
              <a:t>VAULT</a:t>
            </a:r>
            <a:r>
              <a:rPr lang="zh-CN" altLang="en-US" sz="4000" b="1" dirty="0" smtClean="0"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安全密钥管理中心</a:t>
            </a:r>
            <a:endParaRPr lang="zh-CN" altLang="en-US" sz="4000" b="1" dirty="0"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886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51397" y="205483"/>
            <a:ext cx="4009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JDK AES256</a:t>
            </a:r>
            <a:r>
              <a:rPr lang="zh-CN" altLang="en-US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问题讨论</a:t>
            </a:r>
            <a:endParaRPr lang="zh-CN" altLang="en-US" sz="3200" dirty="0">
              <a:solidFill>
                <a:srgbClr val="BD461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4786" y="1754072"/>
            <a:ext cx="89970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DES: 56</a:t>
            </a:r>
          </a:p>
          <a:p>
            <a:r>
              <a:rPr lang="en-US" altLang="zh-CN" sz="3200" b="1" dirty="0" smtClean="0"/>
              <a:t>AES: 128 192 256</a:t>
            </a:r>
          </a:p>
          <a:p>
            <a:endParaRPr lang="en-US" altLang="zh-CN" sz="3200" b="1" dirty="0"/>
          </a:p>
          <a:p>
            <a:endParaRPr lang="en-US" altLang="zh-CN" sz="3200" b="1" dirty="0" smtClean="0"/>
          </a:p>
          <a:p>
            <a:r>
              <a:rPr lang="zh-CN" altLang="en-US" sz="3200" b="1" dirty="0"/>
              <a:t>将里面的</a:t>
            </a:r>
            <a:r>
              <a:rPr lang="en-US" altLang="zh-CN" sz="3200" b="1" dirty="0"/>
              <a:t>local_policy.jar</a:t>
            </a:r>
            <a:r>
              <a:rPr lang="zh-CN" altLang="en-US" sz="3200" b="1" dirty="0"/>
              <a:t>和</a:t>
            </a:r>
            <a:r>
              <a:rPr lang="en-US" altLang="zh-CN" sz="3200" b="1" dirty="0"/>
              <a:t>US_export_policy.jar</a:t>
            </a:r>
            <a:r>
              <a:rPr lang="zh-CN" altLang="en-US" sz="3200" b="1" dirty="0"/>
              <a:t>解压到</a:t>
            </a:r>
            <a:r>
              <a:rPr lang="en-US" altLang="zh-CN" sz="3200" b="1" dirty="0"/>
              <a:t>JDK</a:t>
            </a:r>
            <a:r>
              <a:rPr lang="zh-CN" altLang="en-US" sz="3200" b="1" dirty="0"/>
              <a:t>安装目录</a:t>
            </a:r>
            <a:r>
              <a:rPr lang="en-US" altLang="zh-CN" sz="3200" b="1" dirty="0"/>
              <a:t>\</a:t>
            </a:r>
            <a:r>
              <a:rPr lang="en-US" altLang="zh-CN" sz="3200" b="1" dirty="0" err="1"/>
              <a:t>jre</a:t>
            </a:r>
            <a:r>
              <a:rPr lang="en-US" altLang="zh-CN" sz="3200" b="1" dirty="0"/>
              <a:t>\lib\security</a:t>
            </a:r>
            <a:r>
              <a:rPr lang="zh-CN" altLang="en-US" sz="3200" b="1" dirty="0"/>
              <a:t>下覆盖原文件即可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319" y="2248555"/>
            <a:ext cx="6009524" cy="3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3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51397" y="205483"/>
            <a:ext cx="237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Vault</a:t>
            </a:r>
            <a:r>
              <a:rPr lang="zh-CN" altLang="en-US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必要性</a:t>
            </a:r>
            <a:endParaRPr lang="zh-CN" altLang="en-US" sz="3200" dirty="0">
              <a:solidFill>
                <a:srgbClr val="BD461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graphicFrame>
        <p:nvGraphicFramePr>
          <p:cNvPr id="29" name="图示 28"/>
          <p:cNvGraphicFramePr/>
          <p:nvPr>
            <p:extLst>
              <p:ext uri="{D42A27DB-BD31-4B8C-83A1-F6EECF244321}">
                <p14:modId xmlns:p14="http://schemas.microsoft.com/office/powerpoint/2010/main" val="614235172"/>
              </p:ext>
            </p:extLst>
          </p:nvPr>
        </p:nvGraphicFramePr>
        <p:xfrm>
          <a:off x="-152075" y="995496"/>
          <a:ext cx="10951838" cy="6678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935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51397" y="20548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应用场景</a:t>
            </a:r>
            <a:endParaRPr lang="zh-CN" altLang="en-US" sz="3200" dirty="0">
              <a:solidFill>
                <a:srgbClr val="BD461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1551397" y="1271505"/>
            <a:ext cx="7561072" cy="484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4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51397" y="20548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密钥管理</a:t>
            </a:r>
            <a:endParaRPr lang="zh-CN" altLang="en-US" sz="3200" dirty="0">
              <a:solidFill>
                <a:srgbClr val="BD461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217217" y="1704659"/>
            <a:ext cx="5784615" cy="44911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263345" y="1391638"/>
            <a:ext cx="437837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1.</a:t>
            </a:r>
            <a:r>
              <a:rPr lang="zh-CN" altLang="zh-CN" sz="2000" b="1" kern="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用户</a:t>
            </a:r>
            <a:r>
              <a:rPr lang="zh-CN" altLang="zh-CN" sz="2000" b="1" kern="100" dirty="0">
                <a:latin typeface="Consolas" panose="020B0609020204030204" pitchFamily="49" charset="0"/>
                <a:cs typeface="Consolas" panose="020B0609020204030204" pitchFamily="49" charset="0"/>
              </a:rPr>
              <a:t>创建</a:t>
            </a:r>
            <a:r>
              <a:rPr lang="zh-CN" altLang="zh-CN" sz="2000" b="1" kern="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主密钥</a:t>
            </a:r>
            <a:r>
              <a:rPr lang="en-US" altLang="zh-CN" sz="2000" b="1" kern="100" dirty="0" smtClean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Secret</a:t>
            </a:r>
            <a:r>
              <a:rPr lang="en-US" altLang="zh-CN" sz="2000" b="1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  <a:endParaRPr lang="zh-CN" altLang="zh-CN" sz="20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US" altLang="zh-CN" sz="2000" b="1" kern="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2.</a:t>
            </a:r>
            <a:r>
              <a:rPr lang="zh-CN" altLang="en-US" sz="2000" b="1" kern="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用户</a:t>
            </a:r>
            <a:r>
              <a:rPr lang="zh-CN" altLang="zh-CN" sz="2000" b="1" kern="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调用服务创建</a:t>
            </a:r>
            <a:r>
              <a:rPr lang="en-US" altLang="zh-CN" sz="2000" b="1" kern="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en-US" sz="2000" b="1" kern="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导出</a:t>
            </a:r>
            <a:r>
              <a:rPr lang="en-US" altLang="zh-CN" sz="2000" b="1" kern="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zh-CN" altLang="zh-CN" sz="2000" b="1" kern="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数据</a:t>
            </a:r>
            <a:r>
              <a:rPr lang="zh-CN" altLang="zh-CN" sz="2000" b="1" kern="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密钥</a:t>
            </a:r>
            <a:r>
              <a:rPr lang="en-US" altLang="zh-CN" sz="2000" b="1" kern="100" dirty="0" err="1" smtClean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DataKey</a:t>
            </a:r>
            <a:r>
              <a:rPr lang="en-US" altLang="zh-CN" sz="2000" b="1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zh-CN" altLang="zh-CN" sz="20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3.</a:t>
            </a:r>
            <a:r>
              <a:rPr lang="zh-CN" altLang="zh-CN" sz="2000" b="1" kern="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利用</a:t>
            </a:r>
            <a:r>
              <a:rPr lang="zh-CN" altLang="zh-CN" sz="2000" b="1" kern="100" dirty="0">
                <a:latin typeface="Consolas" panose="020B0609020204030204" pitchFamily="49" charset="0"/>
                <a:cs typeface="Consolas" panose="020B0609020204030204" pitchFamily="49" charset="0"/>
              </a:rPr>
              <a:t>主密钥加密数据密钥</a:t>
            </a:r>
            <a:r>
              <a:rPr lang="en-US" altLang="zh-CN" sz="2000" b="1" kern="1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DataKey</a:t>
            </a:r>
            <a:r>
              <a:rPr lang="en-US" altLang="zh-CN" sz="2000" b="1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  <a:endParaRPr lang="en-US" altLang="zh-CN" sz="2000" b="1" kern="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US" altLang="zh-CN" sz="2000" b="1" kern="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4.</a:t>
            </a:r>
            <a:r>
              <a:rPr lang="zh-CN" altLang="zh-CN" sz="2000" b="1" kern="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用户</a:t>
            </a:r>
            <a:r>
              <a:rPr lang="zh-CN" altLang="zh-CN" sz="2000" b="1" kern="100" dirty="0">
                <a:latin typeface="Consolas" panose="020B0609020204030204" pitchFamily="49" charset="0"/>
                <a:cs typeface="Consolas" panose="020B0609020204030204" pitchFamily="49" charset="0"/>
              </a:rPr>
              <a:t>能够</a:t>
            </a:r>
            <a:r>
              <a:rPr lang="zh-CN" altLang="zh-CN" sz="2000" b="1" kern="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得到密文数据</a:t>
            </a:r>
            <a:r>
              <a:rPr lang="zh-CN" altLang="zh-CN" sz="2000" b="1" kern="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密钥</a:t>
            </a:r>
            <a:r>
              <a:rPr lang="en-US" altLang="zh-CN" sz="2000" b="1" kern="1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CiperDataKey</a:t>
            </a:r>
            <a:r>
              <a:rPr lang="en-US" altLang="zh-CN" sz="2000" b="1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zh-CN" altLang="zh-CN" sz="20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5.</a:t>
            </a:r>
            <a:r>
              <a:rPr lang="zh-CN" altLang="zh-CN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将</a:t>
            </a:r>
            <a:r>
              <a:rPr lang="zh-CN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加密的数据密钥</a:t>
            </a:r>
            <a:r>
              <a:rPr lang="en-US" altLang="zh-CN" sz="2000" b="1" dirty="0" err="1">
                <a:latin typeface="Consolas" panose="020B0609020204030204" pitchFamily="49" charset="0"/>
              </a:rPr>
              <a:t>CiperDataKey</a:t>
            </a:r>
            <a:r>
              <a:rPr lang="zh-CN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交给</a:t>
            </a:r>
            <a:r>
              <a:rPr lang="zh-CN" altLang="zh-CN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应用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1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51397" y="205483"/>
            <a:ext cx="6324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少量数据</a:t>
            </a:r>
            <a:r>
              <a:rPr lang="en-US" altLang="zh-CN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(</a:t>
            </a:r>
            <a:r>
              <a:rPr lang="zh-CN" altLang="en-US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数据库密码</a:t>
            </a:r>
            <a:r>
              <a:rPr lang="en-US" altLang="zh-CN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)</a:t>
            </a:r>
            <a:r>
              <a:rPr lang="zh-CN" altLang="en-US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远程加</a:t>
            </a:r>
            <a:r>
              <a:rPr lang="en-US" altLang="zh-CN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/</a:t>
            </a:r>
            <a:r>
              <a:rPr lang="zh-CN" altLang="en-US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解密</a:t>
            </a:r>
            <a:endParaRPr lang="zh-CN" altLang="en-US" sz="3200" dirty="0">
              <a:solidFill>
                <a:srgbClr val="BD461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754884" y="1153338"/>
            <a:ext cx="6120680" cy="381642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98116" y="5711216"/>
            <a:ext cx="961253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迫不得已需要对一些</a:t>
            </a:r>
            <a:r>
              <a:rPr lang="zh-CN" altLang="en-US" sz="2000" b="1" dirty="0">
                <a:solidFill>
                  <a:srgbClr val="FF0000"/>
                </a:solidFill>
              </a:rPr>
              <a:t>重要的数据</a:t>
            </a:r>
            <a:r>
              <a:rPr lang="zh-CN" altLang="en-US" sz="2000" b="1" dirty="0"/>
              <a:t>进行加密，但并不能对</a:t>
            </a:r>
            <a:r>
              <a:rPr lang="zh-CN" altLang="en-US" sz="2000" b="1" dirty="0">
                <a:solidFill>
                  <a:srgbClr val="FF0000"/>
                </a:solidFill>
              </a:rPr>
              <a:t>所有数据</a:t>
            </a:r>
            <a:r>
              <a:rPr lang="zh-CN" altLang="en-US" sz="2000" b="1" dirty="0"/>
              <a:t>进行远程加/</a:t>
            </a:r>
            <a:r>
              <a:rPr lang="zh-CN" altLang="en-US" sz="2000" b="1" dirty="0" smtClean="0"/>
              <a:t>解密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zh-CN" altLang="en-US" sz="2000" b="1" dirty="0" smtClean="0"/>
              <a:t>解密数据过程很简单</a:t>
            </a:r>
            <a:r>
              <a:rPr lang="en-US" altLang="zh-CN" sz="2000" b="1" dirty="0" smtClean="0"/>
              <a:t>: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</a:t>
            </a:r>
            <a:r>
              <a:rPr lang="zh-CN" altLang="zh-CN" sz="2000" dirty="0" smtClean="0"/>
              <a:t>加密</a:t>
            </a:r>
            <a:r>
              <a:rPr lang="zh-CN" altLang="zh-CN" sz="2000" dirty="0"/>
              <a:t>数据、密钥</a:t>
            </a:r>
            <a:r>
              <a:rPr lang="en-US" altLang="zh-CN" sz="2000" dirty="0"/>
              <a:t>ID </a:t>
            </a:r>
            <a:r>
              <a:rPr lang="zh-CN" altLang="zh-CN" sz="2000" dirty="0"/>
              <a:t>、加密的密钥</a:t>
            </a:r>
            <a:r>
              <a:rPr lang="en-US" altLang="zh-CN" sz="2000" dirty="0"/>
              <a:t>--</a:t>
            </a:r>
            <a:r>
              <a:rPr lang="en-US" altLang="zh-CN" sz="2000" dirty="0">
                <a:sym typeface="Wingdings" panose="05000000000000000000" pitchFamily="2" charset="2"/>
              </a:rPr>
              <a:t></a:t>
            </a:r>
            <a:r>
              <a:rPr lang="zh-CN" altLang="zh-CN" sz="2000" dirty="0"/>
              <a:t>发送到</a:t>
            </a:r>
            <a:r>
              <a:rPr lang="en-US" altLang="zh-CN" sz="2000" dirty="0"/>
              <a:t>vault</a:t>
            </a:r>
            <a:r>
              <a:rPr lang="zh-CN" altLang="zh-CN" sz="2000" dirty="0"/>
              <a:t>进行数据解密</a:t>
            </a:r>
            <a:endParaRPr lang="en-US" altLang="zh-CN" sz="2000" b="1" dirty="0" smtClean="0"/>
          </a:p>
          <a:p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4488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51397" y="205483"/>
            <a:ext cx="7005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Druid</a:t>
            </a:r>
            <a:r>
              <a:rPr lang="zh-CN" altLang="en-US" sz="3200" dirty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连接池自定义数据库密码加解密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977301"/>
              </p:ext>
            </p:extLst>
          </p:nvPr>
        </p:nvGraphicFramePr>
        <p:xfrm>
          <a:off x="1799960" y="1649765"/>
          <a:ext cx="7199842" cy="415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984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31" y="1327149"/>
            <a:ext cx="9248775" cy="53435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9574"/>
            <a:ext cx="106965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1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51397" y="205483"/>
            <a:ext cx="4849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第三方访问密钥分配</a:t>
            </a:r>
            <a:r>
              <a:rPr lang="en-US" altLang="zh-CN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/</a:t>
            </a:r>
            <a:r>
              <a:rPr lang="zh-CN" altLang="en-US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验签</a:t>
            </a:r>
            <a:endParaRPr lang="zh-CN" altLang="en-US" sz="3200" dirty="0">
              <a:solidFill>
                <a:srgbClr val="BD461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9928" y="1559106"/>
            <a:ext cx="10105697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/>
              <a:t>对外发布Open Rest服务，需要为调用者分配Access Key Id 和Access Secret Id。Access Key Id 和Access Secret Id用于标识网络下唯一的用户身份标识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endParaRPr lang="zh-CN" altLang="en-US" sz="2400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/>
              <a:t>开放平台与应用之间以REST协议进行通讯，为了保证通信的安全性，开放平台加入签名认证机制。应用一旦创建，系统生成唯一并且不公开的secret，只有应用的拥有者和开放平台知道。因此，当应用请求开放平台时，把请求的参数以及开放平台分配的secret进行HASH生成sig,从而保证通信的安全</a:t>
            </a:r>
          </a:p>
        </p:txBody>
      </p:sp>
    </p:spTree>
    <p:extLst>
      <p:ext uri="{BB962C8B-B14F-4D97-AF65-F5344CB8AC3E}">
        <p14:creationId xmlns:p14="http://schemas.microsoft.com/office/powerpoint/2010/main" val="401363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51397" y="205483"/>
            <a:ext cx="4841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Vault</a:t>
            </a:r>
            <a:r>
              <a:rPr lang="zh-CN" altLang="en-US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正在使用的一些场景</a:t>
            </a:r>
            <a:endParaRPr lang="zh-CN" altLang="en-US" sz="3200" dirty="0">
              <a:solidFill>
                <a:srgbClr val="BD461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7399" y="1824930"/>
            <a:ext cx="98805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1.</a:t>
            </a:r>
            <a:r>
              <a:rPr lang="zh-CN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小企业国税敏感数据加密、财税网关</a:t>
            </a:r>
            <a:r>
              <a:rPr lang="en-US" altLang="zh-CN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Rest</a:t>
            </a:r>
            <a:r>
              <a:rPr lang="zh-CN" altLang="en-US" sz="2400" b="1" smtClean="0">
                <a:latin typeface="Consolas" panose="020B0609020204030204" pitchFamily="49" charset="0"/>
                <a:cs typeface="Consolas" panose="020B0609020204030204" pitchFamily="49" charset="0"/>
              </a:rPr>
              <a:t>验签等</a:t>
            </a:r>
            <a:endParaRPr lang="en-US" altLang="zh-CN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2.</a:t>
            </a:r>
            <a:r>
              <a:rPr lang="zh-CN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惠税薪酬宝敏感数据加密、经盈宝</a:t>
            </a:r>
            <a:r>
              <a:rPr lang="en-US" altLang="zh-CN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zh-CN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埋点等</a:t>
            </a:r>
            <a:endParaRPr lang="en-US" altLang="zh-CN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3.</a:t>
            </a: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信息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部、培训事业部、惠税、小</a:t>
            </a: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企业等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所有接入小企业框架的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端产品</a:t>
            </a: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线数据库密码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4.</a:t>
            </a:r>
            <a:r>
              <a:rPr lang="zh-CN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其他</a:t>
            </a:r>
            <a:endParaRPr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43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51397" y="205483"/>
            <a:ext cx="4464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配置中心解决什么问题</a:t>
            </a:r>
            <a:r>
              <a:rPr lang="en-US" altLang="zh-CN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?</a:t>
            </a:r>
            <a:endParaRPr lang="zh-CN" altLang="en-US" sz="3200" dirty="0">
              <a:solidFill>
                <a:srgbClr val="BD461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190" y="1125398"/>
            <a:ext cx="8828571" cy="5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0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51397" y="20548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改善之处</a:t>
            </a:r>
            <a:endParaRPr lang="zh-CN" altLang="en-US" sz="3200" dirty="0">
              <a:solidFill>
                <a:srgbClr val="BD461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83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84171" y="3156857"/>
            <a:ext cx="31229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rgbClr val="DF4919"/>
                </a:solidFill>
              </a:rPr>
              <a:t>Q </a:t>
            </a:r>
            <a:r>
              <a:rPr lang="en-US" altLang="zh-CN" sz="9600" smtClean="0">
                <a:solidFill>
                  <a:srgbClr val="DF4919"/>
                </a:solidFill>
              </a:rPr>
              <a:t>&amp; A</a:t>
            </a:r>
            <a:endParaRPr lang="en-US" altLang="zh-CN" sz="9600" dirty="0" smtClean="0">
              <a:solidFill>
                <a:srgbClr val="DF49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19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51397" y="205483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互联网主流配置中心</a:t>
            </a:r>
            <a:endParaRPr lang="zh-CN" altLang="en-US" sz="3200" dirty="0">
              <a:solidFill>
                <a:srgbClr val="BD461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160" y="1190377"/>
            <a:ext cx="6365482" cy="577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3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51397" y="205483"/>
            <a:ext cx="2533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IRIS</a:t>
            </a:r>
            <a:r>
              <a:rPr lang="zh-CN" altLang="en-US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部署结构</a:t>
            </a:r>
            <a:endParaRPr lang="zh-CN" altLang="en-US" sz="3200" dirty="0">
              <a:solidFill>
                <a:srgbClr val="BD461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397" y="1267326"/>
            <a:ext cx="8598035" cy="588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1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51397" y="205483"/>
            <a:ext cx="2533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IRIS</a:t>
            </a:r>
            <a:r>
              <a:rPr lang="zh-CN" altLang="en-US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功能特点</a:t>
            </a:r>
            <a:endParaRPr lang="zh-CN" altLang="en-US" sz="3200" dirty="0">
              <a:solidFill>
                <a:srgbClr val="BD461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0717" y="1663692"/>
            <a:ext cx="10301213" cy="34163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400" kern="1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支持</a:t>
            </a:r>
            <a:r>
              <a:rPr lang="zh-CN" altLang="zh-CN" sz="2400" kern="1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配置项</a:t>
            </a:r>
            <a:r>
              <a:rPr lang="zh-CN" altLang="zh-CN" sz="2400" kern="1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和</a:t>
            </a:r>
            <a:r>
              <a:rPr lang="zh-CN" altLang="zh-CN" sz="2400" kern="100" dirty="0" smtClean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配置文件</a:t>
            </a:r>
            <a:r>
              <a:rPr lang="zh-CN" altLang="en-US" sz="2400" kern="100" dirty="0" smtClean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的分布式管理</a:t>
            </a:r>
            <a:r>
              <a:rPr lang="en-US" altLang="zh-CN" sz="2400" kern="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altLang="zh-CN" sz="2400" kern="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400" kern="1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400" kern="1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400" kern="1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注意</a:t>
            </a:r>
            <a:r>
              <a:rPr lang="en-US" altLang="zh-CN" sz="2400" kern="1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 </a:t>
            </a:r>
            <a:r>
              <a:rPr lang="zh-CN" altLang="en-US" sz="2400" kern="1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配置项</a:t>
            </a:r>
            <a:r>
              <a:rPr lang="zh-CN" altLang="en-US" sz="2400" kern="1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是指</a:t>
            </a:r>
            <a:r>
              <a:rPr lang="zh-CN" altLang="en-US" sz="2400" kern="1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某个</a:t>
            </a:r>
            <a:r>
              <a:rPr lang="en-US" altLang="zh-CN" sz="2400" kern="1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Class</a:t>
            </a:r>
            <a:r>
              <a:rPr lang="zh-CN" altLang="en-US" sz="2400" kern="1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里</a:t>
            </a:r>
            <a:r>
              <a:rPr lang="zh-CN" altLang="en-US" sz="2400" kern="1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的某个</a:t>
            </a:r>
            <a:r>
              <a:rPr lang="en-US" altLang="zh-CN" sz="2400" kern="1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Field</a:t>
            </a:r>
            <a:r>
              <a:rPr lang="zh-CN" altLang="en-US" sz="2400" kern="1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字段</a:t>
            </a:r>
            <a:endParaRPr lang="en-US" altLang="zh-CN" sz="2400" kern="100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266700" algn="just">
              <a:spcAft>
                <a:spcPts val="0"/>
              </a:spcAft>
            </a:pPr>
            <a:endParaRPr lang="en-US" altLang="zh-CN" sz="2400" kern="100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400" kern="100" dirty="0" smtClean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支持两种开发模式</a:t>
            </a:r>
            <a:r>
              <a:rPr lang="en-US" altLang="zh-CN" sz="2400" kern="100" dirty="0" smtClean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 </a:t>
            </a:r>
            <a:r>
              <a:rPr lang="zh-CN" altLang="en-US" sz="2400" kern="100" dirty="0" smtClean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基于</a:t>
            </a:r>
            <a:r>
              <a:rPr lang="en-US" altLang="zh-CN" sz="2400" kern="100" dirty="0" smtClean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XML</a:t>
            </a:r>
            <a:r>
              <a:rPr lang="zh-CN" altLang="en-US" sz="2400" kern="100" dirty="0" smtClean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配置和注解方式</a:t>
            </a:r>
            <a:endParaRPr lang="en-US" altLang="zh-CN" sz="2400" kern="100" dirty="0" smtClean="0">
              <a:solidFill>
                <a:srgbClr val="FFFF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just">
              <a:spcAft>
                <a:spcPts val="0"/>
              </a:spcAft>
            </a:pPr>
            <a:endParaRPr lang="en-US" altLang="zh-CN" sz="2400" kern="100" dirty="0" smtClean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统一管理不同环境、不同集群的配置</a:t>
            </a:r>
            <a:endParaRPr lang="en-US" altLang="zh-CN" sz="2400" kern="1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266700" algn="just">
              <a:spcAft>
                <a:spcPts val="0"/>
              </a:spcAft>
            </a:pPr>
            <a:endParaRPr lang="en-US" altLang="zh-CN" sz="2400" kern="100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400" b="1" dirty="0" smtClean="0"/>
              <a:t>配置</a:t>
            </a:r>
            <a:r>
              <a:rPr lang="zh-CN" altLang="en-US" sz="2400" b="1" dirty="0"/>
              <a:t>更新自动化</a:t>
            </a:r>
            <a:endParaRPr lang="zh-CN" altLang="zh-CN" sz="2400" b="1" kern="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21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51397" y="205483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初始化运行流程</a:t>
            </a:r>
            <a:endParaRPr lang="zh-CN" altLang="en-US" sz="3200" dirty="0">
              <a:solidFill>
                <a:srgbClr val="BD461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61" y="790258"/>
            <a:ext cx="8986345" cy="701557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478" y="790258"/>
            <a:ext cx="7971428" cy="5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7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51397" y="20548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下载目录说明</a:t>
            </a:r>
            <a:endParaRPr lang="zh-CN" altLang="en-US" sz="3200" dirty="0">
              <a:solidFill>
                <a:srgbClr val="BD461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51" y="1057128"/>
            <a:ext cx="9904762" cy="380952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3925" y="5133522"/>
            <a:ext cx="10301213" cy="255454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b="1" kern="100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endParaRPr lang="zh-CN" altLang="zh-CN" sz="2000" kern="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r>
              <a:rPr lang="zh-CN" altLang="en-US" sz="2000" kern="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首先下载至系统临时文件</a:t>
            </a:r>
            <a:r>
              <a:rPr lang="en-US" altLang="zh-CN" sz="2000" kern="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kern="1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servyconf.local_download_dir</a:t>
            </a:r>
            <a:r>
              <a:rPr lang="en-US" altLang="zh-CN" sz="2000" kern="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zh-CN" altLang="en-US" sz="2000" kern="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文件名</a:t>
            </a:r>
            <a:r>
              <a:rPr lang="en-US" altLang="zh-CN" sz="2000" kern="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zh-CN" altLang="en-US" sz="2000" kern="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唯一符</a:t>
            </a:r>
            <a:endParaRPr lang="en-US" altLang="zh-CN" sz="2000" kern="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altLang="zh-CN" sz="2000" kern="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servyconf</a:t>
            </a:r>
            <a:r>
              <a:rPr lang="en-US" altLang="zh-CN" sz="2000" kern="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/download/system.properties-1b5afbed79cd47948bc2e202a6a9d2c2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  <a:r>
              <a:rPr lang="zh-CN" altLang="en-US" sz="2000" kern="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拷贝至用户定义的目录</a:t>
            </a:r>
            <a:r>
              <a:rPr lang="en-US" altLang="zh-CN" sz="2000" kern="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kern="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servyconf.user_define_download_dir</a:t>
            </a:r>
            <a:r>
              <a:rPr lang="en-US" altLang="zh-CN" sz="2000" kern="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zh-CN" altLang="en-US" sz="2000" kern="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去掉唯一符，重命名为</a:t>
            </a:r>
            <a:r>
              <a:rPr lang="en-US" altLang="zh-CN" sz="2000" b="1" kern="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system.properties</a:t>
            </a:r>
            <a:endParaRPr lang="en-US" altLang="zh-CN" sz="2000" b="1" kern="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  <a:r>
              <a:rPr lang="zh-CN" altLang="en-US" sz="2000" kern="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如果</a:t>
            </a:r>
            <a:r>
              <a:rPr lang="en-US" altLang="zh-CN" sz="2000" kern="1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servyconf.enable_local_download_dir_in_class_path</a:t>
            </a:r>
            <a:r>
              <a:rPr lang="zh-CN" altLang="en-US" sz="2000" kern="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为</a:t>
            </a:r>
            <a:r>
              <a:rPr lang="en-US" altLang="zh-CN" sz="2000" kern="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true,</a:t>
            </a:r>
            <a:r>
              <a:rPr lang="zh-CN" altLang="en-US" sz="2000" kern="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也将配置文件</a:t>
            </a:r>
            <a:r>
              <a:rPr lang="zh-CN" altLang="en-US" sz="2000" kern="100" dirty="0">
                <a:latin typeface="Consolas" panose="020B0609020204030204" pitchFamily="49" charset="0"/>
                <a:cs typeface="Consolas" panose="020B0609020204030204" pitchFamily="49" charset="0"/>
              </a:rPr>
              <a:t>拷贝</a:t>
            </a:r>
            <a:r>
              <a:rPr lang="zh-CN" altLang="en-US" sz="2000" kern="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至</a:t>
            </a:r>
            <a:r>
              <a:rPr lang="en-US" altLang="zh-CN" sz="2000" kern="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classpath</a:t>
            </a:r>
            <a:r>
              <a:rPr lang="zh-CN" altLang="en-US" sz="2000" kern="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目录下</a:t>
            </a:r>
            <a:endParaRPr lang="en-US" altLang="zh-CN" sz="2000" kern="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266700" algn="just">
              <a:spcAft>
                <a:spcPts val="0"/>
              </a:spcAft>
            </a:pPr>
            <a:endParaRPr lang="zh-CN" altLang="zh-CN" sz="2000" kern="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86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51397" y="205483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BD461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配置更新运行流程</a:t>
            </a:r>
            <a:endParaRPr lang="zh-CN" altLang="en-US" sz="3200" dirty="0">
              <a:solidFill>
                <a:srgbClr val="BD461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71" y="993226"/>
            <a:ext cx="9380484" cy="679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7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24454</TotalTime>
  <Words>1030</Words>
  <Application>Microsoft Office PowerPoint</Application>
  <PresentationFormat>自定义</PresentationFormat>
  <Paragraphs>191</Paragraphs>
  <Slides>31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SimSun-ExtB</vt:lpstr>
      <vt:lpstr>方正兰亭黑_GBK</vt:lpstr>
      <vt:lpstr>宋体</vt:lpstr>
      <vt:lpstr>微软雅黑</vt:lpstr>
      <vt:lpstr>Arial</vt:lpstr>
      <vt:lpstr>Calibri</vt:lpstr>
      <vt:lpstr>Calibri Light</vt:lpstr>
      <vt:lpstr>Consolas</vt:lpstr>
      <vt:lpstr>Impact</vt:lpstr>
      <vt:lpstr>Times New Roman</vt:lpstr>
      <vt:lpstr>Wingdings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wax</dc:creator>
  <cp:lastModifiedBy>luyb</cp:lastModifiedBy>
  <cp:revision>1199</cp:revision>
  <dcterms:created xsi:type="dcterms:W3CDTF">2015-08-31T05:10:20Z</dcterms:created>
  <dcterms:modified xsi:type="dcterms:W3CDTF">2018-08-10T07:15:46Z</dcterms:modified>
</cp:coreProperties>
</file>