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8" r:id="rId3"/>
    <p:sldId id="257" r:id="rId4"/>
    <p:sldId id="260" r:id="rId5"/>
    <p:sldId id="261" r:id="rId6"/>
    <p:sldId id="262" r:id="rId7"/>
    <p:sldId id="263" r:id="rId8"/>
    <p:sldId id="264" r:id="rId9"/>
    <p:sldId id="268" r:id="rId10"/>
    <p:sldId id="265" r:id="rId11"/>
    <p:sldId id="266" r:id="rId12"/>
    <p:sldId id="267"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375CAD-63AB-4C31-85AE-7ED2A8BC6525}" type="datetimeFigureOut">
              <a:rPr lang="en-US" smtClean="0"/>
              <a:t>12/11/2022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BD5732-8240-47E3-A64C-67517220D1F0}" type="slidenum">
              <a:rPr lang="en-US" smtClean="0"/>
              <a:t>‹#›</a:t>
            </a:fld>
            <a:endParaRPr lang="en-US"/>
          </a:p>
        </p:txBody>
      </p:sp>
    </p:spTree>
    <p:extLst>
      <p:ext uri="{BB962C8B-B14F-4D97-AF65-F5344CB8AC3E}">
        <p14:creationId xmlns:p14="http://schemas.microsoft.com/office/powerpoint/2010/main" val="137525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6593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i="1" cap="all" spc="200" baseline="0">
                <a:solidFill>
                  <a:schemeClr val="tx2"/>
                </a:solidFill>
                <a:latin typeface="Times New Roman" panose="02020603050405020304" pitchFamily="18" charset="0"/>
                <a:cs typeface="Times New Roman" panose="02020603050405020304" pitchFamily="18"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C0D892AA-4C8F-481D-91A5-29A51D4EDD8D}"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6EE7B-14BC-449B-84DE-7BDBFFE235F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6523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D892AA-4C8F-481D-91A5-29A51D4EDD8D}"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6EE7B-14BC-449B-84DE-7BDBFFE235F7}" type="slidenum">
              <a:rPr lang="en-US" smtClean="0"/>
              <a:t>‹#›</a:t>
            </a:fld>
            <a:endParaRPr lang="en-US"/>
          </a:p>
        </p:txBody>
      </p:sp>
    </p:spTree>
    <p:extLst>
      <p:ext uri="{BB962C8B-B14F-4D97-AF65-F5344CB8AC3E}">
        <p14:creationId xmlns:p14="http://schemas.microsoft.com/office/powerpoint/2010/main" val="157885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D892AA-4C8F-481D-91A5-29A51D4EDD8D}"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6EE7B-14BC-449B-84DE-7BDBFFE235F7}" type="slidenum">
              <a:rPr lang="en-US" smtClean="0"/>
              <a:t>‹#›</a:t>
            </a:fld>
            <a:endParaRPr lang="en-US"/>
          </a:p>
        </p:txBody>
      </p:sp>
    </p:spTree>
    <p:extLst>
      <p:ext uri="{BB962C8B-B14F-4D97-AF65-F5344CB8AC3E}">
        <p14:creationId xmlns:p14="http://schemas.microsoft.com/office/powerpoint/2010/main" val="2634352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1600">
                <a:latin typeface="Times New Roman" panose="02020603050405020304" pitchFamily="18" charset="0"/>
                <a:cs typeface="Times New Roman" panose="02020603050405020304" pitchFamily="18" charset="0"/>
              </a:defRPr>
            </a:lvl1pPr>
            <a:lvl2pPr>
              <a:defRPr sz="1600">
                <a:latin typeface="Times New Roman" panose="02020603050405020304" pitchFamily="18" charset="0"/>
                <a:cs typeface="Times New Roman" panose="02020603050405020304" pitchFamily="18" charset="0"/>
              </a:defRPr>
            </a:lvl2pPr>
            <a:lvl3pPr>
              <a:defRPr sz="1600">
                <a:latin typeface="Times New Roman" panose="02020603050405020304" pitchFamily="18" charset="0"/>
                <a:cs typeface="Times New Roman" panose="02020603050405020304" pitchFamily="18" charset="0"/>
              </a:defRPr>
            </a:lvl3pPr>
            <a:lvl4pPr>
              <a:defRPr sz="1600">
                <a:latin typeface="Times New Roman" panose="02020603050405020304" pitchFamily="18" charset="0"/>
                <a:cs typeface="Times New Roman" panose="02020603050405020304" pitchFamily="18" charset="0"/>
              </a:defRPr>
            </a:lvl4pPr>
            <a:lvl5pPr>
              <a:defRPr sz="16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0D892AA-4C8F-481D-91A5-29A51D4EDD8D}"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6EE7B-14BC-449B-84DE-7BDBFFE235F7}" type="slidenum">
              <a:rPr lang="en-US" smtClean="0"/>
              <a:t>‹#›</a:t>
            </a:fld>
            <a:endParaRPr lang="en-US"/>
          </a:p>
        </p:txBody>
      </p:sp>
    </p:spTree>
    <p:extLst>
      <p:ext uri="{BB962C8B-B14F-4D97-AF65-F5344CB8AC3E}">
        <p14:creationId xmlns:p14="http://schemas.microsoft.com/office/powerpoint/2010/main" val="267522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D892AA-4C8F-481D-91A5-29A51D4EDD8D}"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06EE7B-14BC-449B-84DE-7BDBFFE235F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6247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D892AA-4C8F-481D-91A5-29A51D4EDD8D}" type="datetimeFigureOut">
              <a:rPr lang="en-US" smtClean="0"/>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6EE7B-14BC-449B-84DE-7BDBFFE235F7}" type="slidenum">
              <a:rPr lang="en-US" smtClean="0"/>
              <a:t>‹#›</a:t>
            </a:fld>
            <a:endParaRPr lang="en-US"/>
          </a:p>
        </p:txBody>
      </p:sp>
    </p:spTree>
    <p:extLst>
      <p:ext uri="{BB962C8B-B14F-4D97-AF65-F5344CB8AC3E}">
        <p14:creationId xmlns:p14="http://schemas.microsoft.com/office/powerpoint/2010/main" val="3831760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D892AA-4C8F-481D-91A5-29A51D4EDD8D}" type="datetimeFigureOut">
              <a:rPr lang="en-US" smtClean="0"/>
              <a:t>12/11/2022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06EE7B-14BC-449B-84DE-7BDBFFE235F7}" type="slidenum">
              <a:rPr lang="en-US" smtClean="0"/>
              <a:t>‹#›</a:t>
            </a:fld>
            <a:endParaRPr lang="en-US"/>
          </a:p>
        </p:txBody>
      </p:sp>
    </p:spTree>
    <p:extLst>
      <p:ext uri="{BB962C8B-B14F-4D97-AF65-F5344CB8AC3E}">
        <p14:creationId xmlns:p14="http://schemas.microsoft.com/office/powerpoint/2010/main" val="111840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D892AA-4C8F-481D-91A5-29A51D4EDD8D}" type="datetimeFigureOut">
              <a:rPr lang="en-US" smtClean="0"/>
              <a:t>12/11/2022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06EE7B-14BC-449B-84DE-7BDBFFE235F7}" type="slidenum">
              <a:rPr lang="en-US" smtClean="0"/>
              <a:t>‹#›</a:t>
            </a:fld>
            <a:endParaRPr lang="en-US"/>
          </a:p>
        </p:txBody>
      </p:sp>
    </p:spTree>
    <p:extLst>
      <p:ext uri="{BB962C8B-B14F-4D97-AF65-F5344CB8AC3E}">
        <p14:creationId xmlns:p14="http://schemas.microsoft.com/office/powerpoint/2010/main" val="2383911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0D892AA-4C8F-481D-91A5-29A51D4EDD8D}" type="datetimeFigureOut">
              <a:rPr lang="en-US" smtClean="0"/>
              <a:t>12/11/2022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606EE7B-14BC-449B-84DE-7BDBFFE235F7}" type="slidenum">
              <a:rPr lang="en-US" smtClean="0"/>
              <a:t>‹#›</a:t>
            </a:fld>
            <a:endParaRPr lang="en-US"/>
          </a:p>
        </p:txBody>
      </p:sp>
    </p:spTree>
    <p:extLst>
      <p:ext uri="{BB962C8B-B14F-4D97-AF65-F5344CB8AC3E}">
        <p14:creationId xmlns:p14="http://schemas.microsoft.com/office/powerpoint/2010/main" val="775701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0D892AA-4C8F-481D-91A5-29A51D4EDD8D}" type="datetimeFigureOut">
              <a:rPr lang="en-US" smtClean="0"/>
              <a:t>12/11/2022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606EE7B-14BC-449B-84DE-7BDBFFE235F7}" type="slidenum">
              <a:rPr lang="en-US" smtClean="0"/>
              <a:t>‹#›</a:t>
            </a:fld>
            <a:endParaRPr lang="en-US"/>
          </a:p>
        </p:txBody>
      </p:sp>
    </p:spTree>
    <p:extLst>
      <p:ext uri="{BB962C8B-B14F-4D97-AF65-F5344CB8AC3E}">
        <p14:creationId xmlns:p14="http://schemas.microsoft.com/office/powerpoint/2010/main" val="3902681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D892AA-4C8F-481D-91A5-29A51D4EDD8D}" type="datetimeFigureOut">
              <a:rPr lang="en-US" smtClean="0"/>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06EE7B-14BC-449B-84DE-7BDBFFE235F7}" type="slidenum">
              <a:rPr lang="en-US" smtClean="0"/>
              <a:t>‹#›</a:t>
            </a:fld>
            <a:endParaRPr lang="en-US"/>
          </a:p>
        </p:txBody>
      </p:sp>
    </p:spTree>
    <p:extLst>
      <p:ext uri="{BB962C8B-B14F-4D97-AF65-F5344CB8AC3E}">
        <p14:creationId xmlns:p14="http://schemas.microsoft.com/office/powerpoint/2010/main" val="3707112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0D892AA-4C8F-481D-91A5-29A51D4EDD8D}" type="datetimeFigureOut">
              <a:rPr lang="en-US" smtClean="0"/>
              <a:t>12/11/2022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606EE7B-14BC-449B-84DE-7BDBFFE235F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090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08DE8-8168-B147-81F6-0EA2D4297E81}"/>
              </a:ext>
            </a:extLst>
          </p:cNvPr>
          <p:cNvSpPr>
            <a:spLocks noGrp="1"/>
          </p:cNvSpPr>
          <p:nvPr>
            <p:ph type="ctrTitle"/>
          </p:nvPr>
        </p:nvSpPr>
        <p:spPr>
          <a:xfrm>
            <a:off x="994644" y="77817"/>
            <a:ext cx="10058400" cy="3566160"/>
          </a:xfrm>
        </p:spPr>
        <p:txBody>
          <a:bodyPr>
            <a:noAutofit/>
          </a:bodyPr>
          <a:lstStyle/>
          <a:p>
            <a:r>
              <a:rPr lang="en-US" sz="4800" dirty="0"/>
              <a:t>Bike-sharing demand prediction using LSTM and attention-based LSTM</a:t>
            </a:r>
          </a:p>
        </p:txBody>
      </p:sp>
      <p:sp>
        <p:nvSpPr>
          <p:cNvPr id="3" name="Subtitle 2">
            <a:extLst>
              <a:ext uri="{FF2B5EF4-FFF2-40B4-BE49-F238E27FC236}">
                <a16:creationId xmlns:a16="http://schemas.microsoft.com/office/drawing/2014/main" id="{1870A3B8-0114-1CAB-1A11-0C9EE38BE105}"/>
              </a:ext>
            </a:extLst>
          </p:cNvPr>
          <p:cNvSpPr>
            <a:spLocks noGrp="1"/>
          </p:cNvSpPr>
          <p:nvPr>
            <p:ph type="subTitle" idx="1"/>
          </p:nvPr>
        </p:nvSpPr>
        <p:spPr/>
        <p:txBody>
          <a:bodyPr>
            <a:normAutofit fontScale="85000" lnSpcReduction="20000"/>
          </a:bodyPr>
          <a:lstStyle/>
          <a:p>
            <a:r>
              <a:rPr lang="en-US" dirty="0"/>
              <a:t>Pezhman lamei	</a:t>
            </a:r>
          </a:p>
          <a:p>
            <a:r>
              <a:rPr lang="en-US" dirty="0"/>
              <a:t>Advanced Machine Learning</a:t>
            </a:r>
          </a:p>
          <a:p>
            <a:r>
              <a:rPr lang="en-US" dirty="0"/>
              <a:t>Fall 2022</a:t>
            </a:r>
          </a:p>
        </p:txBody>
      </p:sp>
    </p:spTree>
    <p:extLst>
      <p:ext uri="{BB962C8B-B14F-4D97-AF65-F5344CB8AC3E}">
        <p14:creationId xmlns:p14="http://schemas.microsoft.com/office/powerpoint/2010/main" val="1084077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A1548-06DB-739A-745D-8531FFA12235}"/>
              </a:ext>
            </a:extLst>
          </p:cNvPr>
          <p:cNvSpPr>
            <a:spLocks noGrp="1"/>
          </p:cNvSpPr>
          <p:nvPr>
            <p:ph type="title"/>
          </p:nvPr>
        </p:nvSpPr>
        <p:spPr/>
        <p:txBody>
          <a:bodyPr/>
          <a:lstStyle/>
          <a:p>
            <a:r>
              <a:rPr lang="en-US" dirty="0"/>
              <a:t>Results for LSTM</a:t>
            </a:r>
          </a:p>
        </p:txBody>
      </p:sp>
      <p:pic>
        <p:nvPicPr>
          <p:cNvPr id="3074" name="Picture 2">
            <a:extLst>
              <a:ext uri="{FF2B5EF4-FFF2-40B4-BE49-F238E27FC236}">
                <a16:creationId xmlns:a16="http://schemas.microsoft.com/office/drawing/2014/main" id="{679FD9EE-4FF8-8CEB-D46B-051FE7DC93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2368" y="1884363"/>
            <a:ext cx="8431940" cy="40227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E57850A-1BE7-1935-73FA-24C7251C3F16}"/>
              </a:ext>
            </a:extLst>
          </p:cNvPr>
          <p:cNvSpPr txBox="1"/>
          <p:nvPr/>
        </p:nvSpPr>
        <p:spPr>
          <a:xfrm>
            <a:off x="8773886" y="2782669"/>
            <a:ext cx="3418114" cy="646331"/>
          </a:xfrm>
          <a:prstGeom prst="rect">
            <a:avLst/>
          </a:prstGeom>
          <a:noFill/>
        </p:spPr>
        <p:txBody>
          <a:bodyPr wrap="square">
            <a:spAutoFit/>
          </a:bodyPr>
          <a:lstStyle/>
          <a:p>
            <a:r>
              <a:rPr lang="en-US" b="0" i="0" dirty="0">
                <a:solidFill>
                  <a:srgbClr val="212121"/>
                </a:solidFill>
                <a:effectLst/>
                <a:latin typeface="Courier New" panose="02070309020205020404" pitchFamily="49" charset="0"/>
              </a:rPr>
              <a:t>Train set MSE = 0.0606 Test set MSE = 0.041</a:t>
            </a:r>
            <a:endParaRPr lang="en-US" dirty="0"/>
          </a:p>
        </p:txBody>
      </p:sp>
    </p:spTree>
    <p:extLst>
      <p:ext uri="{BB962C8B-B14F-4D97-AF65-F5344CB8AC3E}">
        <p14:creationId xmlns:p14="http://schemas.microsoft.com/office/powerpoint/2010/main" val="706959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DDA0C-6AF8-B75B-E0F6-02CD315330DB}"/>
              </a:ext>
            </a:extLst>
          </p:cNvPr>
          <p:cNvSpPr>
            <a:spLocks noGrp="1"/>
          </p:cNvSpPr>
          <p:nvPr>
            <p:ph type="title"/>
          </p:nvPr>
        </p:nvSpPr>
        <p:spPr/>
        <p:txBody>
          <a:bodyPr/>
          <a:lstStyle/>
          <a:p>
            <a:r>
              <a:rPr lang="en-US" dirty="0"/>
              <a:t>Results for Attention-based model</a:t>
            </a:r>
          </a:p>
        </p:txBody>
      </p:sp>
      <p:sp>
        <p:nvSpPr>
          <p:cNvPr id="5" name="TextBox 4">
            <a:extLst>
              <a:ext uri="{FF2B5EF4-FFF2-40B4-BE49-F238E27FC236}">
                <a16:creationId xmlns:a16="http://schemas.microsoft.com/office/drawing/2014/main" id="{67C80B93-8DF6-8181-F8B9-F13F544A191A}"/>
              </a:ext>
            </a:extLst>
          </p:cNvPr>
          <p:cNvSpPr txBox="1"/>
          <p:nvPr/>
        </p:nvSpPr>
        <p:spPr>
          <a:xfrm>
            <a:off x="7420325" y="2690336"/>
            <a:ext cx="3735355" cy="1477328"/>
          </a:xfrm>
          <a:prstGeom prst="rect">
            <a:avLst/>
          </a:prstGeom>
          <a:noFill/>
        </p:spPr>
        <p:txBody>
          <a:bodyPr wrap="square">
            <a:spAutoFit/>
          </a:bodyPr>
          <a:lstStyle/>
          <a:p>
            <a:r>
              <a:rPr lang="en-US" b="0" i="0" dirty="0">
                <a:solidFill>
                  <a:srgbClr val="212121"/>
                </a:solidFill>
                <a:effectLst/>
                <a:latin typeface="Courier New" panose="02070309020205020404" pitchFamily="49" charset="0"/>
              </a:rPr>
              <a:t>Train set MSE with attention = 0.05948</a:t>
            </a:r>
          </a:p>
          <a:p>
            <a:endParaRPr lang="en-US" b="0" i="0" dirty="0">
              <a:solidFill>
                <a:srgbClr val="212121"/>
              </a:solidFill>
              <a:effectLst/>
              <a:latin typeface="Courier New" panose="02070309020205020404" pitchFamily="49" charset="0"/>
            </a:endParaRPr>
          </a:p>
          <a:p>
            <a:r>
              <a:rPr lang="en-US" b="0" i="0" dirty="0">
                <a:solidFill>
                  <a:srgbClr val="212121"/>
                </a:solidFill>
                <a:effectLst/>
                <a:latin typeface="Courier New" panose="02070309020205020404" pitchFamily="49" charset="0"/>
              </a:rPr>
              <a:t>Test set MSE with attention = 0.036</a:t>
            </a:r>
            <a:endParaRPr lang="en-US" dirty="0"/>
          </a:p>
        </p:txBody>
      </p:sp>
      <p:pic>
        <p:nvPicPr>
          <p:cNvPr id="4100" name="Picture 4">
            <a:extLst>
              <a:ext uri="{FF2B5EF4-FFF2-40B4-BE49-F238E27FC236}">
                <a16:creationId xmlns:a16="http://schemas.microsoft.com/office/drawing/2014/main" id="{98E0CB43-2FE9-2E4E-49C4-00E2C97F0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905" y="2200275"/>
            <a:ext cx="6588472"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961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A4499-02C6-4272-0D0B-0FD23DBE88D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FB5AB8D-5DCF-9E4C-0D26-8A22FE95C931}"/>
              </a:ext>
            </a:extLst>
          </p:cNvPr>
          <p:cNvSpPr>
            <a:spLocks noGrp="1"/>
          </p:cNvSpPr>
          <p:nvPr>
            <p:ph idx="1"/>
          </p:nvPr>
        </p:nvSpPr>
        <p:spPr/>
        <p:txBody>
          <a:bodyPr/>
          <a:lstStyle/>
          <a:p>
            <a:pPr>
              <a:buFont typeface="Wingdings" panose="05000000000000000000" pitchFamily="2" charset="2"/>
              <a:buChar char="§"/>
            </a:pPr>
            <a:r>
              <a:rPr lang="en-US" dirty="0"/>
              <a:t>Attention-based LSTM model outperforms the LSTM model.</a:t>
            </a:r>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r>
              <a:rPr lang="en-US" dirty="0"/>
              <a:t>Attention-based model with lower MSE and equal time for implementation is more efficient for bike-sharing demand forecasting.</a:t>
            </a:r>
          </a:p>
          <a:p>
            <a:pPr>
              <a:buFont typeface="Wingdings" panose="05000000000000000000" pitchFamily="2" charset="2"/>
              <a:buChar char="§"/>
            </a:pPr>
            <a:endParaRPr lang="en-US" dirty="0"/>
          </a:p>
          <a:p>
            <a:pPr>
              <a:lnSpc>
                <a:spcPct val="200000"/>
              </a:lnSpc>
              <a:buFont typeface="Wingdings" panose="05000000000000000000" pitchFamily="2" charset="2"/>
              <a:buChar char="§"/>
            </a:pPr>
            <a:r>
              <a:rPr lang="en-US" dirty="0"/>
              <a:t>Deciding to use which one of the time series forecasting models ( e.g., RNN, LSTM, Seq2Seq, Attention-based LSTM) depends on the complexity of the data structure.</a:t>
            </a:r>
          </a:p>
          <a:p>
            <a:endParaRPr lang="en-US" dirty="0"/>
          </a:p>
        </p:txBody>
      </p:sp>
    </p:spTree>
    <p:extLst>
      <p:ext uri="{BB962C8B-B14F-4D97-AF65-F5344CB8AC3E}">
        <p14:creationId xmlns:p14="http://schemas.microsoft.com/office/powerpoint/2010/main" val="3858153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2D548-545E-AB1E-F083-B73A7571C38F}"/>
              </a:ext>
            </a:extLst>
          </p:cNvPr>
          <p:cNvSpPr>
            <a:spLocks noGrp="1"/>
          </p:cNvSpPr>
          <p:nvPr>
            <p:ph type="title"/>
          </p:nvPr>
        </p:nvSpPr>
        <p:spPr/>
        <p:txBody>
          <a:bodyPr/>
          <a:lstStyle/>
          <a:p>
            <a:r>
              <a:rPr lang="en-US" dirty="0"/>
              <a:t>Contribution</a:t>
            </a:r>
          </a:p>
        </p:txBody>
      </p:sp>
      <p:sp>
        <p:nvSpPr>
          <p:cNvPr id="3" name="Content Placeholder 2">
            <a:extLst>
              <a:ext uri="{FF2B5EF4-FFF2-40B4-BE49-F238E27FC236}">
                <a16:creationId xmlns:a16="http://schemas.microsoft.com/office/drawing/2014/main" id="{8568DF2D-781E-3CDB-485D-1D880DF70F49}"/>
              </a:ext>
            </a:extLst>
          </p:cNvPr>
          <p:cNvSpPr>
            <a:spLocks noGrp="1"/>
          </p:cNvSpPr>
          <p:nvPr>
            <p:ph idx="1"/>
          </p:nvPr>
        </p:nvSpPr>
        <p:spPr/>
        <p:txBody>
          <a:bodyPr/>
          <a:lstStyle/>
          <a:p>
            <a:pPr>
              <a:lnSpc>
                <a:spcPct val="200000"/>
              </a:lnSpc>
              <a:buFont typeface="Wingdings" panose="05000000000000000000" pitchFamily="2" charset="2"/>
              <a:buChar char="§"/>
            </a:pPr>
            <a:r>
              <a:rPr lang="en-US" dirty="0"/>
              <a:t>I added an attention network to an LSTM model to predict time series data. This is an improvement to the temperature forecasting model introduced in the textbook. </a:t>
            </a:r>
          </a:p>
          <a:p>
            <a:pPr>
              <a:lnSpc>
                <a:spcPct val="200000"/>
              </a:lnSpc>
              <a:buFont typeface="Wingdings" panose="05000000000000000000" pitchFamily="2" charset="2"/>
              <a:buChar char="§"/>
            </a:pPr>
            <a:r>
              <a:rPr lang="en-US" dirty="0"/>
              <a:t>Reducing the ADAM learning rate to reach overfitted data.</a:t>
            </a:r>
          </a:p>
          <a:p>
            <a:pPr>
              <a:lnSpc>
                <a:spcPct val="200000"/>
              </a:lnSpc>
              <a:buFont typeface="Wingdings" panose="05000000000000000000" pitchFamily="2" charset="2"/>
              <a:buChar char="§"/>
            </a:pPr>
            <a:r>
              <a:rPr lang="en-US" dirty="0"/>
              <a:t>Given the dynamic structure of demand, especially in bike-sharing and transportation behavior, this method would contribute to bike-sharing demand forecasting. </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2989827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564F-3929-BA20-0B07-E9291759DC49}"/>
              </a:ext>
            </a:extLst>
          </p:cNvPr>
          <p:cNvSpPr>
            <a:spLocks noGrp="1"/>
          </p:cNvSpPr>
          <p:nvPr>
            <p:ph type="title"/>
          </p:nvPr>
        </p:nvSpPr>
        <p:spPr>
          <a:xfrm>
            <a:off x="1625681" y="-1404340"/>
            <a:ext cx="10058398" cy="969508"/>
          </a:xfrm>
        </p:spPr>
        <p:txBody>
          <a:bodyPr/>
          <a:lstStyle/>
          <a:p>
            <a:endParaRPr lang="en-US" dirty="0"/>
          </a:p>
        </p:txBody>
      </p:sp>
      <p:sp>
        <p:nvSpPr>
          <p:cNvPr id="3" name="Content Placeholder 2">
            <a:extLst>
              <a:ext uri="{FF2B5EF4-FFF2-40B4-BE49-F238E27FC236}">
                <a16:creationId xmlns:a16="http://schemas.microsoft.com/office/drawing/2014/main" id="{14A56C79-23C6-1364-FB27-180BCCD1E5AF}"/>
              </a:ext>
            </a:extLst>
          </p:cNvPr>
          <p:cNvSpPr>
            <a:spLocks noGrp="1"/>
          </p:cNvSpPr>
          <p:nvPr>
            <p:ph idx="1"/>
          </p:nvPr>
        </p:nvSpPr>
        <p:spPr/>
        <p:txBody>
          <a:bodyPr/>
          <a:lstStyle/>
          <a:p>
            <a:endParaRPr lang="en-US"/>
          </a:p>
        </p:txBody>
      </p:sp>
      <p:pic>
        <p:nvPicPr>
          <p:cNvPr id="6146" name="Picture 2" descr="Free Thank You Slide | Slidebazaar">
            <a:extLst>
              <a:ext uri="{FF2B5EF4-FFF2-40B4-BE49-F238E27FC236}">
                <a16:creationId xmlns:a16="http://schemas.microsoft.com/office/drawing/2014/main" id="{FE5C546A-5085-A0DE-A0F1-CE7187D9FA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331"/>
            <a:ext cx="12191999" cy="6332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373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dirty="0">
                <a:solidFill>
                  <a:schemeClr val="dk1"/>
                </a:solidFill>
                <a:latin typeface="Times New Roman"/>
                <a:ea typeface="Times New Roman"/>
                <a:cs typeface="Times New Roman"/>
                <a:sym typeface="Times New Roman"/>
              </a:rPr>
              <a:t>Bike-sharing</a:t>
            </a:r>
            <a:endParaRPr sz="3600" dirty="0">
              <a:latin typeface="Times New Roman"/>
              <a:ea typeface="Times New Roman"/>
              <a:cs typeface="Times New Roman"/>
              <a:sym typeface="Times New Roman"/>
            </a:endParaRPr>
          </a:p>
        </p:txBody>
      </p:sp>
      <p:sp>
        <p:nvSpPr>
          <p:cNvPr id="92" name="Google Shape;92;p2"/>
          <p:cNvSpPr txBox="1">
            <a:spLocks noGrp="1"/>
          </p:cNvSpPr>
          <p:nvPr>
            <p:ph idx="1"/>
          </p:nvPr>
        </p:nvSpPr>
        <p:spPr>
          <a:xfrm>
            <a:off x="261835" y="1791272"/>
            <a:ext cx="5711335" cy="3885567"/>
          </a:xfrm>
          <a:prstGeom prst="rect">
            <a:avLst/>
          </a:prstGeom>
          <a:noFill/>
          <a:ln>
            <a:noFill/>
          </a:ln>
        </p:spPr>
        <p:txBody>
          <a:bodyPr spcFirstLastPara="1" wrap="square" lIns="91425" tIns="45700" rIns="91425" bIns="45700" anchor="t" anchorCtr="0">
            <a:noAutofit/>
          </a:bodyPr>
          <a:lstStyle/>
          <a:p>
            <a:pPr algn="just">
              <a:lnSpc>
                <a:spcPct val="150000"/>
              </a:lnSpc>
              <a:spcBef>
                <a:spcPts val="0"/>
              </a:spcBef>
              <a:spcAft>
                <a:spcPts val="0"/>
              </a:spcAft>
              <a:buClr>
                <a:schemeClr val="dk1"/>
              </a:buClr>
              <a:buSzPts val="1600"/>
              <a:buFont typeface="Arial" panose="020B0604020202020204" pitchFamily="34" charset="0"/>
              <a:buChar char="•"/>
            </a:pPr>
            <a:r>
              <a:rPr lang="en-US" dirty="0"/>
              <a:t>Since motor vehicles use is accounted for 40% of the greenhouse gas emissions in Europe and about 20% in the U.S., ride-sharing has been considered one of the main strategies for green behavior (</a:t>
            </a:r>
            <a:r>
              <a:rPr lang="en-US" dirty="0" err="1"/>
              <a:t>Eren</a:t>
            </a:r>
            <a:r>
              <a:rPr lang="en-US" dirty="0"/>
              <a:t> and </a:t>
            </a:r>
            <a:r>
              <a:rPr lang="en-US" dirty="0" err="1"/>
              <a:t>Uz</a:t>
            </a:r>
            <a:r>
              <a:rPr lang="en-US" dirty="0"/>
              <a:t>, 2020). </a:t>
            </a:r>
          </a:p>
          <a:p>
            <a:pPr algn="just">
              <a:lnSpc>
                <a:spcPct val="150000"/>
              </a:lnSpc>
              <a:spcBef>
                <a:spcPts val="0"/>
              </a:spcBef>
              <a:spcAft>
                <a:spcPts val="0"/>
              </a:spcAft>
              <a:buClr>
                <a:schemeClr val="dk1"/>
              </a:buClr>
              <a:buSzPts val="1600"/>
              <a:buFont typeface="Arial" panose="020B0604020202020204" pitchFamily="34" charset="0"/>
              <a:buChar char="•"/>
            </a:pPr>
            <a:endParaRPr lang="en-US" dirty="0"/>
          </a:p>
          <a:p>
            <a:pPr algn="just">
              <a:lnSpc>
                <a:spcPct val="150000"/>
              </a:lnSpc>
              <a:spcBef>
                <a:spcPts val="0"/>
              </a:spcBef>
              <a:spcAft>
                <a:spcPts val="0"/>
              </a:spcAft>
              <a:buClr>
                <a:schemeClr val="dk1"/>
              </a:buClr>
              <a:buSzPts val="1600"/>
              <a:buFont typeface="Arial" panose="020B0604020202020204" pitchFamily="34" charset="0"/>
              <a:buChar char="•"/>
            </a:pPr>
            <a:r>
              <a:rPr lang="en-US" dirty="0"/>
              <a:t>The global bike-sharing service market size was 1.5 billion U.S. dollars in 2018 (Choi and Choi, 2020). </a:t>
            </a:r>
          </a:p>
          <a:p>
            <a:pPr algn="just">
              <a:lnSpc>
                <a:spcPct val="150000"/>
              </a:lnSpc>
              <a:spcBef>
                <a:spcPts val="0"/>
              </a:spcBef>
              <a:spcAft>
                <a:spcPts val="0"/>
              </a:spcAft>
              <a:buClr>
                <a:schemeClr val="dk1"/>
              </a:buClr>
              <a:buSzPts val="1600"/>
              <a:buFont typeface="Arial" panose="020B0604020202020204" pitchFamily="34" charset="0"/>
              <a:buChar char="•"/>
            </a:pPr>
            <a:endParaRPr lang="en-US" dirty="0"/>
          </a:p>
          <a:p>
            <a:pPr algn="just">
              <a:lnSpc>
                <a:spcPct val="150000"/>
              </a:lnSpc>
              <a:spcBef>
                <a:spcPts val="0"/>
              </a:spcBef>
              <a:spcAft>
                <a:spcPts val="0"/>
              </a:spcAft>
              <a:buClr>
                <a:schemeClr val="dk1"/>
              </a:buClr>
              <a:buSzPts val="1600"/>
              <a:buFont typeface="Arial" panose="020B0604020202020204" pitchFamily="34" charset="0"/>
              <a:buChar char="•"/>
            </a:pPr>
            <a:r>
              <a:rPr lang="en-US" dirty="0"/>
              <a:t>An optimized bike-sharing system with optimal supply helps the whole city transportation system by linking bike-sharing users to it more efficiently (Yoon et al., 2012). </a:t>
            </a:r>
          </a:p>
          <a:p>
            <a:pPr algn="just">
              <a:lnSpc>
                <a:spcPct val="150000"/>
              </a:lnSpc>
              <a:spcBef>
                <a:spcPts val="0"/>
              </a:spcBef>
              <a:spcAft>
                <a:spcPts val="0"/>
              </a:spcAft>
              <a:buClr>
                <a:schemeClr val="dk1"/>
              </a:buClr>
              <a:buSzPts val="1600"/>
              <a:buFont typeface="Arial" panose="020B0604020202020204" pitchFamily="34" charset="0"/>
              <a:buChar char="•"/>
            </a:pPr>
            <a:endParaRPr lang="en-US" dirty="0"/>
          </a:p>
          <a:p>
            <a:pPr algn="just">
              <a:lnSpc>
                <a:spcPct val="150000"/>
              </a:lnSpc>
              <a:spcBef>
                <a:spcPts val="0"/>
              </a:spcBef>
              <a:spcAft>
                <a:spcPts val="0"/>
              </a:spcAft>
              <a:buClr>
                <a:schemeClr val="dk1"/>
              </a:buClr>
              <a:buSzPts val="1600"/>
              <a:buFont typeface="Arial" panose="020B0604020202020204" pitchFamily="34" charset="0"/>
              <a:buChar char="•"/>
            </a:pPr>
            <a:endParaRPr dirty="0"/>
          </a:p>
        </p:txBody>
      </p:sp>
      <p:sp>
        <p:nvSpPr>
          <p:cNvPr id="2" name="Slide Number Placeholder 1">
            <a:extLst>
              <a:ext uri="{FF2B5EF4-FFF2-40B4-BE49-F238E27FC236}">
                <a16:creationId xmlns:a16="http://schemas.microsoft.com/office/drawing/2014/main" id="{CBA3BC9C-C2D5-4BF0-BE2D-C37DCADA277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pic>
        <p:nvPicPr>
          <p:cNvPr id="1028" name="Picture 4" descr="Bike-sharing service Ofo highlights risk for rival start-ups | Financial  Tim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7510" y="2169089"/>
            <a:ext cx="5994490" cy="33719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35E82F-243C-9ED6-E3DA-08ECAA150A67}"/>
              </a:ext>
            </a:extLst>
          </p:cNvPr>
          <p:cNvSpPr>
            <a:spLocks noGrp="1"/>
          </p:cNvSpPr>
          <p:nvPr>
            <p:ph type="title"/>
          </p:nvPr>
        </p:nvSpPr>
        <p:spPr>
          <a:xfrm>
            <a:off x="492371" y="0"/>
            <a:ext cx="3100136" cy="2103875"/>
          </a:xfrm>
        </p:spPr>
        <p:txBody>
          <a:bodyPr>
            <a:normAutofit/>
          </a:bodyPr>
          <a:lstStyle/>
          <a:p>
            <a:r>
              <a:rPr lang="en-US" sz="3600" dirty="0"/>
              <a:t>The problem</a:t>
            </a:r>
          </a:p>
        </p:txBody>
      </p:sp>
      <p:cxnSp>
        <p:nvCxnSpPr>
          <p:cNvPr id="11" name="Straight Connector 10">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7432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C656B81-817C-C320-02AB-DD752F82213E}"/>
              </a:ext>
            </a:extLst>
          </p:cNvPr>
          <p:cNvSpPr>
            <a:spLocks noGrp="1"/>
          </p:cNvSpPr>
          <p:nvPr>
            <p:ph idx="1"/>
          </p:nvPr>
        </p:nvSpPr>
        <p:spPr>
          <a:xfrm>
            <a:off x="301162" y="2757793"/>
            <a:ext cx="7146679" cy="1458100"/>
          </a:xfrm>
        </p:spPr>
        <p:txBody>
          <a:bodyPr>
            <a:noAutofit/>
          </a:bodyPr>
          <a:lstStyle/>
          <a:p>
            <a:pPr>
              <a:buFont typeface="Wingdings" panose="05000000000000000000" pitchFamily="2" charset="2"/>
              <a:buChar char="§"/>
            </a:pPr>
            <a:endParaRPr lang="en-US" b="0" i="0" u="none" strike="noStrike" baseline="0" dirty="0"/>
          </a:p>
          <a:p>
            <a:pPr>
              <a:buFont typeface="Wingdings" panose="05000000000000000000" pitchFamily="2" charset="2"/>
              <a:buChar char="§"/>
            </a:pPr>
            <a:r>
              <a:rPr lang="en-US" dirty="0"/>
              <a:t>M</a:t>
            </a:r>
            <a:r>
              <a:rPr lang="en-US" b="0" i="0" u="none" strike="noStrike" baseline="0" dirty="0"/>
              <a:t>any underlying factors—for example, time of the day, day of the week, events, weather, and correlation between stations — contribute to the demand for shared bikes. </a:t>
            </a:r>
          </a:p>
          <a:p>
            <a:pPr>
              <a:buFont typeface="Wingdings" panose="05000000000000000000" pitchFamily="2" charset="2"/>
              <a:buChar char="§"/>
            </a:pPr>
            <a:endParaRPr lang="en-US" b="0" i="0" u="none" strike="noStrike" baseline="0" dirty="0"/>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Researchers have shown that the trip duration has significantly diminished compared to the past (</a:t>
            </a:r>
            <a:r>
              <a:rPr lang="en-US" sz="1600" dirty="0" err="1">
                <a:latin typeface="Times New Roman" panose="02020603050405020304" pitchFamily="18" charset="0"/>
                <a:cs typeface="Times New Roman" panose="02020603050405020304" pitchFamily="18" charset="0"/>
              </a:rPr>
              <a:t>Heydari</a:t>
            </a:r>
            <a:r>
              <a:rPr lang="en-US" sz="1600" dirty="0">
                <a:latin typeface="Times New Roman" panose="02020603050405020304" pitchFamily="18" charset="0"/>
                <a:cs typeface="Times New Roman" panose="02020603050405020304" pitchFamily="18" charset="0"/>
              </a:rPr>
              <a:t> et al., 2021). </a:t>
            </a:r>
          </a:p>
          <a:p>
            <a:pPr>
              <a:buFont typeface="Wingdings" panose="05000000000000000000" pitchFamily="2" charset="2"/>
              <a:buChar char="§"/>
            </a:pPr>
            <a:endParaRPr lang="en-US" dirty="0"/>
          </a:p>
          <a:p>
            <a:pPr>
              <a:buFont typeface="Wingdings" panose="05000000000000000000" pitchFamily="2" charset="2"/>
              <a:buChar char="§"/>
            </a:pPr>
            <a:r>
              <a:rPr lang="en-US" dirty="0"/>
              <a:t>Previous methodologies, including Autoregressive integrated moving average (ARIMA), RF, and other machine learning methods, have unsatisfactory results. </a:t>
            </a:r>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b="0" i="0" u="none" strike="noStrike" baseline="0" dirty="0"/>
          </a:p>
          <a:p>
            <a:pPr>
              <a:buFont typeface="Wingdings" panose="05000000000000000000" pitchFamily="2" charset="2"/>
              <a:buChar char="§"/>
            </a:pPr>
            <a:endParaRPr lang="en-US" dirty="0"/>
          </a:p>
        </p:txBody>
      </p:sp>
      <p:pic>
        <p:nvPicPr>
          <p:cNvPr id="5" name="Picture 4">
            <a:extLst>
              <a:ext uri="{FF2B5EF4-FFF2-40B4-BE49-F238E27FC236}">
                <a16:creationId xmlns:a16="http://schemas.microsoft.com/office/drawing/2014/main" id="{DABF064D-CF1E-7B7A-E4CF-9819244B82FE}"/>
              </a:ext>
            </a:extLst>
          </p:cNvPr>
          <p:cNvPicPr>
            <a:picLocks noChangeAspect="1"/>
          </p:cNvPicPr>
          <p:nvPr/>
        </p:nvPicPr>
        <p:blipFill rotWithShape="1">
          <a:blip r:embed="rId2"/>
          <a:srcRect l="14349" r="19122"/>
          <a:stretch/>
        </p:blipFill>
        <p:spPr>
          <a:xfrm>
            <a:off x="7343571" y="1438275"/>
            <a:ext cx="4356058" cy="4571998"/>
          </a:xfrm>
          <a:prstGeom prst="rect">
            <a:avLst/>
          </a:prstGeom>
        </p:spPr>
      </p:pic>
    </p:spTree>
    <p:extLst>
      <p:ext uri="{BB962C8B-B14F-4D97-AF65-F5344CB8AC3E}">
        <p14:creationId xmlns:p14="http://schemas.microsoft.com/office/powerpoint/2010/main" val="3046755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5E82F-243C-9ED6-E3DA-08ECAA150A67}"/>
              </a:ext>
            </a:extLst>
          </p:cNvPr>
          <p:cNvSpPr>
            <a:spLocks noGrp="1"/>
          </p:cNvSpPr>
          <p:nvPr>
            <p:ph type="title"/>
          </p:nvPr>
        </p:nvSpPr>
        <p:spPr>
          <a:xfrm>
            <a:off x="774364" y="-561975"/>
            <a:ext cx="4140535" cy="2114550"/>
          </a:xfrm>
        </p:spPr>
        <p:txBody>
          <a:bodyPr>
            <a:normAutofit/>
          </a:bodyPr>
          <a:lstStyle/>
          <a:p>
            <a:r>
              <a:rPr lang="en-US" sz="3600" dirty="0"/>
              <a:t>Literature review</a:t>
            </a:r>
          </a:p>
        </p:txBody>
      </p:sp>
      <p:sp>
        <p:nvSpPr>
          <p:cNvPr id="3" name="Content Placeholder 2">
            <a:extLst>
              <a:ext uri="{FF2B5EF4-FFF2-40B4-BE49-F238E27FC236}">
                <a16:creationId xmlns:a16="http://schemas.microsoft.com/office/drawing/2014/main" id="{4C656B81-817C-C320-02AB-DD752F82213E}"/>
              </a:ext>
            </a:extLst>
          </p:cNvPr>
          <p:cNvSpPr>
            <a:spLocks noGrp="1"/>
          </p:cNvSpPr>
          <p:nvPr>
            <p:ph idx="1"/>
          </p:nvPr>
        </p:nvSpPr>
        <p:spPr>
          <a:xfrm>
            <a:off x="301162" y="2757793"/>
            <a:ext cx="7146679" cy="1458100"/>
          </a:xfrm>
        </p:spPr>
        <p:txBody>
          <a:bodyPr>
            <a:noAutofit/>
          </a:bodyPr>
          <a:lstStyle/>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b="0" i="0" u="none" strike="noStrike" baseline="0" dirty="0"/>
          </a:p>
          <a:p>
            <a:pPr>
              <a:buFont typeface="Wingdings" panose="05000000000000000000" pitchFamily="2" charset="2"/>
              <a:buChar char="§"/>
            </a:pPr>
            <a:endParaRPr lang="en-US" dirty="0"/>
          </a:p>
        </p:txBody>
      </p:sp>
      <p:sp>
        <p:nvSpPr>
          <p:cNvPr id="6" name="TextBox 5">
            <a:extLst>
              <a:ext uri="{FF2B5EF4-FFF2-40B4-BE49-F238E27FC236}">
                <a16:creationId xmlns:a16="http://schemas.microsoft.com/office/drawing/2014/main" id="{4BF687D4-5EFD-C2AB-D1C9-550DD43C5CFD}"/>
              </a:ext>
            </a:extLst>
          </p:cNvPr>
          <p:cNvSpPr txBox="1"/>
          <p:nvPr/>
        </p:nvSpPr>
        <p:spPr>
          <a:xfrm>
            <a:off x="1033365" y="1913863"/>
            <a:ext cx="10070063" cy="3539430"/>
          </a:xfrm>
          <a:prstGeom prst="rect">
            <a:avLst/>
          </a:prstGeom>
          <a:noFill/>
        </p:spPr>
        <p:txBody>
          <a:bodyPr wrap="square">
            <a:spAutoFit/>
          </a:bodyPr>
          <a:lstStyle/>
          <a:p>
            <a:pPr algn="l"/>
            <a:r>
              <a:rPr lang="en-US" sz="1600" b="0" i="0" u="none" strike="noStrike" baseline="0" dirty="0" err="1">
                <a:latin typeface="Times New Roman" panose="02020603050405020304" pitchFamily="18" charset="0"/>
                <a:cs typeface="Times New Roman" panose="02020603050405020304" pitchFamily="18" charset="0"/>
              </a:rPr>
              <a:t>Siami-Namini</a:t>
            </a:r>
            <a:r>
              <a:rPr lang="en-US" sz="1600" dirty="0">
                <a:latin typeface="Times New Roman" panose="02020603050405020304" pitchFamily="18" charset="0"/>
                <a:cs typeface="Times New Roman" panose="02020603050405020304" pitchFamily="18" charset="0"/>
              </a:rPr>
              <a:t> </a:t>
            </a:r>
            <a:r>
              <a:rPr lang="en-US" sz="1600" b="0" i="0" u="none" strike="noStrike" baseline="0" dirty="0">
                <a:latin typeface="Times New Roman" panose="02020603050405020304" pitchFamily="18" charset="0"/>
                <a:cs typeface="Times New Roman" panose="02020603050405020304" pitchFamily="18" charset="0"/>
              </a:rPr>
              <a:t>et al. (2018) concluded that LSTM model, which was trained on 70% of the data using MSE as loss function and ADAM as optimization functions improved the prediction performance by 85% compared to ARIMA model.</a:t>
            </a:r>
          </a:p>
          <a:p>
            <a:pPr algn="l"/>
            <a:endParaRPr lang="en-US" sz="1600" b="0" i="0" u="none" strike="noStrike" baseline="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Using RNN, Pan et al. (2019) have found that this model outperforms the other deep learning approaches regarding RMSE.</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Which one of the “LSTM” or “Attention-based model” is more efficient for bike-sharing demand prediction?</a:t>
            </a:r>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0636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3" name="Rectangle 1032">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5" name="Straight Connector 1034">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37" name="Rectangle 1036">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24DCED-DC5C-59B6-052B-5C3D3E91344B}"/>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latin typeface="+mj-lt"/>
                <a:cs typeface="+mj-cs"/>
              </a:rPr>
              <a:t>Data </a:t>
            </a:r>
          </a:p>
        </p:txBody>
      </p:sp>
      <p:pic>
        <p:nvPicPr>
          <p:cNvPr id="15" name="Content Placeholder 14" descr="Table&#10;&#10;Description automatically generated">
            <a:extLst>
              <a:ext uri="{FF2B5EF4-FFF2-40B4-BE49-F238E27FC236}">
                <a16:creationId xmlns:a16="http://schemas.microsoft.com/office/drawing/2014/main" id="{2F5E5E23-D6D2-F033-2F8E-F9B3E7E7CF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457" y="1620383"/>
            <a:ext cx="5141653" cy="1645329"/>
          </a:xfrm>
          <a:prstGeom prst="rect">
            <a:avLst/>
          </a:prstGeom>
        </p:spPr>
      </p:pic>
      <p:sp>
        <p:nvSpPr>
          <p:cNvPr id="1039" name="Rectangle 1038">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33480F0-9482-4032-AA0F-999DEDA9BF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30760" y="1264266"/>
            <a:ext cx="5285903" cy="2431515"/>
          </a:xfrm>
          <a:prstGeom prst="rect">
            <a:avLst/>
          </a:prstGeom>
          <a:noFill/>
          <a:extLst>
            <a:ext uri="{909E8E84-426E-40DD-AFC4-6F175D3DCCD1}">
              <a14:hiddenFill xmlns:a14="http://schemas.microsoft.com/office/drawing/2010/main">
                <a:solidFill>
                  <a:srgbClr val="FFFFFF"/>
                </a:solidFill>
              </a14:hiddenFill>
            </a:ext>
          </a:extLst>
        </p:spPr>
      </p:pic>
      <p:cxnSp>
        <p:nvCxnSpPr>
          <p:cNvPr id="1041" name="Straight Connector 1040">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043" name="Rectangle 1042">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5" name="Rectangle 1044">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06788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BC1C3-1C61-16A8-6CD9-D88DF20D512D}"/>
              </a:ext>
            </a:extLst>
          </p:cNvPr>
          <p:cNvSpPr>
            <a:spLocks noGrp="1"/>
          </p:cNvSpPr>
          <p:nvPr>
            <p:ph type="title"/>
          </p:nvPr>
        </p:nvSpPr>
        <p:spPr>
          <a:xfrm>
            <a:off x="1087756" y="-24764"/>
            <a:ext cx="10058400" cy="1450757"/>
          </a:xfrm>
        </p:spPr>
        <p:txBody>
          <a:bodyPr/>
          <a:lstStyle/>
          <a:p>
            <a:r>
              <a:rPr lang="en-US" dirty="0"/>
              <a:t>Affecting variables</a:t>
            </a:r>
          </a:p>
        </p:txBody>
      </p:sp>
      <p:sp>
        <p:nvSpPr>
          <p:cNvPr id="4" name="Content Placeholder 3">
            <a:extLst>
              <a:ext uri="{FF2B5EF4-FFF2-40B4-BE49-F238E27FC236}">
                <a16:creationId xmlns:a16="http://schemas.microsoft.com/office/drawing/2014/main" id="{85C0DE8B-559B-873F-DB83-015C72A30FC2}"/>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BD3594D7-A855-ECBA-7072-6C30E0339BC2}"/>
              </a:ext>
            </a:extLst>
          </p:cNvPr>
          <p:cNvPicPr>
            <a:picLocks noChangeAspect="1"/>
          </p:cNvPicPr>
          <p:nvPr/>
        </p:nvPicPr>
        <p:blipFill>
          <a:blip r:embed="rId2"/>
          <a:stretch>
            <a:fillRect/>
          </a:stretch>
        </p:blipFill>
        <p:spPr>
          <a:xfrm>
            <a:off x="1087756" y="1952625"/>
            <a:ext cx="4687625" cy="1695450"/>
          </a:xfrm>
          <a:prstGeom prst="rect">
            <a:avLst/>
          </a:prstGeom>
        </p:spPr>
      </p:pic>
      <p:pic>
        <p:nvPicPr>
          <p:cNvPr id="8" name="Picture 7">
            <a:extLst>
              <a:ext uri="{FF2B5EF4-FFF2-40B4-BE49-F238E27FC236}">
                <a16:creationId xmlns:a16="http://schemas.microsoft.com/office/drawing/2014/main" id="{9B7A6820-2596-7535-DF71-05C869289839}"/>
              </a:ext>
            </a:extLst>
          </p:cNvPr>
          <p:cNvPicPr>
            <a:picLocks noChangeAspect="1"/>
          </p:cNvPicPr>
          <p:nvPr/>
        </p:nvPicPr>
        <p:blipFill>
          <a:blip r:embed="rId3"/>
          <a:stretch>
            <a:fillRect/>
          </a:stretch>
        </p:blipFill>
        <p:spPr>
          <a:xfrm>
            <a:off x="6007416" y="1738201"/>
            <a:ext cx="5310715" cy="1926166"/>
          </a:xfrm>
          <a:prstGeom prst="rect">
            <a:avLst/>
          </a:prstGeom>
        </p:spPr>
      </p:pic>
      <p:pic>
        <p:nvPicPr>
          <p:cNvPr id="10" name="Picture 9">
            <a:extLst>
              <a:ext uri="{FF2B5EF4-FFF2-40B4-BE49-F238E27FC236}">
                <a16:creationId xmlns:a16="http://schemas.microsoft.com/office/drawing/2014/main" id="{E9A51E73-A337-ED08-20CB-AA703010D086}"/>
              </a:ext>
            </a:extLst>
          </p:cNvPr>
          <p:cNvPicPr>
            <a:picLocks noChangeAspect="1"/>
          </p:cNvPicPr>
          <p:nvPr/>
        </p:nvPicPr>
        <p:blipFill>
          <a:blip r:embed="rId4"/>
          <a:stretch>
            <a:fillRect/>
          </a:stretch>
        </p:blipFill>
        <p:spPr>
          <a:xfrm>
            <a:off x="2447925" y="3771258"/>
            <a:ext cx="6416621" cy="2283157"/>
          </a:xfrm>
          <a:prstGeom prst="rect">
            <a:avLst/>
          </a:prstGeom>
        </p:spPr>
      </p:pic>
    </p:spTree>
    <p:extLst>
      <p:ext uri="{BB962C8B-B14F-4D97-AF65-F5344CB8AC3E}">
        <p14:creationId xmlns:p14="http://schemas.microsoft.com/office/powerpoint/2010/main" val="2130793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CC1E2-ED94-EB59-3BA6-5E87DDD2AFFF}"/>
              </a:ext>
            </a:extLst>
          </p:cNvPr>
          <p:cNvSpPr>
            <a:spLocks noGrp="1"/>
          </p:cNvSpPr>
          <p:nvPr>
            <p:ph type="title"/>
          </p:nvPr>
        </p:nvSpPr>
        <p:spPr>
          <a:xfrm>
            <a:off x="1066800" y="0"/>
            <a:ext cx="10058400" cy="1450757"/>
          </a:xfrm>
        </p:spPr>
        <p:txBody>
          <a:bodyPr/>
          <a:lstStyle/>
          <a:p>
            <a:r>
              <a:rPr lang="en-US" dirty="0"/>
              <a:t>Why LSTM model</a:t>
            </a:r>
          </a:p>
        </p:txBody>
      </p:sp>
      <p:sp>
        <p:nvSpPr>
          <p:cNvPr id="3" name="Content Placeholder 2">
            <a:extLst>
              <a:ext uri="{FF2B5EF4-FFF2-40B4-BE49-F238E27FC236}">
                <a16:creationId xmlns:a16="http://schemas.microsoft.com/office/drawing/2014/main" id="{7A3E8E07-DAF2-8EFF-9856-831012901344}"/>
              </a:ext>
            </a:extLst>
          </p:cNvPr>
          <p:cNvSpPr>
            <a:spLocks noGrp="1"/>
          </p:cNvSpPr>
          <p:nvPr>
            <p:ph idx="1"/>
          </p:nvPr>
        </p:nvSpPr>
        <p:spPr/>
        <p:txBody>
          <a:bodyPr>
            <a:noAutofit/>
          </a:bodyPr>
          <a:lstStyle/>
          <a:p>
            <a:pPr>
              <a:lnSpc>
                <a:spcPct val="150000"/>
              </a:lnSpc>
              <a:buFont typeface="Wingdings" panose="05000000000000000000" pitchFamily="2" charset="2"/>
              <a:buChar char="§"/>
            </a:pPr>
            <a:r>
              <a:rPr lang="en-US" sz="1600" b="0" i="0" dirty="0">
                <a:solidFill>
                  <a:srgbClr val="292929"/>
                </a:solidFill>
                <a:effectLst/>
              </a:rPr>
              <a:t>The intrinsic recurrent networks suffer from weak memory, unable to take into account several elements of the past in predicting the future because of the vanishing gradient, which leads to numeric instability. </a:t>
            </a:r>
          </a:p>
          <a:p>
            <a:pPr>
              <a:lnSpc>
                <a:spcPct val="150000"/>
              </a:lnSpc>
              <a:buFont typeface="Wingdings" panose="05000000000000000000" pitchFamily="2" charset="2"/>
              <a:buChar char="§"/>
            </a:pPr>
            <a:r>
              <a:rPr lang="en-US" sz="1600" b="0" i="0" dirty="0">
                <a:solidFill>
                  <a:srgbClr val="292929"/>
                </a:solidFill>
                <a:effectLst/>
              </a:rPr>
              <a:t>The training of a Recurrent Neural Network is hard to parallelize and is also computationally expensive.</a:t>
            </a:r>
          </a:p>
          <a:p>
            <a:pPr>
              <a:lnSpc>
                <a:spcPct val="150000"/>
              </a:lnSpc>
              <a:buFont typeface="Wingdings" panose="05000000000000000000" pitchFamily="2" charset="2"/>
              <a:buChar char="§"/>
            </a:pPr>
            <a:r>
              <a:rPr lang="en-US" sz="1600" b="0" i="0" dirty="0">
                <a:solidFill>
                  <a:srgbClr val="292929"/>
                </a:solidFill>
                <a:effectLst/>
              </a:rPr>
              <a:t>LSTM bidirectional model helps the machine to </a:t>
            </a:r>
            <a:r>
              <a:rPr lang="en-US" b="0" i="0" dirty="0">
                <a:solidFill>
                  <a:srgbClr val="292929"/>
                </a:solidFill>
                <a:effectLst/>
              </a:rPr>
              <a:t>earn which information is essential to keep or to forget, and add or remove. </a:t>
            </a:r>
          </a:p>
          <a:p>
            <a:pPr>
              <a:lnSpc>
                <a:spcPct val="150000"/>
              </a:lnSpc>
              <a:buFont typeface="Wingdings" panose="05000000000000000000" pitchFamily="2" charset="2"/>
              <a:buChar char="§"/>
            </a:pPr>
            <a:r>
              <a:rPr lang="en-US" b="0" i="0" dirty="0">
                <a:solidFill>
                  <a:srgbClr val="292929"/>
                </a:solidFill>
                <a:effectLst/>
              </a:rPr>
              <a:t>Bidirectional takes input in forward and backward directions. </a:t>
            </a:r>
            <a:endParaRPr lang="en-US" sz="1600" b="0" i="0" dirty="0">
              <a:solidFill>
                <a:srgbClr val="292929"/>
              </a:solidFill>
              <a:effectLst/>
            </a:endParaRPr>
          </a:p>
        </p:txBody>
      </p:sp>
    </p:spTree>
    <p:extLst>
      <p:ext uri="{BB962C8B-B14F-4D97-AF65-F5344CB8AC3E}">
        <p14:creationId xmlns:p14="http://schemas.microsoft.com/office/powerpoint/2010/main" val="1085919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E374-78AF-0AB0-7626-5CDF0AD95B89}"/>
              </a:ext>
            </a:extLst>
          </p:cNvPr>
          <p:cNvSpPr>
            <a:spLocks noGrp="1"/>
          </p:cNvSpPr>
          <p:nvPr>
            <p:ph type="title"/>
          </p:nvPr>
        </p:nvSpPr>
        <p:spPr/>
        <p:txBody>
          <a:bodyPr/>
          <a:lstStyle/>
          <a:p>
            <a:r>
              <a:rPr lang="en-US" dirty="0"/>
              <a:t>Adding attention network</a:t>
            </a:r>
          </a:p>
        </p:txBody>
      </p:sp>
      <p:sp>
        <p:nvSpPr>
          <p:cNvPr id="3" name="Content Placeholder 2">
            <a:extLst>
              <a:ext uri="{FF2B5EF4-FFF2-40B4-BE49-F238E27FC236}">
                <a16:creationId xmlns:a16="http://schemas.microsoft.com/office/drawing/2014/main" id="{1C268EE6-D134-9D2E-BF20-A78764E3E8B7}"/>
              </a:ext>
            </a:extLst>
          </p:cNvPr>
          <p:cNvSpPr>
            <a:spLocks noGrp="1"/>
          </p:cNvSpPr>
          <p:nvPr>
            <p:ph idx="1"/>
          </p:nvPr>
        </p:nvSpPr>
        <p:spPr/>
        <p:txBody>
          <a:bodyPr/>
          <a:lstStyle/>
          <a:p>
            <a:pPr marL="0" indent="0">
              <a:buNone/>
            </a:pPr>
            <a:r>
              <a:rPr lang="en-US" b="1" dirty="0">
                <a:solidFill>
                  <a:srgbClr val="292929"/>
                </a:solidFill>
              </a:rPr>
              <a:t>Transformer Architectures</a:t>
            </a:r>
          </a:p>
          <a:p>
            <a:pPr marL="342900" indent="-342900">
              <a:buFont typeface="+mj-lt"/>
              <a:buAutoNum type="arabicPeriod"/>
            </a:pPr>
            <a:r>
              <a:rPr lang="en-US" dirty="0">
                <a:solidFill>
                  <a:srgbClr val="292929"/>
                </a:solidFill>
              </a:rPr>
              <a:t>Seq2Se1 models: Encoder-Decoder model</a:t>
            </a:r>
          </a:p>
          <a:p>
            <a:pPr marL="342900" indent="-342900">
              <a:buFont typeface="+mj-lt"/>
              <a:buAutoNum type="arabicPeriod"/>
            </a:pPr>
            <a:endParaRPr lang="en-US" b="0" i="0" dirty="0">
              <a:solidFill>
                <a:srgbClr val="292929"/>
              </a:solidFill>
              <a:effectLst/>
            </a:endParaRPr>
          </a:p>
          <a:p>
            <a:pPr marL="342900" indent="-342900">
              <a:buFont typeface="+mj-lt"/>
              <a:buAutoNum type="arabicPeriod"/>
            </a:pPr>
            <a:r>
              <a:rPr lang="en-US" dirty="0">
                <a:solidFill>
                  <a:srgbClr val="292929"/>
                </a:solidFill>
              </a:rPr>
              <a:t>Attention mechanism</a:t>
            </a:r>
            <a:endParaRPr lang="en-US" b="0" i="0" dirty="0">
              <a:solidFill>
                <a:srgbClr val="292929"/>
              </a:solidFill>
              <a:effectLst/>
            </a:endParaRPr>
          </a:p>
          <a:p>
            <a:pPr>
              <a:lnSpc>
                <a:spcPct val="150000"/>
              </a:lnSpc>
              <a:buFont typeface="Wingdings" panose="05000000000000000000" pitchFamily="2" charset="2"/>
              <a:buChar char="§"/>
            </a:pPr>
            <a:endParaRPr lang="en-US" b="0" i="0" dirty="0">
              <a:solidFill>
                <a:srgbClr val="292929"/>
              </a:solidFill>
              <a:effectLst/>
            </a:endParaRPr>
          </a:p>
          <a:p>
            <a:pPr>
              <a:lnSpc>
                <a:spcPct val="150000"/>
              </a:lnSpc>
              <a:buFont typeface="Wingdings" panose="05000000000000000000" pitchFamily="2" charset="2"/>
              <a:buChar char="§"/>
            </a:pPr>
            <a:r>
              <a:rPr lang="en-US" b="0" i="0" dirty="0">
                <a:solidFill>
                  <a:srgbClr val="292929"/>
                </a:solidFill>
                <a:effectLst/>
              </a:rPr>
              <a:t>The Encoder-Decoder model is the most common </a:t>
            </a:r>
            <a:r>
              <a:rPr lang="en-US" dirty="0">
                <a:solidFill>
                  <a:srgbClr val="292929"/>
                </a:solidFill>
              </a:rPr>
              <a:t>technique for problems </a:t>
            </a:r>
            <a:r>
              <a:rPr lang="en-US" b="0" i="0" dirty="0">
                <a:solidFill>
                  <a:srgbClr val="292929"/>
                </a:solidFill>
                <a:effectLst/>
              </a:rPr>
              <a:t>where input sequences differ in length from output sequences.</a:t>
            </a:r>
            <a:endParaRPr lang="en-US" dirty="0">
              <a:solidFill>
                <a:srgbClr val="292929"/>
              </a:solidFill>
            </a:endParaRPr>
          </a:p>
          <a:p>
            <a:pPr>
              <a:lnSpc>
                <a:spcPct val="150000"/>
              </a:lnSpc>
              <a:buFont typeface="Wingdings" panose="05000000000000000000" pitchFamily="2" charset="2"/>
              <a:buChar char="§"/>
            </a:pPr>
            <a:r>
              <a:rPr lang="en-US" b="0" i="0" dirty="0">
                <a:solidFill>
                  <a:srgbClr val="292929"/>
                </a:solidFill>
                <a:effectLst/>
              </a:rPr>
              <a:t>Attention networks are an evolution of Encoder-decoder models. It assigns different importance to the different elements of the input sequence by different trainable weights and gives more </a:t>
            </a:r>
            <a:r>
              <a:rPr lang="en-US" b="0" i="1" dirty="0">
                <a:solidFill>
                  <a:srgbClr val="292929"/>
                </a:solidFill>
                <a:effectLst/>
              </a:rPr>
              <a:t>attention</a:t>
            </a:r>
            <a:r>
              <a:rPr lang="en-US" b="1" i="0" dirty="0">
                <a:solidFill>
                  <a:srgbClr val="292929"/>
                </a:solidFill>
                <a:effectLst/>
              </a:rPr>
              <a:t> </a:t>
            </a:r>
            <a:r>
              <a:rPr lang="en-US" b="0" i="0" dirty="0">
                <a:solidFill>
                  <a:srgbClr val="292929"/>
                </a:solidFill>
                <a:effectLst/>
              </a:rPr>
              <a:t>to the more relevant inputs. </a:t>
            </a:r>
          </a:p>
          <a:p>
            <a:pPr>
              <a:lnSpc>
                <a:spcPct val="150000"/>
              </a:lnSpc>
              <a:buFont typeface="Wingdings" panose="05000000000000000000" pitchFamily="2" charset="2"/>
              <a:buChar char="§"/>
            </a:pPr>
            <a:endParaRPr lang="en-US" dirty="0">
              <a:solidFill>
                <a:srgbClr val="292929"/>
              </a:solidFill>
            </a:endParaRPr>
          </a:p>
          <a:p>
            <a:pPr>
              <a:lnSpc>
                <a:spcPct val="150000"/>
              </a:lnSpc>
              <a:buFont typeface="Wingdings" panose="05000000000000000000" pitchFamily="2" charset="2"/>
              <a:buChar char="§"/>
            </a:pPr>
            <a:endParaRPr lang="en-US" dirty="0"/>
          </a:p>
        </p:txBody>
      </p:sp>
    </p:spTree>
    <p:extLst>
      <p:ext uri="{BB962C8B-B14F-4D97-AF65-F5344CB8AC3E}">
        <p14:creationId xmlns:p14="http://schemas.microsoft.com/office/powerpoint/2010/main" val="1848683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6F5B2-096B-0937-727C-3B8446285B6D}"/>
              </a:ext>
            </a:extLst>
          </p:cNvPr>
          <p:cNvSpPr>
            <a:spLocks noGrp="1"/>
          </p:cNvSpPr>
          <p:nvPr>
            <p:ph type="title"/>
          </p:nvPr>
        </p:nvSpPr>
        <p:spPr/>
        <p:txBody>
          <a:bodyPr/>
          <a:lstStyle/>
          <a:p>
            <a:r>
              <a:rPr lang="en-US" dirty="0"/>
              <a:t>Attention-based model</a:t>
            </a:r>
          </a:p>
        </p:txBody>
      </p:sp>
      <p:sp>
        <p:nvSpPr>
          <p:cNvPr id="4" name="Content Placeholder 3">
            <a:extLst>
              <a:ext uri="{FF2B5EF4-FFF2-40B4-BE49-F238E27FC236}">
                <a16:creationId xmlns:a16="http://schemas.microsoft.com/office/drawing/2014/main" id="{74D9AF4B-A987-24E0-16C4-2DD1248DED82}"/>
              </a:ext>
            </a:extLst>
          </p:cNvPr>
          <p:cNvSpPr>
            <a:spLocks noGrp="1"/>
          </p:cNvSpPr>
          <p:nvPr>
            <p:ph idx="1"/>
          </p:nvPr>
        </p:nvSpPr>
        <p:spPr/>
        <p:txBody>
          <a:bodyPr>
            <a:normAutofit fontScale="92500" lnSpcReduction="20000"/>
          </a:bodyPr>
          <a:lstStyle/>
          <a:p>
            <a:r>
              <a:rPr lang="en-US" sz="1700" b="0" dirty="0">
                <a:solidFill>
                  <a:schemeClr val="tx1">
                    <a:lumMod val="95000"/>
                    <a:lumOff val="5000"/>
                  </a:schemeClr>
                </a:solidFill>
                <a:effectLst/>
              </a:rPr>
              <a:t>model = Sequential([</a:t>
            </a:r>
          </a:p>
          <a:p>
            <a:pPr marL="0" indent="0">
              <a:buNone/>
            </a:pPr>
            <a:r>
              <a:rPr lang="en-US" sz="1700" b="0" dirty="0">
                <a:solidFill>
                  <a:schemeClr val="tx1">
                    <a:lumMod val="95000"/>
                    <a:lumOff val="5000"/>
                  </a:schemeClr>
                </a:solidFill>
                <a:effectLst/>
              </a:rPr>
              <a:t>            </a:t>
            </a:r>
          </a:p>
          <a:p>
            <a:r>
              <a:rPr lang="en-US" sz="1700" b="0" dirty="0">
                <a:solidFill>
                  <a:schemeClr val="tx1">
                    <a:lumMod val="95000"/>
                    <a:lumOff val="5000"/>
                  </a:schemeClr>
                </a:solidFill>
                <a:effectLst/>
              </a:rPr>
              <a:t>      LSTM(units=100,input_shape=(</a:t>
            </a:r>
            <a:r>
              <a:rPr lang="en-US" sz="1700" b="0" dirty="0" err="1">
                <a:solidFill>
                  <a:schemeClr val="tx1">
                    <a:lumMod val="95000"/>
                    <a:lumOff val="5000"/>
                  </a:schemeClr>
                </a:solidFill>
                <a:effectLst/>
              </a:rPr>
              <a:t>X_train.shape</a:t>
            </a:r>
            <a:r>
              <a:rPr lang="en-US" sz="1700" b="0" dirty="0">
                <a:solidFill>
                  <a:schemeClr val="tx1">
                    <a:lumMod val="95000"/>
                    <a:lumOff val="5000"/>
                  </a:schemeClr>
                </a:solidFill>
                <a:effectLst/>
              </a:rPr>
              <a:t>[1], </a:t>
            </a:r>
            <a:r>
              <a:rPr lang="en-US" sz="1700" b="0" dirty="0" err="1">
                <a:solidFill>
                  <a:schemeClr val="tx1">
                    <a:lumMod val="95000"/>
                    <a:lumOff val="5000"/>
                  </a:schemeClr>
                </a:solidFill>
                <a:effectLst/>
              </a:rPr>
              <a:t>X_train.shape</a:t>
            </a:r>
            <a:r>
              <a:rPr lang="en-US" sz="1700" b="0" dirty="0">
                <a:solidFill>
                  <a:schemeClr val="tx1">
                    <a:lumMod val="95000"/>
                    <a:lumOff val="5000"/>
                  </a:schemeClr>
                </a:solidFill>
                <a:effectLst/>
              </a:rPr>
              <a:t>[2]), </a:t>
            </a:r>
            <a:r>
              <a:rPr lang="en-US" sz="1700" b="0" dirty="0" err="1">
                <a:solidFill>
                  <a:schemeClr val="tx1">
                    <a:lumMod val="95000"/>
                    <a:lumOff val="5000"/>
                  </a:schemeClr>
                </a:solidFill>
                <a:effectLst/>
              </a:rPr>
              <a:t>return_sequences</a:t>
            </a:r>
            <a:r>
              <a:rPr lang="en-US" sz="1700" b="0" dirty="0">
                <a:solidFill>
                  <a:schemeClr val="tx1">
                    <a:lumMod val="95000"/>
                    <a:lumOff val="5000"/>
                  </a:schemeClr>
                </a:solidFill>
                <a:effectLst/>
              </a:rPr>
              <a:t>=True),</a:t>
            </a:r>
          </a:p>
          <a:p>
            <a:r>
              <a:rPr lang="en-US" sz="1700" b="0" dirty="0">
                <a:solidFill>
                  <a:schemeClr val="tx1">
                    <a:lumMod val="95000"/>
                    <a:lumOff val="5000"/>
                  </a:schemeClr>
                </a:solidFill>
                <a:effectLst/>
              </a:rPr>
              <a:t>      Dropout(0.2),</a:t>
            </a:r>
          </a:p>
          <a:p>
            <a:r>
              <a:rPr lang="en-US" sz="1700" b="0" dirty="0">
                <a:solidFill>
                  <a:schemeClr val="tx1">
                    <a:lumMod val="95000"/>
                    <a:lumOff val="5000"/>
                  </a:schemeClr>
                </a:solidFill>
                <a:effectLst/>
              </a:rPr>
              <a:t>      LSTM(units=100,return_sequences=True),</a:t>
            </a:r>
          </a:p>
          <a:p>
            <a:r>
              <a:rPr lang="en-US" sz="1700" b="0" dirty="0">
                <a:solidFill>
                  <a:schemeClr val="tx1">
                    <a:lumMod val="95000"/>
                    <a:lumOff val="5000"/>
                  </a:schemeClr>
                </a:solidFill>
                <a:effectLst/>
              </a:rPr>
              <a:t>      LSTM(units=50,return_sequences=True),</a:t>
            </a:r>
          </a:p>
          <a:p>
            <a:r>
              <a:rPr lang="en-US" sz="1700" b="0" dirty="0">
                <a:solidFill>
                  <a:schemeClr val="tx1">
                    <a:lumMod val="95000"/>
                    <a:lumOff val="5000"/>
                  </a:schemeClr>
                </a:solidFill>
                <a:effectLst/>
              </a:rPr>
              <a:t>      Dropout(0.2),</a:t>
            </a:r>
          </a:p>
          <a:p>
            <a:r>
              <a:rPr lang="en-US" sz="1700" b="0" dirty="0">
                <a:solidFill>
                  <a:schemeClr val="tx1">
                    <a:lumMod val="95000"/>
                    <a:lumOff val="5000"/>
                  </a:schemeClr>
                </a:solidFill>
                <a:effectLst/>
              </a:rPr>
              <a:t>     </a:t>
            </a:r>
            <a:r>
              <a:rPr lang="en-US" sz="1700" b="1" dirty="0">
                <a:solidFill>
                  <a:schemeClr val="tx1">
                    <a:lumMod val="95000"/>
                    <a:lumOff val="5000"/>
                  </a:schemeClr>
                </a:solidFill>
                <a:effectLst/>
              </a:rPr>
              <a:t> Attention(),</a:t>
            </a:r>
          </a:p>
          <a:p>
            <a:r>
              <a:rPr lang="en-US" sz="1700" b="0" dirty="0">
                <a:solidFill>
                  <a:schemeClr val="tx1">
                    <a:lumMod val="95000"/>
                    <a:lumOff val="5000"/>
                  </a:schemeClr>
                </a:solidFill>
                <a:effectLst/>
              </a:rPr>
              <a:t>      Dense(1, activation='linear')</a:t>
            </a:r>
          </a:p>
          <a:p>
            <a:r>
              <a:rPr lang="en-US" sz="1700" b="0" dirty="0">
                <a:solidFill>
                  <a:schemeClr val="tx1">
                    <a:lumMod val="95000"/>
                    <a:lumOff val="5000"/>
                  </a:schemeClr>
                </a:solidFill>
                <a:effectLst/>
              </a:rPr>
              <a:t>])</a:t>
            </a:r>
          </a:p>
          <a:p>
            <a:r>
              <a:rPr lang="en-US" sz="1700" b="0" dirty="0" err="1">
                <a:solidFill>
                  <a:schemeClr val="tx1">
                    <a:lumMod val="95000"/>
                    <a:lumOff val="5000"/>
                  </a:schemeClr>
                </a:solidFill>
                <a:effectLst/>
              </a:rPr>
              <a:t>model.compile</a:t>
            </a:r>
            <a:r>
              <a:rPr lang="en-US" sz="1700" b="0" dirty="0">
                <a:solidFill>
                  <a:schemeClr val="tx1">
                    <a:lumMod val="95000"/>
                    <a:lumOff val="5000"/>
                  </a:schemeClr>
                </a:solidFill>
                <a:effectLst/>
              </a:rPr>
              <a:t>(loss='</a:t>
            </a:r>
            <a:r>
              <a:rPr lang="en-US" sz="1700" b="0" dirty="0" err="1">
                <a:solidFill>
                  <a:schemeClr val="tx1">
                    <a:lumMod val="95000"/>
                    <a:lumOff val="5000"/>
                  </a:schemeClr>
                </a:solidFill>
                <a:effectLst/>
              </a:rPr>
              <a:t>mse</a:t>
            </a:r>
            <a:r>
              <a:rPr lang="en-US" sz="1700" b="0" dirty="0">
                <a:solidFill>
                  <a:schemeClr val="tx1">
                    <a:lumMod val="95000"/>
                    <a:lumOff val="5000"/>
                  </a:schemeClr>
                </a:solidFill>
                <a:effectLst/>
              </a:rPr>
              <a:t>', optimizer='</a:t>
            </a:r>
            <a:r>
              <a:rPr lang="en-US" sz="1700" b="0" dirty="0" err="1">
                <a:solidFill>
                  <a:schemeClr val="tx1">
                    <a:lumMod val="95000"/>
                    <a:lumOff val="5000"/>
                  </a:schemeClr>
                </a:solidFill>
                <a:effectLst/>
              </a:rPr>
              <a:t>adam</a:t>
            </a:r>
            <a:r>
              <a:rPr lang="en-US" sz="1700" b="0" dirty="0">
                <a:solidFill>
                  <a:schemeClr val="tx1">
                    <a:lumMod val="95000"/>
                    <a:lumOff val="5000"/>
                  </a:schemeClr>
                </a:solidFill>
                <a:effectLst/>
              </a:rPr>
              <a:t>')</a:t>
            </a:r>
          </a:p>
          <a:p>
            <a:endParaRPr lang="en-US" dirty="0"/>
          </a:p>
        </p:txBody>
      </p:sp>
    </p:spTree>
    <p:extLst>
      <p:ext uri="{BB962C8B-B14F-4D97-AF65-F5344CB8AC3E}">
        <p14:creationId xmlns:p14="http://schemas.microsoft.com/office/powerpoint/2010/main" val="336755464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434</TotalTime>
  <Words>696</Words>
  <Application>Microsoft Office PowerPoint</Application>
  <PresentationFormat>Widescreen</PresentationFormat>
  <Paragraphs>77</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Courier New</vt:lpstr>
      <vt:lpstr>Times New Roman</vt:lpstr>
      <vt:lpstr>Wingdings</vt:lpstr>
      <vt:lpstr>Retrospect</vt:lpstr>
      <vt:lpstr>Bike-sharing demand prediction using LSTM and attention-based LSTM</vt:lpstr>
      <vt:lpstr>Bike-sharing</vt:lpstr>
      <vt:lpstr>The problem</vt:lpstr>
      <vt:lpstr>Literature review</vt:lpstr>
      <vt:lpstr>Data </vt:lpstr>
      <vt:lpstr>Affecting variables</vt:lpstr>
      <vt:lpstr>Why LSTM model</vt:lpstr>
      <vt:lpstr>Adding attention network</vt:lpstr>
      <vt:lpstr>Attention-based model</vt:lpstr>
      <vt:lpstr>Results for LSTM</vt:lpstr>
      <vt:lpstr>Results for Attention-based model</vt:lpstr>
      <vt:lpstr>Conclusion</vt:lpstr>
      <vt:lpstr>Contribution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Bike-sharing demand prediction using LSTM(RNN) and transformer architecture</dc:title>
  <dc:creator>Lamei, Pezhman</dc:creator>
  <cp:lastModifiedBy>Lamei, Pezhman</cp:lastModifiedBy>
  <cp:revision>25</cp:revision>
  <dcterms:created xsi:type="dcterms:W3CDTF">2022-12-05T23:24:48Z</dcterms:created>
  <dcterms:modified xsi:type="dcterms:W3CDTF">2022-12-11T20:50:33Z</dcterms:modified>
</cp:coreProperties>
</file>