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om%20osam%20joseph\Downloads\Addidas%20Dataset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om%20osam%20joseph\Downloads\Addidas%20Dataset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om%20osam%20joseph\Downloads\Addidas%20Dataset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om%20osam%20joseph\Downloads\Addidas%20Dataset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rom%20osam%20joseph\Downloads\Addidas%20Dataset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Dataset Analysis.xlsx]Pivot Tables!PivotTable1</c:name>
    <c:fmtId val="13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'Pivot Tables'!$B$3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Tables'!$A$4:$A$9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Southeast</c:v>
                </c:pt>
                <c:pt idx="3">
                  <c:v>South</c:v>
                </c:pt>
                <c:pt idx="4">
                  <c:v>Midwest</c:v>
                </c:pt>
              </c:strCache>
            </c:strRef>
          </c:cat>
          <c:val>
            <c:numRef>
              <c:f>'Pivot Tables'!$B$4:$B$9</c:f>
              <c:numCache>
                <c:formatCode>General</c:formatCode>
                <c:ptCount val="5"/>
                <c:pt idx="0">
                  <c:v>269943182</c:v>
                </c:pt>
                <c:pt idx="1">
                  <c:v>186324067</c:v>
                </c:pt>
                <c:pt idx="2">
                  <c:v>163171236</c:v>
                </c:pt>
                <c:pt idx="3">
                  <c:v>144663181</c:v>
                </c:pt>
                <c:pt idx="4">
                  <c:v>135800459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71-4B4D-AB8C-AB8164EA3B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61449663"/>
        <c:axId val="1461454655"/>
      </c:barChart>
      <c:catAx>
        <c:axId val="14614496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61454655"/>
        <c:crosses val="autoZero"/>
        <c:auto val="1"/>
        <c:lblAlgn val="ctr"/>
        <c:lblOffset val="100"/>
        <c:noMultiLvlLbl val="0"/>
      </c:catAx>
      <c:valAx>
        <c:axId val="14614546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1461449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Dataset Analysis.xlsx]Pivot Tables!PivotTable2</c:name>
    <c:fmtId val="19"/>
  </c:pivotSource>
  <c:chart>
    <c:autoTitleDeleted val="1"/>
    <c:pivotFmts>
      <c:pivotFmt>
        <c:idx val="0"/>
      </c:pivotFmt>
      <c:pivotFmt>
        <c:idx val="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3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4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5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1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/>
      <c:doughnutChart>
        <c:varyColors val="1"/>
        <c:ser>
          <c:idx val="0"/>
          <c:order val="0"/>
          <c:tx>
            <c:strRef>
              <c:f>'Pivot Tables'!$G$3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11-4D15-AA70-C03F02C67E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11-4D15-AA70-C03F02C67E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711-4D15-AA70-C03F02C67E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711-4D15-AA70-C03F02C67E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C711-4D15-AA70-C03F02C67E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C711-4D15-AA70-C03F02C67EC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NG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Tables'!$F$4:$F$10</c:f>
              <c:strCache>
                <c:ptCount val="6"/>
                <c:pt idx="0">
                  <c:v>Men's Street Footwear</c:v>
                </c:pt>
                <c:pt idx="1">
                  <c:v>Women's Apparel</c:v>
                </c:pt>
                <c:pt idx="2">
                  <c:v>Men's Athletic Footwear</c:v>
                </c:pt>
                <c:pt idx="3">
                  <c:v>Women's Street Footwear</c:v>
                </c:pt>
                <c:pt idx="4">
                  <c:v>Men's Apparel</c:v>
                </c:pt>
                <c:pt idx="5">
                  <c:v>Women's Athletic Footwear</c:v>
                </c:pt>
              </c:strCache>
            </c:strRef>
          </c:cat>
          <c:val>
            <c:numRef>
              <c:f>'Pivot Tables'!$G$4:$G$10</c:f>
              <c:numCache>
                <c:formatCode>General</c:formatCode>
                <c:ptCount val="6"/>
                <c:pt idx="0">
                  <c:v>208826244</c:v>
                </c:pt>
                <c:pt idx="1">
                  <c:v>179038860</c:v>
                </c:pt>
                <c:pt idx="2">
                  <c:v>153673680</c:v>
                </c:pt>
                <c:pt idx="3">
                  <c:v>128002813</c:v>
                </c:pt>
                <c:pt idx="4">
                  <c:v>123728632</c:v>
                </c:pt>
                <c:pt idx="5">
                  <c:v>106631896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711-4D15-AA70-C03F02C67E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Dataset Analysis.xlsx]Pivot Tables!PivotTable3</c:name>
    <c:fmtId val="12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4"/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4"/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Tables'!$L$3</c:f>
              <c:strCache>
                <c:ptCount val="1"/>
                <c:pt idx="0">
                  <c:v>Sum of Total Sales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Tables'!$K$4:$K$9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Midwest</c:v>
                </c:pt>
              </c:strCache>
            </c:strRef>
          </c:cat>
          <c:val>
            <c:numRef>
              <c:f>'Pivot Tables'!$L$4:$L$9</c:f>
              <c:numCache>
                <c:formatCode>General</c:formatCode>
                <c:ptCount val="5"/>
                <c:pt idx="0">
                  <c:v>269943182</c:v>
                </c:pt>
                <c:pt idx="1">
                  <c:v>186324067</c:v>
                </c:pt>
                <c:pt idx="2">
                  <c:v>144663181</c:v>
                </c:pt>
                <c:pt idx="3">
                  <c:v>163171236</c:v>
                </c:pt>
                <c:pt idx="4">
                  <c:v>135800459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7D-45E1-8DE7-06B7577749F8}"/>
            </c:ext>
          </c:extLst>
        </c:ser>
        <c:ser>
          <c:idx val="1"/>
          <c:order val="1"/>
          <c:tx>
            <c:strRef>
              <c:f>'Pivot Tables'!$M$3</c:f>
              <c:strCache>
                <c:ptCount val="1"/>
                <c:pt idx="0">
                  <c:v>Sum of Operating Profit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50000"/>
                    <a:satMod val="300000"/>
                  </a:schemeClr>
                </a:gs>
                <a:gs pos="35000">
                  <a:schemeClr val="accent2">
                    <a:tint val="37000"/>
                    <a:satMod val="300000"/>
                  </a:schemeClr>
                </a:gs>
                <a:gs pos="100000">
                  <a:schemeClr val="accent2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Tables'!$K$4:$K$9</c:f>
              <c:strCache>
                <c:ptCount val="5"/>
                <c:pt idx="0">
                  <c:v>West</c:v>
                </c:pt>
                <c:pt idx="1">
                  <c:v>Northeast</c:v>
                </c:pt>
                <c:pt idx="2">
                  <c:v>South</c:v>
                </c:pt>
                <c:pt idx="3">
                  <c:v>Southeast</c:v>
                </c:pt>
                <c:pt idx="4">
                  <c:v>Midwest</c:v>
                </c:pt>
              </c:strCache>
            </c:strRef>
          </c:cat>
          <c:val>
            <c:numRef>
              <c:f>'Pivot Tables'!$M$4:$M$9</c:f>
              <c:numCache>
                <c:formatCode>General</c:formatCode>
                <c:ptCount val="5"/>
                <c:pt idx="0">
                  <c:v>89609516</c:v>
                </c:pt>
                <c:pt idx="1">
                  <c:v>68020688</c:v>
                </c:pt>
                <c:pt idx="2">
                  <c:v>61138044</c:v>
                </c:pt>
                <c:pt idx="3">
                  <c:v>60555462</c:v>
                </c:pt>
                <c:pt idx="4">
                  <c:v>52811412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37D-45E1-8DE7-06B757774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933155840"/>
        <c:axId val="933162496"/>
      </c:barChart>
      <c:catAx>
        <c:axId val="933155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33162496"/>
        <c:crosses val="autoZero"/>
        <c:auto val="1"/>
        <c:lblAlgn val="ctr"/>
        <c:lblOffset val="100"/>
        <c:noMultiLvlLbl val="0"/>
      </c:catAx>
      <c:valAx>
        <c:axId val="933162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331558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Dataset Analysis.xlsx]Pivot Tables!PivotTable6</c:name>
    <c:fmtId val="6"/>
  </c:pivotSource>
  <c:chart>
    <c:autoTitleDeleted val="1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50000"/>
                  <a:satMod val="30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  <a:lin ang="16200000" scaled="1"/>
          </a:gradFill>
          <a:ln w="9525" cap="flat" cmpd="sng" algn="ctr">
            <a:solidFill>
              <a:schemeClr val="accent1">
                <a:shade val="95000"/>
              </a:schemeClr>
            </a:solidFill>
            <a:rou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Tables'!$Q$3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50000"/>
                    <a:satMod val="300000"/>
                  </a:schemeClr>
                </a:gs>
                <a:gs pos="35000">
                  <a:schemeClr val="accent1">
                    <a:tint val="37000"/>
                    <a:satMod val="300000"/>
                  </a:schemeClr>
                </a:gs>
                <a:gs pos="100000">
                  <a:schemeClr val="accent1">
                    <a:tint val="15000"/>
                    <a:satMod val="350000"/>
                  </a:schemeClr>
                </a:gs>
              </a:gsLst>
              <a:lin ang="16200000" scaled="1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cat>
            <c:strRef>
              <c:f>'Pivot Tables'!$P$4:$P$9</c:f>
              <c:strCache>
                <c:ptCount val="5"/>
                <c:pt idx="0">
                  <c:v>West Gear</c:v>
                </c:pt>
                <c:pt idx="1">
                  <c:v>Foot Locker</c:v>
                </c:pt>
                <c:pt idx="2">
                  <c:v>Sports Direct</c:v>
                </c:pt>
                <c:pt idx="3">
                  <c:v>Kohl's</c:v>
                </c:pt>
                <c:pt idx="4">
                  <c:v>Amazon</c:v>
                </c:pt>
              </c:strCache>
            </c:strRef>
          </c:cat>
          <c:val>
            <c:numRef>
              <c:f>'Pivot Tables'!$Q$4:$Q$9</c:f>
              <c:numCache>
                <c:formatCode>General</c:formatCode>
                <c:ptCount val="5"/>
                <c:pt idx="0">
                  <c:v>85667968</c:v>
                </c:pt>
                <c:pt idx="1">
                  <c:v>80722234</c:v>
                </c:pt>
                <c:pt idx="2">
                  <c:v>74333022</c:v>
                </c:pt>
                <c:pt idx="3">
                  <c:v>36811302</c:v>
                </c:pt>
                <c:pt idx="4">
                  <c:v>28818533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91-4B7F-BDDD-A477152E40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36476272"/>
        <c:axId val="836477520"/>
      </c:barChart>
      <c:catAx>
        <c:axId val="836476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36477520"/>
        <c:crosses val="autoZero"/>
        <c:auto val="1"/>
        <c:lblAlgn val="ctr"/>
        <c:lblOffset val="100"/>
        <c:noMultiLvlLbl val="0"/>
      </c:catAx>
      <c:valAx>
        <c:axId val="8364775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836476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25400" cap="flat" cmpd="sng" algn="ctr">
      <a:solidFill>
        <a:schemeClr val="tx1"/>
      </a:solidFill>
      <a:prstDash val="solid"/>
      <a:round/>
    </a:ln>
    <a:effectLst/>
  </c:spPr>
  <c:txPr>
    <a:bodyPr/>
    <a:lstStyle/>
    <a:p>
      <a:pPr>
        <a:defRPr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[Addidas Dataset Analysis.xlsx]Pivot Tables!PivotTable4</c:name>
    <c:fmtId val="6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NG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Tables'!$V$3</c:f>
              <c:strCache>
                <c:ptCount val="1"/>
                <c:pt idx="0">
                  <c:v>Sum of Total 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'Pivot Tables'!$U$4:$U$9</c:f>
              <c:strCache>
                <c:ptCount val="5"/>
                <c:pt idx="0">
                  <c:v>West Gear</c:v>
                </c:pt>
                <c:pt idx="1">
                  <c:v>Foot Locker</c:v>
                </c:pt>
                <c:pt idx="2">
                  <c:v>Sports Direct</c:v>
                </c:pt>
                <c:pt idx="3">
                  <c:v>Kohl's</c:v>
                </c:pt>
                <c:pt idx="4">
                  <c:v>Amazon</c:v>
                </c:pt>
              </c:strCache>
            </c:strRef>
          </c:cat>
          <c:val>
            <c:numRef>
              <c:f>'Pivot Tables'!$V$4:$V$9</c:f>
              <c:numCache>
                <c:formatCode>General</c:formatCode>
                <c:ptCount val="5"/>
                <c:pt idx="0">
                  <c:v>242964333</c:v>
                </c:pt>
                <c:pt idx="1">
                  <c:v>220094720</c:v>
                </c:pt>
                <c:pt idx="2">
                  <c:v>182470997</c:v>
                </c:pt>
                <c:pt idx="3">
                  <c:v>102114753</c:v>
                </c:pt>
                <c:pt idx="4">
                  <c:v>77698912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4B-4113-BBA7-4B075106A814}"/>
            </c:ext>
          </c:extLst>
        </c:ser>
        <c:ser>
          <c:idx val="1"/>
          <c:order val="1"/>
          <c:tx>
            <c:strRef>
              <c:f>'Pivot Tables'!$W$3</c:f>
              <c:strCache>
                <c:ptCount val="1"/>
                <c:pt idx="0">
                  <c:v>Sum of Operating Profit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'Pivot Tables'!$U$4:$U$9</c:f>
              <c:strCache>
                <c:ptCount val="5"/>
                <c:pt idx="0">
                  <c:v>West Gear</c:v>
                </c:pt>
                <c:pt idx="1">
                  <c:v>Foot Locker</c:v>
                </c:pt>
                <c:pt idx="2">
                  <c:v>Sports Direct</c:v>
                </c:pt>
                <c:pt idx="3">
                  <c:v>Kohl's</c:v>
                </c:pt>
                <c:pt idx="4">
                  <c:v>Amazon</c:v>
                </c:pt>
              </c:strCache>
            </c:strRef>
          </c:cat>
          <c:val>
            <c:numRef>
              <c:f>'Pivot Tables'!$W$4:$W$9</c:f>
              <c:numCache>
                <c:formatCode>General</c:formatCode>
                <c:ptCount val="5"/>
                <c:pt idx="0">
                  <c:v>85667968</c:v>
                </c:pt>
                <c:pt idx="1">
                  <c:v>80722234</c:v>
                </c:pt>
                <c:pt idx="2">
                  <c:v>74333022</c:v>
                </c:pt>
                <c:pt idx="3">
                  <c:v>36811302</c:v>
                </c:pt>
                <c:pt idx="4">
                  <c:v>28818533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4B-4113-BBA7-4B075106A8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33132544"/>
        <c:axId val="933130048"/>
      </c:barChart>
      <c:catAx>
        <c:axId val="933132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33130048"/>
        <c:crosses val="autoZero"/>
        <c:auto val="1"/>
        <c:lblAlgn val="ctr"/>
        <c:lblOffset val="100"/>
        <c:noMultiLvlLbl val="0"/>
      </c:catAx>
      <c:valAx>
        <c:axId val="933130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NG"/>
          </a:p>
        </c:txPr>
        <c:crossAx val="933132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NG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NG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400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309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904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39792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0946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16291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5091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00385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75079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805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7131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5147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48262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15748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35200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8647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6564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1731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41BC9B-1F7C-439D-B772-C5B974BE213D}" type="datetimeFigureOut">
              <a:rPr lang="en-NG" smtClean="0"/>
              <a:t>25/05/2025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C055A-25E2-4322-A757-D3764B9D837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35480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61BB0-146D-4358-8E2C-DD9F7B2DCC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092" y="581025"/>
            <a:ext cx="9377083" cy="2071003"/>
          </a:xfrm>
        </p:spPr>
        <p:txBody>
          <a:bodyPr>
            <a:no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Adidas Sales</a:t>
            </a:r>
            <a:br>
              <a:rPr lang="en-US" sz="5400" dirty="0">
                <a:latin typeface="Algerian" panose="04020705040A02060702" pitchFamily="82" charset="0"/>
              </a:rPr>
            </a:br>
            <a:r>
              <a:rPr lang="en-US" sz="5400" dirty="0">
                <a:latin typeface="Algerian" panose="04020705040A02060702" pitchFamily="82" charset="0"/>
              </a:rPr>
              <a:t> Performance Dashboard  </a:t>
            </a:r>
            <a:endParaRPr lang="en-NG" sz="5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00341A-5296-4BCD-946A-0796DAE4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1243" y="3800475"/>
            <a:ext cx="7495614" cy="1103623"/>
          </a:xfrm>
          <a:scene3d>
            <a:camera prst="perspectiveHeroicExtremeRightFacing"/>
            <a:lightRig rig="threePt" dir="t"/>
          </a:scene3d>
        </p:spPr>
        <p:txBody>
          <a:bodyPr>
            <a:normAutofit/>
          </a:bodyPr>
          <a:lstStyle/>
          <a:p>
            <a:pPr algn="ctr"/>
            <a:r>
              <a:rPr lang="en-US" sz="1400" dirty="0">
                <a:latin typeface="Georgia" panose="02040502050405020303" pitchFamily="18" charset="0"/>
              </a:rPr>
              <a:t>By Irom Osam Joseph</a:t>
            </a:r>
          </a:p>
          <a:p>
            <a:pPr algn="ctr"/>
            <a:r>
              <a:rPr lang="en-US" sz="1400" dirty="0">
                <a:latin typeface="Georgia" panose="02040502050405020303" pitchFamily="18" charset="0"/>
              </a:rPr>
              <a:t>24/05/2025</a:t>
            </a:r>
            <a:endParaRPr lang="en-NG" sz="14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185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FEF7E-C3D5-4BB2-B61E-FF6945ED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Georgia" panose="02040502050405020303" pitchFamily="18" charset="0"/>
              </a:rPr>
              <a:t>Project Overview:</a:t>
            </a:r>
            <a:br>
              <a:rPr lang="en-US" sz="4400" dirty="0">
                <a:latin typeface="Georgia" panose="02040502050405020303" pitchFamily="18" charset="0"/>
              </a:rPr>
            </a:br>
            <a:r>
              <a:rPr lang="en-US" sz="4400" dirty="0">
                <a:latin typeface="Georgia" panose="02040502050405020303" pitchFamily="18" charset="0"/>
              </a:rPr>
              <a:t>Adidas Sales Dashboard</a:t>
            </a:r>
            <a:endParaRPr lang="en-NG" sz="4400" dirty="0">
              <a:latin typeface="Georgia" panose="020405020504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7C60-5A6C-427C-9D4A-984DCB2B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937" y="2148168"/>
            <a:ext cx="8946541" cy="2338107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Objective: </a:t>
            </a:r>
          </a:p>
          <a:p>
            <a:pPr marL="0" indent="0">
              <a:buNone/>
            </a:pPr>
            <a:r>
              <a:rPr lang="en-US" dirty="0"/>
              <a:t>This interactive Excel dashboard  analyzes  Adidas sales performance across different regions, products, retailers and time . The dashboard provide insights into which products are top sellers , top gainers, and also regions where performance is strongest and lowest.</a:t>
            </a:r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17219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36A32-52BC-4375-BA4F-72F35CCE23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REGIONAL SALES</a:t>
            </a:r>
            <a:endParaRPr lang="en-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99B638B-A72E-4C62-911D-967AE6C56F6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2980406"/>
              </p:ext>
            </p:extLst>
          </p:nvPr>
        </p:nvGraphicFramePr>
        <p:xfrm>
          <a:off x="781051" y="2060575"/>
          <a:ext cx="5105400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FD1F2-6FA7-4644-A5BB-63D7D2A3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7468" y="2056093"/>
            <a:ext cx="4396341" cy="4200245"/>
          </a:xfrm>
        </p:spPr>
        <p:txBody>
          <a:bodyPr/>
          <a:lstStyle/>
          <a:p>
            <a:r>
              <a:rPr lang="en-US" dirty="0"/>
              <a:t>Top Performer:  Western region has the highest sales.</a:t>
            </a:r>
          </a:p>
          <a:p>
            <a:endParaRPr lang="en-US" dirty="0"/>
          </a:p>
          <a:p>
            <a:r>
              <a:rPr lang="en-US" dirty="0"/>
              <a:t>Low Performer: Midwest region had the lowest sales.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612053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1A2AB-D1D9-4F76-B0FD-F66AC0C0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SALES</a:t>
            </a:r>
            <a:endParaRPr lang="en-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207527-153C-4392-97DD-396FB06A89A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13004322"/>
              </p:ext>
            </p:extLst>
          </p:nvPr>
        </p:nvGraphicFramePr>
        <p:xfrm>
          <a:off x="860609" y="1974954"/>
          <a:ext cx="4844866" cy="3644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D6803-B1ED-412D-90E7-179E82DB1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362" y="1974955"/>
            <a:ext cx="4396341" cy="4200245"/>
          </a:xfrm>
        </p:spPr>
        <p:txBody>
          <a:bodyPr/>
          <a:lstStyle/>
          <a:p>
            <a:r>
              <a:rPr lang="en-US" dirty="0"/>
              <a:t>Men’s Street Footwear was the top performing product based on high sales record.</a:t>
            </a:r>
          </a:p>
          <a:p>
            <a:endParaRPr lang="en-US" dirty="0"/>
          </a:p>
          <a:p>
            <a:r>
              <a:rPr lang="en-US" dirty="0"/>
              <a:t>Women’s Athletic Footwear is the lowest performing product on the top 5 list based on sales record.</a:t>
            </a:r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62132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EAE5-8921-4383-89D2-003E7FFE6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PROFIT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D576-60B3-4645-82E2-B86B6FD8E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7918" y="2056093"/>
            <a:ext cx="4396341" cy="4200245"/>
          </a:xfrm>
        </p:spPr>
        <p:txBody>
          <a:bodyPr/>
          <a:lstStyle/>
          <a:p>
            <a:r>
              <a:rPr lang="en-US" dirty="0"/>
              <a:t>West region dominates sales with total sales of 269,943,182. The west region outperforms the Midwest region by a significant margin (almost 2:1 ratio).</a:t>
            </a:r>
          </a:p>
          <a:p>
            <a:r>
              <a:rPr lang="en-US" dirty="0"/>
              <a:t>West region profit margin: 33.2% (89,609,516/269,943,182)</a:t>
            </a:r>
          </a:p>
          <a:p>
            <a:r>
              <a:rPr lang="en-US" dirty="0"/>
              <a:t>Midwest region profit margin: 38.9% (52,811,412/135,800,459)</a:t>
            </a:r>
          </a:p>
          <a:p>
            <a:r>
              <a:rPr lang="en-US" dirty="0"/>
              <a:t>Despite having higher sales, the west region has a lower profit margin compared to the Midwest region. </a:t>
            </a:r>
            <a:endParaRPr lang="en-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56C2CD3-F5BE-4DD9-B9C5-50D7745492B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6263475"/>
              </p:ext>
            </p:extLst>
          </p:nvPr>
        </p:nvGraphicFramePr>
        <p:xfrm>
          <a:off x="733425" y="2060575"/>
          <a:ext cx="4765675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02546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B2CB-4EB4-49D2-BF4E-7AC4951D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RETAILER PROFITS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73CF3-9CF4-4545-A045-61A40A1A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8234" y="2045819"/>
            <a:ext cx="4396341" cy="4200245"/>
          </a:xfrm>
        </p:spPr>
        <p:txBody>
          <a:bodyPr/>
          <a:lstStyle/>
          <a:p>
            <a:r>
              <a:rPr lang="en-US" dirty="0"/>
              <a:t>With profits of $18,245,550, Foot locker significantly outperforms Amazon ($6,833,803) in terms of profitability. </a:t>
            </a:r>
          </a:p>
          <a:p>
            <a:endParaRPr lang="en-US" dirty="0"/>
          </a:p>
          <a:p>
            <a:r>
              <a:rPr lang="en-US" dirty="0"/>
              <a:t>Foot locker’s profits are approximately 2.67 times higher than Amazon’s.</a:t>
            </a:r>
            <a:endParaRPr lang="en-NG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9BCA8EA-69D8-468C-9C44-2D2F735104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92833678"/>
              </p:ext>
            </p:extLst>
          </p:nvPr>
        </p:nvGraphicFramePr>
        <p:xfrm>
          <a:off x="833719" y="2060574"/>
          <a:ext cx="4665382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7977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9A54-27D1-4318-B57B-F25744DD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AND PROFIT OVER TIME</a:t>
            </a:r>
            <a:endParaRPr lang="en-N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C0E3D9-3BEA-400F-B7BF-0028E0ED5C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2750" y="2026023"/>
            <a:ext cx="4396341" cy="42002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West Gear leads in sales followed closely by foot locker, while amazon has the lowest sales over time.</a:t>
            </a:r>
          </a:p>
          <a:p>
            <a:r>
              <a:rPr lang="en-US" dirty="0"/>
              <a:t>West Gear also tops the list in profits while Kohl’s and Amazon have significantly lower profits.</a:t>
            </a:r>
          </a:p>
          <a:p>
            <a:r>
              <a:rPr lang="en-US" dirty="0"/>
              <a:t>West gear- 35.3%|foot locker- 36.7%| Sport Direct- 40.7%| Kohl- 36.1%| Amazon- 37.1%</a:t>
            </a:r>
          </a:p>
          <a:p>
            <a:r>
              <a:rPr lang="en-US" dirty="0"/>
              <a:t>Sport Direct has the highest profit margins(40.7%), Amazon despite lower sales maintains a competitive profit margin (37.1%).</a:t>
            </a:r>
          </a:p>
          <a:p>
            <a:endParaRPr lang="en-US" dirty="0"/>
          </a:p>
          <a:p>
            <a:endParaRPr lang="en-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0BFB7E5-7FB4-468E-9098-845D8224BD9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79643138"/>
              </p:ext>
            </p:extLst>
          </p:nvPr>
        </p:nvGraphicFramePr>
        <p:xfrm>
          <a:off x="326365" y="2026023"/>
          <a:ext cx="5635165" cy="42693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7981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8B2C-F93D-4332-813D-4A73DC68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Recommendation 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84B7D-72C1-4913-9CE0-F8D3CC32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 strategies for each region based on their unique market dynamics and cost structures with Midwest region a top priority due to it low sales.</a:t>
            </a:r>
          </a:p>
          <a:p>
            <a:r>
              <a:rPr lang="en-US" dirty="0"/>
              <a:t>Launch campaigns highlighting women’s athletic footwear, emphasizing comfort, performance to boost its sales.</a:t>
            </a:r>
          </a:p>
          <a:p>
            <a:r>
              <a:rPr lang="en-US" dirty="0"/>
              <a:t>Consider adjusting pricing in the west region to improve profit margins without significantly impacting sales volume.</a:t>
            </a:r>
          </a:p>
          <a:p>
            <a:r>
              <a:rPr lang="en-US" dirty="0"/>
              <a:t>Review Amazon’s operational costs and explore ways to improve efficiency.</a:t>
            </a:r>
          </a:p>
          <a:p>
            <a:r>
              <a:rPr lang="en-US" dirty="0"/>
              <a:t>Investigate market trends and competitive dynamics to understand why certain retailers are outperforming others.</a:t>
            </a:r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8274731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188</TotalTime>
  <Words>385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</vt:lpstr>
      <vt:lpstr>Century Gothic</vt:lpstr>
      <vt:lpstr>Georgia</vt:lpstr>
      <vt:lpstr>Wingdings 3</vt:lpstr>
      <vt:lpstr>Ion</vt:lpstr>
      <vt:lpstr>Adidas Sales  Performance Dashboard  </vt:lpstr>
      <vt:lpstr>Project Overview: Adidas Sales Dashboard</vt:lpstr>
      <vt:lpstr>REGIONAL SALES</vt:lpstr>
      <vt:lpstr>PRODUCT SALES</vt:lpstr>
      <vt:lpstr>REGIONAL PROFIT</vt:lpstr>
      <vt:lpstr>RETAILER PROFITS</vt:lpstr>
      <vt:lpstr>SALES AND PROFIT OVER TIME</vt:lpstr>
      <vt:lpstr>Recommendation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ADDIDAS SALES PERFORMANCE  ANALYSIS</dc:title>
  <dc:creator>irom osam</dc:creator>
  <cp:lastModifiedBy>irom osam</cp:lastModifiedBy>
  <cp:revision>10</cp:revision>
  <dcterms:created xsi:type="dcterms:W3CDTF">2025-05-24T19:57:52Z</dcterms:created>
  <dcterms:modified xsi:type="dcterms:W3CDTF">2025-05-25T20:34:35Z</dcterms:modified>
</cp:coreProperties>
</file>