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rom%20osam%20joseph\Documents\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rom%20osam%20joseph\Documents\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irom%20osam%20joseph\Documents\Book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irom%20osam%20joseph\Documents\Book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irom%20osam%20joseph\Documents\Book1.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[Book1.xlsx]Question 1!PivotTable4</c:name>
    <c:fmtId val="8"/>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pattFill prst="ltUpDiag">
            <a:fgClr>
              <a:schemeClr val="accent2"/>
            </a:fgClr>
            <a:bgClr>
              <a:schemeClr val="lt1"/>
            </a:bgClr>
          </a:pattFill>
          <a:ln>
            <a:noFill/>
          </a:ln>
          <a:effectLst/>
        </c:spPr>
        <c:marker>
          <c:symbol val="none"/>
        </c:marker>
        <c:dLbl>
          <c:idx val="0"/>
          <c:spPr>
            <a:solidFill>
              <a:schemeClr val="accent2">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pattFill prst="ltUpDiag">
            <a:fgClr>
              <a:schemeClr val="accent2"/>
            </a:fgClr>
            <a:bgClr>
              <a:schemeClr val="lt1"/>
            </a:bgClr>
          </a:pattFill>
          <a:ln>
            <a:noFill/>
          </a:ln>
          <a:effectLst/>
        </c:spPr>
        <c:marker>
          <c:symbol val="none"/>
        </c:marker>
        <c:dLbl>
          <c:idx val="0"/>
          <c:spPr>
            <a:solidFill>
              <a:schemeClr val="accent2">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pattFill prst="ltUpDiag">
            <a:fgClr>
              <a:schemeClr val="accent2"/>
            </a:fgClr>
            <a:bgClr>
              <a:schemeClr val="lt1"/>
            </a:bgClr>
          </a:pattFill>
          <a:ln>
            <a:noFill/>
          </a:ln>
          <a:effectLst/>
        </c:spPr>
        <c:marker>
          <c:symbol val="none"/>
        </c:marker>
        <c:dLbl>
          <c:idx val="0"/>
          <c:spPr>
            <a:solidFill>
              <a:schemeClr val="accent2">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'Question 1'!$C$3</c:f>
              <c:strCache>
                <c:ptCount val="1"/>
                <c:pt idx="0">
                  <c:v>Total</c:v>
                </c:pt>
              </c:strCache>
            </c:strRef>
          </c:tx>
          <c:spPr>
            <a:pattFill prst="ltUpDiag">
              <a:fgClr>
                <a:schemeClr val="accent2"/>
              </a:fgClr>
              <a:bgClr>
                <a:schemeClr val="lt1"/>
              </a:bgClr>
            </a:pattFill>
            <a:ln>
              <a:noFill/>
            </a:ln>
            <a:effectLst/>
          </c:spPr>
          <c:invertIfNegative val="0"/>
          <c:dLbls>
            <c:spPr>
              <a:solidFill>
                <a:schemeClr val="accent2">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2">
                          <a:lumMod val="60000"/>
                          <a:lumOff val="40000"/>
                        </a:schemeClr>
                      </a:solidFill>
                    </a:ln>
                    <a:effectLst/>
                  </c:spPr>
                </c15:leaderLines>
              </c:ext>
            </c:extLst>
          </c:dLbls>
          <c:cat>
            <c:strRef>
              <c:f>'Question 1'!$B$4:$B$24</c:f>
              <c:strCache>
                <c:ptCount val="20"/>
                <c:pt idx="0">
                  <c:v>Monitor 24"</c:v>
                </c:pt>
                <c:pt idx="1">
                  <c:v>Wireless Router</c:v>
                </c:pt>
                <c:pt idx="2">
                  <c:v>AirPods</c:v>
                </c:pt>
                <c:pt idx="3">
                  <c:v>Desk Lamp</c:v>
                </c:pt>
                <c:pt idx="4">
                  <c:v>External HDD</c:v>
                </c:pt>
                <c:pt idx="5">
                  <c:v>Webcam</c:v>
                </c:pt>
                <c:pt idx="6">
                  <c:v>Office Desk</c:v>
                </c:pt>
                <c:pt idx="7">
                  <c:v>Calculator</c:v>
                </c:pt>
                <c:pt idx="8">
                  <c:v>Printer</c:v>
                </c:pt>
                <c:pt idx="9">
                  <c:v>Laptop</c:v>
                </c:pt>
                <c:pt idx="10">
                  <c:v>Projector</c:v>
                </c:pt>
                <c:pt idx="11">
                  <c:v>Office Chair</c:v>
                </c:pt>
                <c:pt idx="12">
                  <c:v>HDMI Cable</c:v>
                </c:pt>
                <c:pt idx="13">
                  <c:v>Keyboard</c:v>
                </c:pt>
                <c:pt idx="14">
                  <c:v>Power Bank</c:v>
                </c:pt>
                <c:pt idx="15">
                  <c:v>Flash Drive 64GB</c:v>
                </c:pt>
                <c:pt idx="16">
                  <c:v>Stapler</c:v>
                </c:pt>
                <c:pt idx="17">
                  <c:v>Mouse</c:v>
                </c:pt>
                <c:pt idx="18">
                  <c:v>Notebook</c:v>
                </c:pt>
                <c:pt idx="19">
                  <c:v>Pen Pack</c:v>
                </c:pt>
              </c:strCache>
            </c:strRef>
          </c:cat>
          <c:val>
            <c:numRef>
              <c:f>'Question 1'!$C$4:$C$24</c:f>
              <c:numCache>
                <c:formatCode>General</c:formatCode>
                <c:ptCount val="20"/>
                <c:pt idx="0">
                  <c:v>1</c:v>
                </c:pt>
                <c:pt idx="1">
                  <c:v>1</c:v>
                </c:pt>
                <c:pt idx="2">
                  <c:v>1</c:v>
                </c:pt>
                <c:pt idx="3">
                  <c:v>1</c:v>
                </c:pt>
                <c:pt idx="4">
                  <c:v>1</c:v>
                </c:pt>
                <c:pt idx="5">
                  <c:v>1</c:v>
                </c:pt>
                <c:pt idx="6">
                  <c:v>1</c:v>
                </c:pt>
                <c:pt idx="7">
                  <c:v>1</c:v>
                </c:pt>
                <c:pt idx="8">
                  <c:v>1</c:v>
                </c:pt>
                <c:pt idx="9">
                  <c:v>1</c:v>
                </c:pt>
                <c:pt idx="10">
                  <c:v>1</c:v>
                </c:pt>
                <c:pt idx="11">
                  <c:v>2</c:v>
                </c:pt>
                <c:pt idx="12">
                  <c:v>2</c:v>
                </c:pt>
                <c:pt idx="13">
                  <c:v>2</c:v>
                </c:pt>
                <c:pt idx="14">
                  <c:v>2</c:v>
                </c:pt>
                <c:pt idx="15">
                  <c:v>3</c:v>
                </c:pt>
                <c:pt idx="16">
                  <c:v>4</c:v>
                </c:pt>
                <c:pt idx="17">
                  <c:v>5</c:v>
                </c:pt>
                <c:pt idx="18">
                  <c:v>10</c:v>
                </c:pt>
                <c:pt idx="19">
                  <c:v>20</c:v>
                </c:pt>
              </c:numCache>
            </c:numRef>
          </c:val>
          <c:extLst>
            <c:ext xmlns:c16="http://schemas.microsoft.com/office/drawing/2014/chart" uri="{C3380CC4-5D6E-409C-BE32-E72D297353CC}">
              <c16:uniqueId val="{00000000-CBE5-4563-87AE-66F582C34CFA}"/>
            </c:ext>
          </c:extLst>
        </c:ser>
        <c:dLbls>
          <c:dLblPos val="outEnd"/>
          <c:showLegendKey val="0"/>
          <c:showVal val="1"/>
          <c:showCatName val="0"/>
          <c:showSerName val="0"/>
          <c:showPercent val="0"/>
          <c:showBubbleSize val="0"/>
        </c:dLbls>
        <c:gapWidth val="269"/>
        <c:overlap val="-20"/>
        <c:axId val="1535749184"/>
        <c:axId val="1535743776"/>
      </c:barChart>
      <c:catAx>
        <c:axId val="1535749184"/>
        <c:scaling>
          <c:orientation val="minMax"/>
        </c:scaling>
        <c:delete val="0"/>
        <c:axPos val="l"/>
        <c:numFmt formatCode="General" sourceLinked="1"/>
        <c:majorTickMark val="none"/>
        <c:minorTickMark val="none"/>
        <c:tickLblPos val="nextTo"/>
        <c:spPr>
          <a:noFill/>
          <a:ln w="3175" cap="flat" cmpd="sng" algn="ctr">
            <a:solidFill>
              <a:schemeClr val="accent2">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NG"/>
          </a:p>
        </c:txPr>
        <c:crossAx val="1535743776"/>
        <c:crosses val="autoZero"/>
        <c:auto val="1"/>
        <c:lblAlgn val="ctr"/>
        <c:lblOffset val="100"/>
        <c:noMultiLvlLbl val="0"/>
      </c:catAx>
      <c:valAx>
        <c:axId val="1535743776"/>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NG"/>
          </a:p>
        </c:txPr>
        <c:crossAx val="15357491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solidFill>
    <a:ln w="9525" cap="flat" cmpd="sng" algn="ctr">
      <a:solidFill>
        <a:schemeClr val="accent2"/>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[Book1.xlsx]Question 2!PivotTable5</c:name>
    <c:fmtId val="7"/>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pivotFmt>
      <c:pivotFmt>
        <c:idx val="7"/>
      </c:pivotFmt>
      <c:pivotFmt>
        <c:idx val="8"/>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pivotFmt>
      <c:pivotFmt>
        <c:idx val="11"/>
      </c:pivotFmt>
      <c:pivotFmt>
        <c:idx val="12"/>
      </c:pivotFmt>
      <c:pivotFmt>
        <c:idx val="13"/>
        <c:spPr>
          <a:solidFill>
            <a:schemeClr val="lt1"/>
          </a:solidFill>
          <a:ln w="19050">
            <a:solidFill>
              <a:schemeClr val="accent2"/>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NG"/>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4"/>
        <c:spPr>
          <a:solidFill>
            <a:schemeClr val="lt1"/>
          </a:solidFill>
          <a:ln w="19050">
            <a:solidFill>
              <a:schemeClr val="accent2"/>
            </a:solidFill>
          </a:ln>
          <a:effectLst/>
        </c:spPr>
      </c:pivotFmt>
      <c:pivotFmt>
        <c:idx val="15"/>
        <c:spPr>
          <a:solidFill>
            <a:schemeClr val="lt1"/>
          </a:solidFill>
          <a:ln w="19050">
            <a:solidFill>
              <a:schemeClr val="accent2"/>
            </a:solidFill>
          </a:ln>
          <a:effectLst/>
        </c:spPr>
      </c:pivotFmt>
      <c:pivotFmt>
        <c:idx val="16"/>
        <c:spPr>
          <a:solidFill>
            <a:schemeClr val="lt1"/>
          </a:solidFill>
          <a:ln w="19050">
            <a:solidFill>
              <a:schemeClr val="accent2"/>
            </a:solidFill>
          </a:ln>
          <a:effectLst/>
        </c:spPr>
      </c:pivotFmt>
      <c:pivotFmt>
        <c:idx val="17"/>
        <c:spPr>
          <a:solidFill>
            <a:schemeClr val="lt1"/>
          </a:solidFill>
          <a:ln w="19050">
            <a:solidFill>
              <a:schemeClr val="accent2"/>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NG"/>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18"/>
        <c:spPr>
          <a:solidFill>
            <a:schemeClr val="lt1"/>
          </a:solidFill>
          <a:ln w="19050">
            <a:solidFill>
              <a:schemeClr val="accent2"/>
            </a:solidFill>
          </a:ln>
          <a:effectLst/>
        </c:spPr>
      </c:pivotFmt>
      <c:pivotFmt>
        <c:idx val="19"/>
        <c:spPr>
          <a:solidFill>
            <a:schemeClr val="lt1"/>
          </a:solidFill>
          <a:ln w="19050">
            <a:solidFill>
              <a:schemeClr val="accent2"/>
            </a:solidFill>
          </a:ln>
          <a:effectLst/>
        </c:spPr>
      </c:pivotFmt>
      <c:pivotFmt>
        <c:idx val="20"/>
        <c:spPr>
          <a:solidFill>
            <a:schemeClr val="lt1"/>
          </a:solidFill>
          <a:ln w="19050">
            <a:solidFill>
              <a:schemeClr val="accent2"/>
            </a:solidFill>
          </a:ln>
          <a:effectLst/>
        </c:spPr>
      </c:pivotFmt>
      <c:pivotFmt>
        <c:idx val="21"/>
        <c:spPr>
          <a:solidFill>
            <a:schemeClr val="lt1"/>
          </a:solidFill>
          <a:ln w="19050">
            <a:solidFill>
              <a:schemeClr val="accent2"/>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1"/>
                  </a:solidFill>
                  <a:latin typeface="+mn-lt"/>
                  <a:ea typeface="+mn-ea"/>
                  <a:cs typeface="+mn-cs"/>
                </a:defRPr>
              </a:pPr>
              <a:endParaRPr lang="en-NG"/>
            </a:p>
          </c:txPr>
          <c:dLblPos val="inEnd"/>
          <c:showLegendKey val="0"/>
          <c:showVal val="0"/>
          <c:showCatName val="1"/>
          <c:showSerName val="0"/>
          <c:showPercent val="1"/>
          <c:showBubbleSize val="0"/>
          <c:extLst>
            <c:ext xmlns:c15="http://schemas.microsoft.com/office/drawing/2012/chart" uri="{CE6537A1-D6FC-4f65-9D91-7224C49458BB}"/>
          </c:extLst>
        </c:dLbl>
      </c:pivotFmt>
      <c:pivotFmt>
        <c:idx val="22"/>
        <c:spPr>
          <a:solidFill>
            <a:schemeClr val="lt1"/>
          </a:solidFill>
          <a:ln w="19050">
            <a:solidFill>
              <a:schemeClr val="accent2"/>
            </a:solidFill>
          </a:ln>
          <a:effectLst/>
        </c:spPr>
      </c:pivotFmt>
      <c:pivotFmt>
        <c:idx val="23"/>
        <c:spPr>
          <a:solidFill>
            <a:schemeClr val="lt1"/>
          </a:solidFill>
          <a:ln w="19050">
            <a:solidFill>
              <a:schemeClr val="accent2"/>
            </a:solidFill>
          </a:ln>
          <a:effectLst/>
        </c:spPr>
      </c:pivotFmt>
      <c:pivotFmt>
        <c:idx val="24"/>
        <c:spPr>
          <a:solidFill>
            <a:schemeClr val="lt1"/>
          </a:solidFill>
          <a:ln w="19050">
            <a:solidFill>
              <a:schemeClr val="accent2"/>
            </a:solidFill>
          </a:ln>
          <a:effectLst/>
        </c:spPr>
      </c:pivotFmt>
    </c:pivotFmts>
    <c:plotArea>
      <c:layout/>
      <c:pieChart>
        <c:varyColors val="1"/>
        <c:ser>
          <c:idx val="0"/>
          <c:order val="0"/>
          <c:tx>
            <c:strRef>
              <c:f>'Question 2'!$C$5</c:f>
              <c:strCache>
                <c:ptCount val="1"/>
                <c:pt idx="0">
                  <c:v>Total</c:v>
                </c:pt>
              </c:strCache>
            </c:strRef>
          </c:tx>
          <c:spPr>
            <a:solidFill>
              <a:schemeClr val="lt1"/>
            </a:solidFill>
            <a:ln w="19050">
              <a:solidFill>
                <a:schemeClr val="accent2"/>
              </a:solidFill>
            </a:ln>
            <a:effectLst/>
          </c:spPr>
          <c:dPt>
            <c:idx val="0"/>
            <c:bubble3D val="0"/>
            <c:spPr>
              <a:solidFill>
                <a:schemeClr val="lt1"/>
              </a:solidFill>
              <a:ln w="19050">
                <a:solidFill>
                  <a:schemeClr val="accent2"/>
                </a:solidFill>
              </a:ln>
              <a:effectLst/>
            </c:spPr>
            <c:extLst>
              <c:ext xmlns:c16="http://schemas.microsoft.com/office/drawing/2014/chart" uri="{C3380CC4-5D6E-409C-BE32-E72D297353CC}">
                <c16:uniqueId val="{00000001-61C6-461F-AC6E-326684DCC35E}"/>
              </c:ext>
            </c:extLst>
          </c:dPt>
          <c:dPt>
            <c:idx val="1"/>
            <c:bubble3D val="0"/>
            <c:spPr>
              <a:solidFill>
                <a:schemeClr val="lt1"/>
              </a:solidFill>
              <a:ln w="19050">
                <a:solidFill>
                  <a:schemeClr val="accent2"/>
                </a:solidFill>
              </a:ln>
              <a:effectLst/>
            </c:spPr>
            <c:extLst>
              <c:ext xmlns:c16="http://schemas.microsoft.com/office/drawing/2014/chart" uri="{C3380CC4-5D6E-409C-BE32-E72D297353CC}">
                <c16:uniqueId val="{00000003-61C6-461F-AC6E-326684DCC35E}"/>
              </c:ext>
            </c:extLst>
          </c:dPt>
          <c:dPt>
            <c:idx val="2"/>
            <c:bubble3D val="0"/>
            <c:spPr>
              <a:solidFill>
                <a:schemeClr val="lt1"/>
              </a:solidFill>
              <a:ln w="19050">
                <a:solidFill>
                  <a:schemeClr val="accent2"/>
                </a:solidFill>
              </a:ln>
              <a:effectLst/>
            </c:spPr>
            <c:extLst>
              <c:ext xmlns:c16="http://schemas.microsoft.com/office/drawing/2014/chart" uri="{C3380CC4-5D6E-409C-BE32-E72D297353CC}">
                <c16:uniqueId val="{00000005-61C6-461F-AC6E-326684DCC35E}"/>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accent2"/>
                    </a:solidFill>
                    <a:latin typeface="+mn-lt"/>
                    <a:ea typeface="+mn-ea"/>
                    <a:cs typeface="+mn-cs"/>
                  </a:defRPr>
                </a:pPr>
                <a:endParaRPr lang="en-NG"/>
              </a:p>
            </c:txPr>
            <c:dLblPos val="inEnd"/>
            <c:showLegendKey val="0"/>
            <c:showVal val="0"/>
            <c:showCatName val="1"/>
            <c:showSerName val="0"/>
            <c:showPercent val="1"/>
            <c:showBubbleSize val="0"/>
            <c:showLeaderLines val="1"/>
            <c:leaderLines>
              <c:spPr>
                <a:ln w="9525">
                  <a:solidFill>
                    <a:schemeClr val="accent2">
                      <a:lumMod val="60000"/>
                      <a:lumOff val="40000"/>
                    </a:schemeClr>
                  </a:solidFill>
                </a:ln>
                <a:effectLst/>
              </c:spPr>
            </c:leaderLines>
            <c:extLst>
              <c:ext xmlns:c15="http://schemas.microsoft.com/office/drawing/2012/chart" uri="{CE6537A1-D6FC-4f65-9D91-7224C49458BB}"/>
            </c:extLst>
          </c:dLbls>
          <c:cat>
            <c:strRef>
              <c:f>'Question 2'!$B$6:$B$9</c:f>
              <c:strCache>
                <c:ptCount val="3"/>
                <c:pt idx="0">
                  <c:v>Corporate</c:v>
                </c:pt>
                <c:pt idx="1">
                  <c:v>Retail</c:v>
                </c:pt>
                <c:pt idx="2">
                  <c:v>SME</c:v>
                </c:pt>
              </c:strCache>
            </c:strRef>
          </c:cat>
          <c:val>
            <c:numRef>
              <c:f>'Question 2'!$C$6:$C$9</c:f>
              <c:numCache>
                <c:formatCode>General</c:formatCode>
                <c:ptCount val="3"/>
                <c:pt idx="0">
                  <c:v>307000</c:v>
                </c:pt>
                <c:pt idx="1">
                  <c:v>409000</c:v>
                </c:pt>
                <c:pt idx="2">
                  <c:v>245000</c:v>
                </c:pt>
              </c:numCache>
            </c:numRef>
          </c:val>
          <c:extLst>
            <c:ext xmlns:c16="http://schemas.microsoft.com/office/drawing/2014/chart" uri="{C3380CC4-5D6E-409C-BE32-E72D297353CC}">
              <c16:uniqueId val="{00000006-61C6-461F-AC6E-326684DCC35E}"/>
            </c:ext>
          </c:extLst>
        </c:ser>
        <c:dLbls>
          <c:dLblPos val="inEnd"/>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solidFill>
    <a:ln w="9525" cap="flat" cmpd="sng" algn="ctr">
      <a:solidFill>
        <a:schemeClr val="accent2"/>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[Book1.xlsx]Question 3!PivotTable6</c:name>
    <c:fmtId val="7"/>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pattFill prst="ltUpDiag">
            <a:fgClr>
              <a:schemeClr val="accent2"/>
            </a:fgClr>
            <a:bgClr>
              <a:schemeClr val="lt1"/>
            </a:bgClr>
          </a:pattFill>
          <a:ln>
            <a:noFill/>
          </a:ln>
          <a:effectLst>
            <a:outerShdw dist="25400" dir="2700000" algn="tl" rotWithShape="0">
              <a:schemeClr val="accent1"/>
            </a:outerShdw>
          </a:effectLst>
        </c:spPr>
        <c:marker>
          <c:symbol val="circle"/>
          <c:size val="14"/>
          <c:spPr>
            <a:solidFill>
              <a:schemeClr val="accent2"/>
            </a:solidFill>
            <a:ln>
              <a:noFill/>
            </a:ln>
            <a:effectLst/>
          </c:spPr>
        </c:marker>
        <c:dLbl>
          <c:idx val="0"/>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pattFill prst="ltUpDiag">
            <a:fgClr>
              <a:schemeClr val="accent2"/>
            </a:fgClr>
            <a:bgClr>
              <a:schemeClr val="lt1"/>
            </a:bgClr>
          </a:pattFill>
          <a:ln>
            <a:noFill/>
          </a:ln>
          <a:effectLst>
            <a:outerShdw dist="25400" dir="2700000" algn="tl" rotWithShape="0">
              <a:schemeClr val="accent1"/>
            </a:outerShdw>
          </a:effectLst>
        </c:spPr>
        <c:marker>
          <c:symbol val="circle"/>
          <c:size val="14"/>
          <c:spPr>
            <a:solidFill>
              <a:schemeClr val="accent2"/>
            </a:solidFill>
            <a:ln>
              <a:noFill/>
            </a:ln>
            <a:effectLst/>
          </c:spPr>
        </c:marker>
        <c:dLbl>
          <c:idx val="0"/>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pattFill prst="ltUpDiag">
            <a:fgClr>
              <a:schemeClr val="accent2"/>
            </a:fgClr>
            <a:bgClr>
              <a:schemeClr val="lt1"/>
            </a:bgClr>
          </a:pattFill>
          <a:ln>
            <a:noFill/>
          </a:ln>
          <a:effectLst>
            <a:outerShdw dist="25400" dir="2700000" algn="tl" rotWithShape="0">
              <a:schemeClr val="accent1"/>
            </a:outerShdw>
          </a:effectLst>
        </c:spPr>
        <c:marker>
          <c:symbol val="circle"/>
          <c:size val="14"/>
          <c:spPr>
            <a:solidFill>
              <a:schemeClr val="accent2"/>
            </a:solidFill>
            <a:ln>
              <a:noFill/>
            </a:ln>
            <a:effectLst/>
          </c:spPr>
        </c:marker>
        <c:dLbl>
          <c:idx val="0"/>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'Question 3'!$C$4</c:f>
              <c:strCache>
                <c:ptCount val="1"/>
                <c:pt idx="0">
                  <c:v>Total</c:v>
                </c:pt>
              </c:strCache>
            </c:strRef>
          </c:tx>
          <c:spPr>
            <a:ln w="25400" cap="rnd">
              <a:solidFill>
                <a:schemeClr val="lt1"/>
              </a:solidFill>
              <a:round/>
            </a:ln>
            <a:effectLst>
              <a:outerShdw dist="25400" dir="2700000" algn="tl" rotWithShape="0">
                <a:schemeClr val="accent2"/>
              </a:outerShdw>
            </a:effectLst>
          </c:spPr>
          <c:marker>
            <c:symbol val="circle"/>
            <c:size val="14"/>
            <c:spPr>
              <a:solidFill>
                <a:schemeClr val="accent2"/>
              </a:solidFill>
              <a:ln>
                <a:noFill/>
              </a:ln>
              <a:effectLst/>
            </c:spPr>
          </c:marker>
          <c:dLbls>
            <c:spPr>
              <a:solidFill>
                <a:schemeClr val="accent2"/>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NG"/>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2">
                          <a:lumMod val="60000"/>
                          <a:lumOff val="40000"/>
                        </a:schemeClr>
                      </a:solidFill>
                    </a:ln>
                    <a:effectLst/>
                  </c:spPr>
                </c15:leaderLines>
              </c:ext>
            </c:extLst>
          </c:dLbls>
          <c:cat>
            <c:strRef>
              <c:f>'Question 3'!$B$5:$B$9</c:f>
              <c:strCache>
                <c:ptCount val="4"/>
                <c:pt idx="0">
                  <c:v>Jan</c:v>
                </c:pt>
                <c:pt idx="1">
                  <c:v>Feb</c:v>
                </c:pt>
                <c:pt idx="2">
                  <c:v>Mar</c:v>
                </c:pt>
                <c:pt idx="3">
                  <c:v>Apr</c:v>
                </c:pt>
              </c:strCache>
            </c:strRef>
          </c:cat>
          <c:val>
            <c:numRef>
              <c:f>'Question 3'!$C$5:$C$9</c:f>
              <c:numCache>
                <c:formatCode>General</c:formatCode>
                <c:ptCount val="4"/>
                <c:pt idx="0">
                  <c:v>442000</c:v>
                </c:pt>
                <c:pt idx="1">
                  <c:v>172000</c:v>
                </c:pt>
                <c:pt idx="2">
                  <c:v>304000</c:v>
                </c:pt>
                <c:pt idx="3">
                  <c:v>43000</c:v>
                </c:pt>
              </c:numCache>
            </c:numRef>
          </c:val>
          <c:smooth val="0"/>
          <c:extLst>
            <c:ext xmlns:c16="http://schemas.microsoft.com/office/drawing/2014/chart" uri="{C3380CC4-5D6E-409C-BE32-E72D297353CC}">
              <c16:uniqueId val="{00000000-3179-4D80-843B-955BD697AFA7}"/>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marker val="1"/>
        <c:smooth val="0"/>
        <c:axId val="159032448"/>
        <c:axId val="159034112"/>
      </c:lineChart>
      <c:catAx>
        <c:axId val="1590324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30" baseline="0">
                <a:solidFill>
                  <a:schemeClr val="lt1"/>
                </a:solidFill>
                <a:latin typeface="+mn-lt"/>
                <a:ea typeface="+mn-ea"/>
                <a:cs typeface="+mn-cs"/>
              </a:defRPr>
            </a:pPr>
            <a:endParaRPr lang="en-NG"/>
          </a:p>
        </c:txPr>
        <c:crossAx val="159034112"/>
        <c:crosses val="autoZero"/>
        <c:auto val="1"/>
        <c:lblAlgn val="ctr"/>
        <c:lblOffset val="100"/>
        <c:noMultiLvlLbl val="0"/>
      </c:catAx>
      <c:valAx>
        <c:axId val="159034112"/>
        <c:scaling>
          <c:orientation val="minMax"/>
        </c:scaling>
        <c:delete val="1"/>
        <c:axPos val="l"/>
        <c:numFmt formatCode="General" sourceLinked="1"/>
        <c:majorTickMark val="none"/>
        <c:minorTickMark val="none"/>
        <c:tickLblPos val="nextTo"/>
        <c:crossAx val="159032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solidFill>
    <a:ln w="9525" cap="flat" cmpd="sng" algn="ctr">
      <a:solidFill>
        <a:schemeClr val="lt1">
          <a:lumMod val="85000"/>
        </a:schemeClr>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[Book1.xlsx]Question 4!PivotTable7</c:name>
    <c:fmtId val="7"/>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pattFill prst="ltUpDiag">
            <a:fgClr>
              <a:schemeClr val="accent2"/>
            </a:fgClr>
            <a:bgClr>
              <a:schemeClr val="lt1"/>
            </a:bgClr>
          </a:pattFill>
          <a:ln>
            <a:noFill/>
          </a:ln>
          <a:effectLst/>
        </c:spPr>
        <c:marker>
          <c:symbol val="none"/>
        </c:marker>
        <c:dLbl>
          <c:idx val="0"/>
          <c:spPr>
            <a:solidFill>
              <a:schemeClr val="accent2">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pattFill prst="ltUpDiag">
            <a:fgClr>
              <a:schemeClr val="accent2"/>
            </a:fgClr>
            <a:bgClr>
              <a:schemeClr val="lt1"/>
            </a:bgClr>
          </a:pattFill>
          <a:ln>
            <a:noFill/>
          </a:ln>
          <a:effectLst/>
        </c:spPr>
        <c:marker>
          <c:symbol val="none"/>
        </c:marker>
        <c:dLbl>
          <c:idx val="0"/>
          <c:spPr>
            <a:solidFill>
              <a:schemeClr val="accent2">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pattFill prst="ltUpDiag">
            <a:fgClr>
              <a:schemeClr val="accent2"/>
            </a:fgClr>
            <a:bgClr>
              <a:schemeClr val="lt1"/>
            </a:bgClr>
          </a:pattFill>
          <a:ln>
            <a:noFill/>
          </a:ln>
          <a:effectLst/>
        </c:spPr>
        <c:marker>
          <c:symbol val="none"/>
        </c:marker>
        <c:dLbl>
          <c:idx val="0"/>
          <c:spPr>
            <a:solidFill>
              <a:schemeClr val="accent2">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NG"/>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 4'!$C$4</c:f>
              <c:strCache>
                <c:ptCount val="1"/>
                <c:pt idx="0">
                  <c:v>Total</c:v>
                </c:pt>
              </c:strCache>
            </c:strRef>
          </c:tx>
          <c:spPr>
            <a:pattFill prst="ltUpDiag">
              <a:fgClr>
                <a:schemeClr val="accent2"/>
              </a:fgClr>
              <a:bgClr>
                <a:schemeClr val="lt1"/>
              </a:bgClr>
            </a:pattFill>
            <a:ln>
              <a:noFill/>
            </a:ln>
            <a:effectLst/>
          </c:spPr>
          <c:invertIfNegative val="0"/>
          <c:dLbls>
            <c:spPr>
              <a:solidFill>
                <a:schemeClr val="accent2">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NG"/>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2">
                          <a:lumMod val="60000"/>
                          <a:lumOff val="40000"/>
                        </a:schemeClr>
                      </a:solidFill>
                    </a:ln>
                    <a:effectLst/>
                  </c:spPr>
                </c15:leaderLines>
              </c:ext>
            </c:extLst>
          </c:dLbls>
          <c:cat>
            <c:strRef>
              <c:f>'Question 4'!$B$5:$B$25</c:f>
              <c:strCache>
                <c:ptCount val="20"/>
                <c:pt idx="0">
                  <c:v>Laptop</c:v>
                </c:pt>
                <c:pt idx="1">
                  <c:v>Projector</c:v>
                </c:pt>
                <c:pt idx="2">
                  <c:v>AirPods</c:v>
                </c:pt>
                <c:pt idx="3">
                  <c:v>Printer</c:v>
                </c:pt>
                <c:pt idx="4">
                  <c:v>Office Chair</c:v>
                </c:pt>
                <c:pt idx="5">
                  <c:v>Monitor 24"</c:v>
                </c:pt>
                <c:pt idx="6">
                  <c:v>Office Desk</c:v>
                </c:pt>
                <c:pt idx="7">
                  <c:v>External HDD</c:v>
                </c:pt>
                <c:pt idx="8">
                  <c:v>Power Bank</c:v>
                </c:pt>
                <c:pt idx="9">
                  <c:v>Pen Pack</c:v>
                </c:pt>
                <c:pt idx="10">
                  <c:v>Wireless Router</c:v>
                </c:pt>
                <c:pt idx="11">
                  <c:v>Webcam</c:v>
                </c:pt>
                <c:pt idx="12">
                  <c:v>Notebook</c:v>
                </c:pt>
                <c:pt idx="13">
                  <c:v>Mouse</c:v>
                </c:pt>
                <c:pt idx="14">
                  <c:v>Desk Lamp</c:v>
                </c:pt>
                <c:pt idx="15">
                  <c:v>Stapler</c:v>
                </c:pt>
                <c:pt idx="16">
                  <c:v>Flash Drive 64GB</c:v>
                </c:pt>
                <c:pt idx="17">
                  <c:v>Keyboard</c:v>
                </c:pt>
                <c:pt idx="18">
                  <c:v>Calculator</c:v>
                </c:pt>
                <c:pt idx="19">
                  <c:v>HDMI Cable</c:v>
                </c:pt>
              </c:strCache>
            </c:strRef>
          </c:cat>
          <c:val>
            <c:numRef>
              <c:f>'Question 4'!$C$5:$C$25</c:f>
              <c:numCache>
                <c:formatCode>General</c:formatCode>
                <c:ptCount val="20"/>
                <c:pt idx="0">
                  <c:v>250000</c:v>
                </c:pt>
                <c:pt idx="1">
                  <c:v>145000</c:v>
                </c:pt>
                <c:pt idx="2">
                  <c:v>90000</c:v>
                </c:pt>
                <c:pt idx="3">
                  <c:v>85000</c:v>
                </c:pt>
                <c:pt idx="4">
                  <c:v>80000</c:v>
                </c:pt>
                <c:pt idx="5">
                  <c:v>65000</c:v>
                </c:pt>
                <c:pt idx="6">
                  <c:v>55000</c:v>
                </c:pt>
                <c:pt idx="7">
                  <c:v>32000</c:v>
                </c:pt>
                <c:pt idx="8">
                  <c:v>20000</c:v>
                </c:pt>
                <c:pt idx="9">
                  <c:v>20000</c:v>
                </c:pt>
                <c:pt idx="10">
                  <c:v>18000</c:v>
                </c:pt>
                <c:pt idx="11">
                  <c:v>15000</c:v>
                </c:pt>
                <c:pt idx="12">
                  <c:v>15000</c:v>
                </c:pt>
                <c:pt idx="13">
                  <c:v>15000</c:v>
                </c:pt>
                <c:pt idx="14">
                  <c:v>12000</c:v>
                </c:pt>
                <c:pt idx="15">
                  <c:v>12000</c:v>
                </c:pt>
                <c:pt idx="16">
                  <c:v>12000</c:v>
                </c:pt>
                <c:pt idx="17">
                  <c:v>10000</c:v>
                </c:pt>
                <c:pt idx="18">
                  <c:v>5000</c:v>
                </c:pt>
                <c:pt idx="19">
                  <c:v>5000</c:v>
                </c:pt>
              </c:numCache>
            </c:numRef>
          </c:val>
          <c:extLst>
            <c:ext xmlns:c16="http://schemas.microsoft.com/office/drawing/2014/chart" uri="{C3380CC4-5D6E-409C-BE32-E72D297353CC}">
              <c16:uniqueId val="{00000000-A4D6-4428-B846-754D0BF41CD1}"/>
            </c:ext>
          </c:extLst>
        </c:ser>
        <c:dLbls>
          <c:dLblPos val="outEnd"/>
          <c:showLegendKey val="0"/>
          <c:showVal val="1"/>
          <c:showCatName val="0"/>
          <c:showSerName val="0"/>
          <c:showPercent val="0"/>
          <c:showBubbleSize val="0"/>
        </c:dLbls>
        <c:gapWidth val="269"/>
        <c:overlap val="-20"/>
        <c:axId val="1817551792"/>
        <c:axId val="1817552208"/>
      </c:barChart>
      <c:catAx>
        <c:axId val="1817551792"/>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accent2">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NG"/>
          </a:p>
        </c:txPr>
        <c:crossAx val="1817552208"/>
        <c:crosses val="autoZero"/>
        <c:auto val="1"/>
        <c:lblAlgn val="ctr"/>
        <c:lblOffset val="100"/>
        <c:noMultiLvlLbl val="0"/>
      </c:catAx>
      <c:valAx>
        <c:axId val="18175522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NG"/>
          </a:p>
        </c:txPr>
        <c:crossAx val="18175517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solidFill>
    <a:ln w="9525" cap="flat" cmpd="sng" algn="ctr">
      <a:solidFill>
        <a:schemeClr val="accent2"/>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[Book1.xlsx]Question 5!PivotTable8</c:name>
    <c:fmtId val="7"/>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pivotFmt>
      <c:pivotFmt>
        <c:idx val="9"/>
      </c:pivotFmt>
      <c:pivotFmt>
        <c:idx val="10"/>
      </c:pivotFmt>
      <c:pivotFmt>
        <c:idx val="11"/>
      </c:pivotFmt>
      <c:pivotFmt>
        <c:idx val="12"/>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pivotFmt>
      <c:pivotFmt>
        <c:idx val="15"/>
      </c:pivotFmt>
      <c:pivotFmt>
        <c:idx val="16"/>
      </c:pivotFmt>
      <c:pivotFmt>
        <c:idx val="17"/>
      </c:pivotFmt>
      <c:pivotFmt>
        <c:idx val="18"/>
      </c:pivotFmt>
      <c:pivotFmt>
        <c:idx val="19"/>
        <c:spPr>
          <a:pattFill prst="ltUpDiag">
            <a:fgClr>
              <a:schemeClr val="accent2"/>
            </a:fgClr>
            <a:bgClr>
              <a:schemeClr val="lt1"/>
            </a:bgClr>
          </a:pattFill>
          <a:ln>
            <a:noFill/>
          </a:ln>
          <a:effectLst/>
        </c:spPr>
        <c:marker>
          <c:symbol val="none"/>
        </c:marker>
        <c:dLbl>
          <c:idx val="0"/>
          <c:spPr>
            <a:solidFill>
              <a:schemeClr val="accent2">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20"/>
        <c:spPr>
          <a:pattFill prst="ltUpDiag">
            <a:fgClr>
              <a:schemeClr val="accent2"/>
            </a:fgClr>
            <a:bgClr>
              <a:schemeClr val="lt1"/>
            </a:bgClr>
          </a:pattFill>
          <a:ln>
            <a:noFill/>
          </a:ln>
          <a:effectLst/>
        </c:spPr>
      </c:pivotFmt>
      <c:pivotFmt>
        <c:idx val="21"/>
        <c:spPr>
          <a:pattFill prst="ltUpDiag">
            <a:fgClr>
              <a:schemeClr val="accent2"/>
            </a:fgClr>
            <a:bgClr>
              <a:schemeClr val="lt1"/>
            </a:bgClr>
          </a:pattFill>
          <a:ln>
            <a:noFill/>
          </a:ln>
          <a:effectLst/>
        </c:spPr>
      </c:pivotFmt>
      <c:pivotFmt>
        <c:idx val="22"/>
        <c:spPr>
          <a:pattFill prst="ltUpDiag">
            <a:fgClr>
              <a:schemeClr val="accent2"/>
            </a:fgClr>
            <a:bgClr>
              <a:schemeClr val="lt1"/>
            </a:bgClr>
          </a:pattFill>
          <a:ln>
            <a:noFill/>
          </a:ln>
          <a:effectLst/>
        </c:spPr>
      </c:pivotFmt>
      <c:pivotFmt>
        <c:idx val="23"/>
        <c:spPr>
          <a:pattFill prst="ltUpDiag">
            <a:fgClr>
              <a:schemeClr val="accent2"/>
            </a:fgClr>
            <a:bgClr>
              <a:schemeClr val="lt1"/>
            </a:bgClr>
          </a:pattFill>
          <a:ln>
            <a:noFill/>
          </a:ln>
          <a:effectLst/>
        </c:spPr>
      </c:pivotFmt>
      <c:pivotFmt>
        <c:idx val="24"/>
        <c:spPr>
          <a:pattFill prst="ltUpDiag">
            <a:fgClr>
              <a:schemeClr val="accent2"/>
            </a:fgClr>
            <a:bgClr>
              <a:schemeClr val="lt1"/>
            </a:bgClr>
          </a:pattFill>
          <a:ln>
            <a:noFill/>
          </a:ln>
          <a:effectLst/>
        </c:spPr>
      </c:pivotFmt>
      <c:pivotFmt>
        <c:idx val="25"/>
        <c:spPr>
          <a:pattFill prst="ltUpDiag">
            <a:fgClr>
              <a:schemeClr val="accent2"/>
            </a:fgClr>
            <a:bgClr>
              <a:schemeClr val="lt1"/>
            </a:bgClr>
          </a:pattFill>
          <a:ln>
            <a:noFill/>
          </a:ln>
          <a:effectLst/>
        </c:spPr>
        <c:marker>
          <c:symbol val="none"/>
        </c:marker>
        <c:dLbl>
          <c:idx val="0"/>
          <c:spPr>
            <a:solidFill>
              <a:schemeClr val="accent2">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
        <c:idx val="26"/>
        <c:spPr>
          <a:pattFill prst="ltUpDiag">
            <a:fgClr>
              <a:schemeClr val="accent2"/>
            </a:fgClr>
            <a:bgClr>
              <a:schemeClr val="lt1"/>
            </a:bgClr>
          </a:pattFill>
          <a:ln>
            <a:noFill/>
          </a:ln>
          <a:effectLst/>
        </c:spPr>
        <c:marker>
          <c:symbol val="none"/>
        </c:marker>
        <c:dLbl>
          <c:idx val="0"/>
          <c:spPr>
            <a:solidFill>
              <a:schemeClr val="accent2">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NG"/>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'Question 5'!$C$4</c:f>
              <c:strCache>
                <c:ptCount val="1"/>
                <c:pt idx="0">
                  <c:v>Total</c:v>
                </c:pt>
              </c:strCache>
            </c:strRef>
          </c:tx>
          <c:spPr>
            <a:pattFill prst="ltUpDiag">
              <a:fgClr>
                <a:schemeClr val="accent2"/>
              </a:fgClr>
              <a:bgClr>
                <a:schemeClr val="lt1"/>
              </a:bgClr>
            </a:pattFill>
            <a:ln>
              <a:noFill/>
            </a:ln>
            <a:effectLst/>
          </c:spPr>
          <c:invertIfNegative val="0"/>
          <c:dLbls>
            <c:spPr>
              <a:solidFill>
                <a:schemeClr val="accent2">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NG"/>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2">
                          <a:lumMod val="60000"/>
                          <a:lumOff val="40000"/>
                        </a:schemeClr>
                      </a:solidFill>
                    </a:ln>
                    <a:effectLst/>
                  </c:spPr>
                </c15:leaderLines>
              </c:ext>
            </c:extLst>
          </c:dLbls>
          <c:cat>
            <c:strRef>
              <c:f>'Question 5'!$B$5:$B$10</c:f>
              <c:strCache>
                <c:ptCount val="5"/>
                <c:pt idx="0">
                  <c:v>Laptop</c:v>
                </c:pt>
                <c:pt idx="1">
                  <c:v>Projector</c:v>
                </c:pt>
                <c:pt idx="2">
                  <c:v>AirPods</c:v>
                </c:pt>
                <c:pt idx="3">
                  <c:v>Printer</c:v>
                </c:pt>
                <c:pt idx="4">
                  <c:v>Office Chair</c:v>
                </c:pt>
              </c:strCache>
            </c:strRef>
          </c:cat>
          <c:val>
            <c:numRef>
              <c:f>'Question 5'!$C$5:$C$10</c:f>
              <c:numCache>
                <c:formatCode>General</c:formatCode>
                <c:ptCount val="5"/>
                <c:pt idx="0">
                  <c:v>250000</c:v>
                </c:pt>
                <c:pt idx="1">
                  <c:v>145000</c:v>
                </c:pt>
                <c:pt idx="2">
                  <c:v>90000</c:v>
                </c:pt>
                <c:pt idx="3">
                  <c:v>85000</c:v>
                </c:pt>
                <c:pt idx="4">
                  <c:v>80000</c:v>
                </c:pt>
              </c:numCache>
            </c:numRef>
          </c:val>
          <c:extLst>
            <c:ext xmlns:c16="http://schemas.microsoft.com/office/drawing/2014/chart" uri="{C3380CC4-5D6E-409C-BE32-E72D297353CC}">
              <c16:uniqueId val="{00000000-2783-4CA8-8E6C-9D4B0207B0A4}"/>
            </c:ext>
          </c:extLst>
        </c:ser>
        <c:dLbls>
          <c:showLegendKey val="0"/>
          <c:showVal val="0"/>
          <c:showCatName val="0"/>
          <c:showSerName val="0"/>
          <c:showPercent val="0"/>
          <c:showBubbleSize val="0"/>
        </c:dLbls>
        <c:gapWidth val="269"/>
        <c:overlap val="-20"/>
        <c:axId val="1855262704"/>
        <c:axId val="1855261456"/>
      </c:barChart>
      <c:valAx>
        <c:axId val="1855261456"/>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NG"/>
          </a:p>
        </c:txPr>
        <c:crossAx val="1855262704"/>
        <c:crosses val="autoZero"/>
        <c:crossBetween val="between"/>
      </c:valAx>
      <c:catAx>
        <c:axId val="1855262704"/>
        <c:scaling>
          <c:orientation val="minMax"/>
        </c:scaling>
        <c:delete val="0"/>
        <c:axPos val="l"/>
        <c:numFmt formatCode="General" sourceLinked="1"/>
        <c:majorTickMark val="none"/>
        <c:minorTickMark val="none"/>
        <c:tickLblPos val="nextTo"/>
        <c:spPr>
          <a:noFill/>
          <a:ln w="3175" cap="flat" cmpd="sng" algn="ctr">
            <a:solidFill>
              <a:schemeClr val="accent2">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NG"/>
          </a:p>
        </c:txPr>
        <c:crossAx val="185526145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solidFill>
    <a:ln w="9525" cap="flat" cmpd="sng" algn="ctr">
      <a:solidFill>
        <a:schemeClr val="accent2"/>
      </a:solidFill>
      <a:round/>
    </a:ln>
    <a:effectLst/>
  </c:spPr>
  <c:txPr>
    <a:bodyPr/>
    <a:lstStyle/>
    <a:p>
      <a:pPr>
        <a:defRPr/>
      </a:pPr>
      <a:endParaRPr lang="en-NG"/>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6">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0">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styleClr val="0"/>
    </cs:lnRef>
    <cs:fillRef idx="0"/>
    <cs:effectRef idx="0"/>
    <cs:fontRef idx="minor">
      <cs:styleClr val="0"/>
    </cs:fontRef>
    <cs:defRPr sz="900" b="1" kern="1200"/>
  </cs:dataLabel>
  <cs:dataLabelCallout>
    <cs:lnRef idx="0">
      <cs:styleClr val="0"/>
    </cs:lnRef>
    <cs:fillRef idx="0"/>
    <cs:effectRef idx="0"/>
    <cs:fontRef idx="minor">
      <cs:styleClr val="0"/>
    </cs:fontRef>
    <cs:spPr>
      <a:solidFill>
        <a:schemeClr val="lt1"/>
      </a:solidFill>
      <a:ln>
        <a:solidFill>
          <a:schemeClr val="phClr"/>
        </a:solidFill>
      </a:ln>
    </cs:spPr>
    <cs:defRPr sz="900"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38">
  <cs:axisTitle>
    <cs:lnRef idx="0"/>
    <cs:fillRef idx="0"/>
    <cs:effectRef idx="0"/>
    <cs:fontRef idx="minor">
      <a:schemeClr val="lt1"/>
    </cs:fontRef>
    <cs:defRPr sz="900" b="1" kern="1200"/>
  </cs:axisTitle>
  <cs:categoryAxis>
    <cs:lnRef idx="0">
      <cs:styleClr val="0"/>
    </cs:lnRef>
    <cs:fillRef idx="0"/>
    <cs:effectRef idx="0"/>
    <cs:fontRef idx="minor">
      <a:schemeClr val="lt1"/>
    </cs:fontRef>
    <cs:defRPr sz="900" kern="1200" spc="3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lt1">
            <a:lumMod val="85000"/>
          </a:schemeClr>
        </a:solidFill>
        <a:round/>
      </a:ln>
    </cs:spPr>
    <cs:defRPr sz="1000" kern="1200"/>
  </cs:chartArea>
  <cs:dataLabel>
    <cs:lnRef idx="0"/>
    <cs:fillRef idx="0">
      <cs:styleClr val="0"/>
    </cs:fillRef>
    <cs:effectRef idx="0"/>
    <cs:fontRef idx="minor">
      <a:schemeClr val="lt1"/>
    </cs:fontRef>
    <cs:spPr>
      <a:solidFill>
        <a:schemeClr val="phClr"/>
      </a:solidFill>
    </cs:spPr>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5400"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cs:spPr>
  </cs:dataPointMarker>
  <cs:dataPointMarkerLayout symbol="circle" size="14"/>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26">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136B-17F5-48EB-A164-F522E5CED3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52228975-3A8D-4170-9E6F-FCA515A276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EDDAA037-E720-4562-B3D5-17171C00385E}"/>
              </a:ext>
            </a:extLst>
          </p:cNvPr>
          <p:cNvSpPr>
            <a:spLocks noGrp="1"/>
          </p:cNvSpPr>
          <p:nvPr>
            <p:ph type="dt" sz="half" idx="10"/>
          </p:nvPr>
        </p:nvSpPr>
        <p:spPr/>
        <p:txBody>
          <a:bodyPr/>
          <a:lstStyle/>
          <a:p>
            <a:fld id="{D77E9CE8-FA5E-407C-8926-ACBAC58368B4}" type="datetimeFigureOut">
              <a:rPr lang="en-NG" smtClean="0"/>
              <a:t>08/07/2025</a:t>
            </a:fld>
            <a:endParaRPr lang="en-NG"/>
          </a:p>
        </p:txBody>
      </p:sp>
      <p:sp>
        <p:nvSpPr>
          <p:cNvPr id="5" name="Footer Placeholder 4">
            <a:extLst>
              <a:ext uri="{FF2B5EF4-FFF2-40B4-BE49-F238E27FC236}">
                <a16:creationId xmlns:a16="http://schemas.microsoft.com/office/drawing/2014/main" id="{23B832D8-1F93-4118-B49B-23F1ACDDCFE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FF9F6DF-E17B-4E21-B9EB-074B47E1BF8B}"/>
              </a:ext>
            </a:extLst>
          </p:cNvPr>
          <p:cNvSpPr>
            <a:spLocks noGrp="1"/>
          </p:cNvSpPr>
          <p:nvPr>
            <p:ph type="sldNum" sz="quarter" idx="12"/>
          </p:nvPr>
        </p:nvSpPr>
        <p:spPr/>
        <p:txBody>
          <a:bodyPr/>
          <a:lstStyle/>
          <a:p>
            <a:fld id="{73287427-E417-4B9A-9EDD-1A9511A7960E}" type="slidenum">
              <a:rPr lang="en-NG" smtClean="0"/>
              <a:t>‹#›</a:t>
            </a:fld>
            <a:endParaRPr lang="en-NG"/>
          </a:p>
        </p:txBody>
      </p:sp>
    </p:spTree>
    <p:extLst>
      <p:ext uri="{BB962C8B-B14F-4D97-AF65-F5344CB8AC3E}">
        <p14:creationId xmlns:p14="http://schemas.microsoft.com/office/powerpoint/2010/main" val="3023622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E2C7-EB31-47E9-8F74-D771EF4E0E24}"/>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A90A4E77-752E-48A5-8118-E9360BC698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488EBCD-5C51-49E8-9D5E-D2A411BA1AB8}"/>
              </a:ext>
            </a:extLst>
          </p:cNvPr>
          <p:cNvSpPr>
            <a:spLocks noGrp="1"/>
          </p:cNvSpPr>
          <p:nvPr>
            <p:ph type="dt" sz="half" idx="10"/>
          </p:nvPr>
        </p:nvSpPr>
        <p:spPr/>
        <p:txBody>
          <a:bodyPr/>
          <a:lstStyle/>
          <a:p>
            <a:fld id="{D77E9CE8-FA5E-407C-8926-ACBAC58368B4}" type="datetimeFigureOut">
              <a:rPr lang="en-NG" smtClean="0"/>
              <a:t>08/07/2025</a:t>
            </a:fld>
            <a:endParaRPr lang="en-NG"/>
          </a:p>
        </p:txBody>
      </p:sp>
      <p:sp>
        <p:nvSpPr>
          <p:cNvPr id="5" name="Footer Placeholder 4">
            <a:extLst>
              <a:ext uri="{FF2B5EF4-FFF2-40B4-BE49-F238E27FC236}">
                <a16:creationId xmlns:a16="http://schemas.microsoft.com/office/drawing/2014/main" id="{7C2FE982-8203-4E55-B60A-14E078DF29B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5886E14-4127-41EA-918A-3BD78CE45D71}"/>
              </a:ext>
            </a:extLst>
          </p:cNvPr>
          <p:cNvSpPr>
            <a:spLocks noGrp="1"/>
          </p:cNvSpPr>
          <p:nvPr>
            <p:ph type="sldNum" sz="quarter" idx="12"/>
          </p:nvPr>
        </p:nvSpPr>
        <p:spPr/>
        <p:txBody>
          <a:bodyPr/>
          <a:lstStyle/>
          <a:p>
            <a:fld id="{73287427-E417-4B9A-9EDD-1A9511A7960E}" type="slidenum">
              <a:rPr lang="en-NG" smtClean="0"/>
              <a:t>‹#›</a:t>
            </a:fld>
            <a:endParaRPr lang="en-NG"/>
          </a:p>
        </p:txBody>
      </p:sp>
    </p:spTree>
    <p:extLst>
      <p:ext uri="{BB962C8B-B14F-4D97-AF65-F5344CB8AC3E}">
        <p14:creationId xmlns:p14="http://schemas.microsoft.com/office/powerpoint/2010/main" val="2474455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87F768-804F-4F4C-889C-2662885DDD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1937E9AE-8C74-484B-B394-09DF1053BB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52EB37D-D34B-416D-9EA0-B82A9F30B6C0}"/>
              </a:ext>
            </a:extLst>
          </p:cNvPr>
          <p:cNvSpPr>
            <a:spLocks noGrp="1"/>
          </p:cNvSpPr>
          <p:nvPr>
            <p:ph type="dt" sz="half" idx="10"/>
          </p:nvPr>
        </p:nvSpPr>
        <p:spPr/>
        <p:txBody>
          <a:bodyPr/>
          <a:lstStyle/>
          <a:p>
            <a:fld id="{D77E9CE8-FA5E-407C-8926-ACBAC58368B4}" type="datetimeFigureOut">
              <a:rPr lang="en-NG" smtClean="0"/>
              <a:t>08/07/2025</a:t>
            </a:fld>
            <a:endParaRPr lang="en-NG"/>
          </a:p>
        </p:txBody>
      </p:sp>
      <p:sp>
        <p:nvSpPr>
          <p:cNvPr id="5" name="Footer Placeholder 4">
            <a:extLst>
              <a:ext uri="{FF2B5EF4-FFF2-40B4-BE49-F238E27FC236}">
                <a16:creationId xmlns:a16="http://schemas.microsoft.com/office/drawing/2014/main" id="{08600639-22D1-4C1C-B216-088687A2716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389BA35-8617-4071-B340-1F8FF21D1435}"/>
              </a:ext>
            </a:extLst>
          </p:cNvPr>
          <p:cNvSpPr>
            <a:spLocks noGrp="1"/>
          </p:cNvSpPr>
          <p:nvPr>
            <p:ph type="sldNum" sz="quarter" idx="12"/>
          </p:nvPr>
        </p:nvSpPr>
        <p:spPr/>
        <p:txBody>
          <a:bodyPr/>
          <a:lstStyle/>
          <a:p>
            <a:fld id="{73287427-E417-4B9A-9EDD-1A9511A7960E}" type="slidenum">
              <a:rPr lang="en-NG" smtClean="0"/>
              <a:t>‹#›</a:t>
            </a:fld>
            <a:endParaRPr lang="en-NG"/>
          </a:p>
        </p:txBody>
      </p:sp>
    </p:spTree>
    <p:extLst>
      <p:ext uri="{BB962C8B-B14F-4D97-AF65-F5344CB8AC3E}">
        <p14:creationId xmlns:p14="http://schemas.microsoft.com/office/powerpoint/2010/main" val="3712416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0C93-4DBC-47A5-920E-C23A4FC32514}"/>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4FE1E1F5-1A7D-4E60-BA14-69CC4EE3D9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64A2E4D-0CB5-4354-8CB6-C750AD407C85}"/>
              </a:ext>
            </a:extLst>
          </p:cNvPr>
          <p:cNvSpPr>
            <a:spLocks noGrp="1"/>
          </p:cNvSpPr>
          <p:nvPr>
            <p:ph type="dt" sz="half" idx="10"/>
          </p:nvPr>
        </p:nvSpPr>
        <p:spPr/>
        <p:txBody>
          <a:bodyPr/>
          <a:lstStyle/>
          <a:p>
            <a:fld id="{D77E9CE8-FA5E-407C-8926-ACBAC58368B4}" type="datetimeFigureOut">
              <a:rPr lang="en-NG" smtClean="0"/>
              <a:t>08/07/2025</a:t>
            </a:fld>
            <a:endParaRPr lang="en-NG"/>
          </a:p>
        </p:txBody>
      </p:sp>
      <p:sp>
        <p:nvSpPr>
          <p:cNvPr id="5" name="Footer Placeholder 4">
            <a:extLst>
              <a:ext uri="{FF2B5EF4-FFF2-40B4-BE49-F238E27FC236}">
                <a16:creationId xmlns:a16="http://schemas.microsoft.com/office/drawing/2014/main" id="{E975AEC8-C1D7-43E2-833E-47086B099B6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6328453-1186-4121-B25B-D69C93428B20}"/>
              </a:ext>
            </a:extLst>
          </p:cNvPr>
          <p:cNvSpPr>
            <a:spLocks noGrp="1"/>
          </p:cNvSpPr>
          <p:nvPr>
            <p:ph type="sldNum" sz="quarter" idx="12"/>
          </p:nvPr>
        </p:nvSpPr>
        <p:spPr/>
        <p:txBody>
          <a:bodyPr/>
          <a:lstStyle/>
          <a:p>
            <a:fld id="{73287427-E417-4B9A-9EDD-1A9511A7960E}" type="slidenum">
              <a:rPr lang="en-NG" smtClean="0"/>
              <a:t>‹#›</a:t>
            </a:fld>
            <a:endParaRPr lang="en-NG"/>
          </a:p>
        </p:txBody>
      </p:sp>
    </p:spTree>
    <p:extLst>
      <p:ext uri="{BB962C8B-B14F-4D97-AF65-F5344CB8AC3E}">
        <p14:creationId xmlns:p14="http://schemas.microsoft.com/office/powerpoint/2010/main" val="5508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FEB9-FB63-4B94-AFF0-B723FDA6D6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BB311328-A615-4C66-9E36-6023CE647B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6D063E-1C09-4BBC-96AC-793353CAC2B5}"/>
              </a:ext>
            </a:extLst>
          </p:cNvPr>
          <p:cNvSpPr>
            <a:spLocks noGrp="1"/>
          </p:cNvSpPr>
          <p:nvPr>
            <p:ph type="dt" sz="half" idx="10"/>
          </p:nvPr>
        </p:nvSpPr>
        <p:spPr/>
        <p:txBody>
          <a:bodyPr/>
          <a:lstStyle/>
          <a:p>
            <a:fld id="{D77E9CE8-FA5E-407C-8926-ACBAC58368B4}" type="datetimeFigureOut">
              <a:rPr lang="en-NG" smtClean="0"/>
              <a:t>08/07/2025</a:t>
            </a:fld>
            <a:endParaRPr lang="en-NG"/>
          </a:p>
        </p:txBody>
      </p:sp>
      <p:sp>
        <p:nvSpPr>
          <p:cNvPr id="5" name="Footer Placeholder 4">
            <a:extLst>
              <a:ext uri="{FF2B5EF4-FFF2-40B4-BE49-F238E27FC236}">
                <a16:creationId xmlns:a16="http://schemas.microsoft.com/office/drawing/2014/main" id="{A51054E3-75DE-42BF-93DD-C48DFDF1E43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B1E868B0-F183-4223-A365-854DC93305F8}"/>
              </a:ext>
            </a:extLst>
          </p:cNvPr>
          <p:cNvSpPr>
            <a:spLocks noGrp="1"/>
          </p:cNvSpPr>
          <p:nvPr>
            <p:ph type="sldNum" sz="quarter" idx="12"/>
          </p:nvPr>
        </p:nvSpPr>
        <p:spPr/>
        <p:txBody>
          <a:bodyPr/>
          <a:lstStyle/>
          <a:p>
            <a:fld id="{73287427-E417-4B9A-9EDD-1A9511A7960E}" type="slidenum">
              <a:rPr lang="en-NG" smtClean="0"/>
              <a:t>‹#›</a:t>
            </a:fld>
            <a:endParaRPr lang="en-NG"/>
          </a:p>
        </p:txBody>
      </p:sp>
    </p:spTree>
    <p:extLst>
      <p:ext uri="{BB962C8B-B14F-4D97-AF65-F5344CB8AC3E}">
        <p14:creationId xmlns:p14="http://schemas.microsoft.com/office/powerpoint/2010/main" val="106075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50F4-3384-4F3D-8AF8-E6B06D60B8B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6A91AD52-2B78-4946-90CF-643126832A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5A1BC471-25B7-4F90-A645-A18B1688DE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0FC9E5E4-064E-4B53-A323-28278ACF9F69}"/>
              </a:ext>
            </a:extLst>
          </p:cNvPr>
          <p:cNvSpPr>
            <a:spLocks noGrp="1"/>
          </p:cNvSpPr>
          <p:nvPr>
            <p:ph type="dt" sz="half" idx="10"/>
          </p:nvPr>
        </p:nvSpPr>
        <p:spPr/>
        <p:txBody>
          <a:bodyPr/>
          <a:lstStyle/>
          <a:p>
            <a:fld id="{D77E9CE8-FA5E-407C-8926-ACBAC58368B4}" type="datetimeFigureOut">
              <a:rPr lang="en-NG" smtClean="0"/>
              <a:t>08/07/2025</a:t>
            </a:fld>
            <a:endParaRPr lang="en-NG"/>
          </a:p>
        </p:txBody>
      </p:sp>
      <p:sp>
        <p:nvSpPr>
          <p:cNvPr id="6" name="Footer Placeholder 5">
            <a:extLst>
              <a:ext uri="{FF2B5EF4-FFF2-40B4-BE49-F238E27FC236}">
                <a16:creationId xmlns:a16="http://schemas.microsoft.com/office/drawing/2014/main" id="{9546C79E-42CF-4BB1-B933-82B2C399FFE2}"/>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6DB7E0BB-380B-413D-A4A3-D1404D8BE99C}"/>
              </a:ext>
            </a:extLst>
          </p:cNvPr>
          <p:cNvSpPr>
            <a:spLocks noGrp="1"/>
          </p:cNvSpPr>
          <p:nvPr>
            <p:ph type="sldNum" sz="quarter" idx="12"/>
          </p:nvPr>
        </p:nvSpPr>
        <p:spPr/>
        <p:txBody>
          <a:bodyPr/>
          <a:lstStyle/>
          <a:p>
            <a:fld id="{73287427-E417-4B9A-9EDD-1A9511A7960E}" type="slidenum">
              <a:rPr lang="en-NG" smtClean="0"/>
              <a:t>‹#›</a:t>
            </a:fld>
            <a:endParaRPr lang="en-NG"/>
          </a:p>
        </p:txBody>
      </p:sp>
    </p:spTree>
    <p:extLst>
      <p:ext uri="{BB962C8B-B14F-4D97-AF65-F5344CB8AC3E}">
        <p14:creationId xmlns:p14="http://schemas.microsoft.com/office/powerpoint/2010/main" val="2113065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AE1AC-8434-411E-8320-32F36063B12C}"/>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73B21C34-3E08-47C7-AF0C-B913154BF6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EC7940-5C76-4EA6-8143-2A8B8EE20C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62EEE834-E701-4A09-96FB-591BBFB7C8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7895F4-DBE6-481A-9D47-5BC07F208A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5727DC72-5B53-4F71-BE19-43AB09FCF529}"/>
              </a:ext>
            </a:extLst>
          </p:cNvPr>
          <p:cNvSpPr>
            <a:spLocks noGrp="1"/>
          </p:cNvSpPr>
          <p:nvPr>
            <p:ph type="dt" sz="half" idx="10"/>
          </p:nvPr>
        </p:nvSpPr>
        <p:spPr/>
        <p:txBody>
          <a:bodyPr/>
          <a:lstStyle/>
          <a:p>
            <a:fld id="{D77E9CE8-FA5E-407C-8926-ACBAC58368B4}" type="datetimeFigureOut">
              <a:rPr lang="en-NG" smtClean="0"/>
              <a:t>08/07/2025</a:t>
            </a:fld>
            <a:endParaRPr lang="en-NG"/>
          </a:p>
        </p:txBody>
      </p:sp>
      <p:sp>
        <p:nvSpPr>
          <p:cNvPr id="8" name="Footer Placeholder 7">
            <a:extLst>
              <a:ext uri="{FF2B5EF4-FFF2-40B4-BE49-F238E27FC236}">
                <a16:creationId xmlns:a16="http://schemas.microsoft.com/office/drawing/2014/main" id="{43CF80B9-7C77-4FDC-B4B0-72521D58E3C0}"/>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25D492DF-A895-4084-9911-A968EDDB9435}"/>
              </a:ext>
            </a:extLst>
          </p:cNvPr>
          <p:cNvSpPr>
            <a:spLocks noGrp="1"/>
          </p:cNvSpPr>
          <p:nvPr>
            <p:ph type="sldNum" sz="quarter" idx="12"/>
          </p:nvPr>
        </p:nvSpPr>
        <p:spPr/>
        <p:txBody>
          <a:bodyPr/>
          <a:lstStyle/>
          <a:p>
            <a:fld id="{73287427-E417-4B9A-9EDD-1A9511A7960E}" type="slidenum">
              <a:rPr lang="en-NG" smtClean="0"/>
              <a:t>‹#›</a:t>
            </a:fld>
            <a:endParaRPr lang="en-NG"/>
          </a:p>
        </p:txBody>
      </p:sp>
    </p:spTree>
    <p:extLst>
      <p:ext uri="{BB962C8B-B14F-4D97-AF65-F5344CB8AC3E}">
        <p14:creationId xmlns:p14="http://schemas.microsoft.com/office/powerpoint/2010/main" val="2796193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02EBE-7A9D-4B1C-A83D-DF874096BE4E}"/>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FD6B7E69-03BB-462F-ACBB-F7AF0DEF1771}"/>
              </a:ext>
            </a:extLst>
          </p:cNvPr>
          <p:cNvSpPr>
            <a:spLocks noGrp="1"/>
          </p:cNvSpPr>
          <p:nvPr>
            <p:ph type="dt" sz="half" idx="10"/>
          </p:nvPr>
        </p:nvSpPr>
        <p:spPr/>
        <p:txBody>
          <a:bodyPr/>
          <a:lstStyle/>
          <a:p>
            <a:fld id="{D77E9CE8-FA5E-407C-8926-ACBAC58368B4}" type="datetimeFigureOut">
              <a:rPr lang="en-NG" smtClean="0"/>
              <a:t>08/07/2025</a:t>
            </a:fld>
            <a:endParaRPr lang="en-NG"/>
          </a:p>
        </p:txBody>
      </p:sp>
      <p:sp>
        <p:nvSpPr>
          <p:cNvPr id="4" name="Footer Placeholder 3">
            <a:extLst>
              <a:ext uri="{FF2B5EF4-FFF2-40B4-BE49-F238E27FC236}">
                <a16:creationId xmlns:a16="http://schemas.microsoft.com/office/drawing/2014/main" id="{A6AE2047-A7A7-49DB-95F5-B2FA678F0ECD}"/>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374F9572-EBBA-4A64-BE60-44E39FA8D18A}"/>
              </a:ext>
            </a:extLst>
          </p:cNvPr>
          <p:cNvSpPr>
            <a:spLocks noGrp="1"/>
          </p:cNvSpPr>
          <p:nvPr>
            <p:ph type="sldNum" sz="quarter" idx="12"/>
          </p:nvPr>
        </p:nvSpPr>
        <p:spPr/>
        <p:txBody>
          <a:bodyPr/>
          <a:lstStyle/>
          <a:p>
            <a:fld id="{73287427-E417-4B9A-9EDD-1A9511A7960E}" type="slidenum">
              <a:rPr lang="en-NG" smtClean="0"/>
              <a:t>‹#›</a:t>
            </a:fld>
            <a:endParaRPr lang="en-NG"/>
          </a:p>
        </p:txBody>
      </p:sp>
    </p:spTree>
    <p:extLst>
      <p:ext uri="{BB962C8B-B14F-4D97-AF65-F5344CB8AC3E}">
        <p14:creationId xmlns:p14="http://schemas.microsoft.com/office/powerpoint/2010/main" val="671242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B65A7-3620-47E1-8884-2DC0499B294F}"/>
              </a:ext>
            </a:extLst>
          </p:cNvPr>
          <p:cNvSpPr>
            <a:spLocks noGrp="1"/>
          </p:cNvSpPr>
          <p:nvPr>
            <p:ph type="dt" sz="half" idx="10"/>
          </p:nvPr>
        </p:nvSpPr>
        <p:spPr/>
        <p:txBody>
          <a:bodyPr/>
          <a:lstStyle/>
          <a:p>
            <a:fld id="{D77E9CE8-FA5E-407C-8926-ACBAC58368B4}" type="datetimeFigureOut">
              <a:rPr lang="en-NG" smtClean="0"/>
              <a:t>08/07/2025</a:t>
            </a:fld>
            <a:endParaRPr lang="en-NG"/>
          </a:p>
        </p:txBody>
      </p:sp>
      <p:sp>
        <p:nvSpPr>
          <p:cNvPr id="3" name="Footer Placeholder 2">
            <a:extLst>
              <a:ext uri="{FF2B5EF4-FFF2-40B4-BE49-F238E27FC236}">
                <a16:creationId xmlns:a16="http://schemas.microsoft.com/office/drawing/2014/main" id="{982371B1-2C0D-4FF3-9A32-C89525535EA3}"/>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630C6083-DA79-4215-9464-9C404538A878}"/>
              </a:ext>
            </a:extLst>
          </p:cNvPr>
          <p:cNvSpPr>
            <a:spLocks noGrp="1"/>
          </p:cNvSpPr>
          <p:nvPr>
            <p:ph type="sldNum" sz="quarter" idx="12"/>
          </p:nvPr>
        </p:nvSpPr>
        <p:spPr/>
        <p:txBody>
          <a:bodyPr/>
          <a:lstStyle/>
          <a:p>
            <a:fld id="{73287427-E417-4B9A-9EDD-1A9511A7960E}" type="slidenum">
              <a:rPr lang="en-NG" smtClean="0"/>
              <a:t>‹#›</a:t>
            </a:fld>
            <a:endParaRPr lang="en-NG"/>
          </a:p>
        </p:txBody>
      </p:sp>
    </p:spTree>
    <p:extLst>
      <p:ext uri="{BB962C8B-B14F-4D97-AF65-F5344CB8AC3E}">
        <p14:creationId xmlns:p14="http://schemas.microsoft.com/office/powerpoint/2010/main" val="469576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DC05-83F2-460F-A81E-C80CB87D8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934E8265-DF5D-4B7C-A386-A7B90A91C4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EB854C76-4411-49E3-8696-6E5FC7635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16BE8-9C2E-415B-9BE6-130C13592DEA}"/>
              </a:ext>
            </a:extLst>
          </p:cNvPr>
          <p:cNvSpPr>
            <a:spLocks noGrp="1"/>
          </p:cNvSpPr>
          <p:nvPr>
            <p:ph type="dt" sz="half" idx="10"/>
          </p:nvPr>
        </p:nvSpPr>
        <p:spPr/>
        <p:txBody>
          <a:bodyPr/>
          <a:lstStyle/>
          <a:p>
            <a:fld id="{D77E9CE8-FA5E-407C-8926-ACBAC58368B4}" type="datetimeFigureOut">
              <a:rPr lang="en-NG" smtClean="0"/>
              <a:t>08/07/2025</a:t>
            </a:fld>
            <a:endParaRPr lang="en-NG"/>
          </a:p>
        </p:txBody>
      </p:sp>
      <p:sp>
        <p:nvSpPr>
          <p:cNvPr id="6" name="Footer Placeholder 5">
            <a:extLst>
              <a:ext uri="{FF2B5EF4-FFF2-40B4-BE49-F238E27FC236}">
                <a16:creationId xmlns:a16="http://schemas.microsoft.com/office/drawing/2014/main" id="{4D241402-CA53-43B8-B02B-CA3B4F8DBA06}"/>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457DFAA-5C43-4C69-9B09-3535B6C81AF8}"/>
              </a:ext>
            </a:extLst>
          </p:cNvPr>
          <p:cNvSpPr>
            <a:spLocks noGrp="1"/>
          </p:cNvSpPr>
          <p:nvPr>
            <p:ph type="sldNum" sz="quarter" idx="12"/>
          </p:nvPr>
        </p:nvSpPr>
        <p:spPr/>
        <p:txBody>
          <a:bodyPr/>
          <a:lstStyle/>
          <a:p>
            <a:fld id="{73287427-E417-4B9A-9EDD-1A9511A7960E}" type="slidenum">
              <a:rPr lang="en-NG" smtClean="0"/>
              <a:t>‹#›</a:t>
            </a:fld>
            <a:endParaRPr lang="en-NG"/>
          </a:p>
        </p:txBody>
      </p:sp>
    </p:spTree>
    <p:extLst>
      <p:ext uri="{BB962C8B-B14F-4D97-AF65-F5344CB8AC3E}">
        <p14:creationId xmlns:p14="http://schemas.microsoft.com/office/powerpoint/2010/main" val="2601164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D1A75-6411-44A1-8833-32C7B9B83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ADA82E60-DAAA-49D6-85AC-5F2B7D064A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8167F5F5-8733-4DA7-8CD9-FE5580701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3F3A5F-12F7-47C2-A340-45B65F75578D}"/>
              </a:ext>
            </a:extLst>
          </p:cNvPr>
          <p:cNvSpPr>
            <a:spLocks noGrp="1"/>
          </p:cNvSpPr>
          <p:nvPr>
            <p:ph type="dt" sz="half" idx="10"/>
          </p:nvPr>
        </p:nvSpPr>
        <p:spPr/>
        <p:txBody>
          <a:bodyPr/>
          <a:lstStyle/>
          <a:p>
            <a:fld id="{D77E9CE8-FA5E-407C-8926-ACBAC58368B4}" type="datetimeFigureOut">
              <a:rPr lang="en-NG" smtClean="0"/>
              <a:t>08/07/2025</a:t>
            </a:fld>
            <a:endParaRPr lang="en-NG"/>
          </a:p>
        </p:txBody>
      </p:sp>
      <p:sp>
        <p:nvSpPr>
          <p:cNvPr id="6" name="Footer Placeholder 5">
            <a:extLst>
              <a:ext uri="{FF2B5EF4-FFF2-40B4-BE49-F238E27FC236}">
                <a16:creationId xmlns:a16="http://schemas.microsoft.com/office/drawing/2014/main" id="{1145FCFC-D1C7-4B99-B6A5-BC6FEDAE73A8}"/>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6A450C15-5C25-48C8-B6E5-1BA6F89833AE}"/>
              </a:ext>
            </a:extLst>
          </p:cNvPr>
          <p:cNvSpPr>
            <a:spLocks noGrp="1"/>
          </p:cNvSpPr>
          <p:nvPr>
            <p:ph type="sldNum" sz="quarter" idx="12"/>
          </p:nvPr>
        </p:nvSpPr>
        <p:spPr/>
        <p:txBody>
          <a:bodyPr/>
          <a:lstStyle/>
          <a:p>
            <a:fld id="{73287427-E417-4B9A-9EDD-1A9511A7960E}" type="slidenum">
              <a:rPr lang="en-NG" smtClean="0"/>
              <a:t>‹#›</a:t>
            </a:fld>
            <a:endParaRPr lang="en-NG"/>
          </a:p>
        </p:txBody>
      </p:sp>
    </p:spTree>
    <p:extLst>
      <p:ext uri="{BB962C8B-B14F-4D97-AF65-F5344CB8AC3E}">
        <p14:creationId xmlns:p14="http://schemas.microsoft.com/office/powerpoint/2010/main" val="468282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7D413F-80B7-4C43-8326-238A24ABC5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5E889DA-5AD1-4DDF-96B8-2A78AD5C5A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C0204E5-06B3-442C-B2B0-3ADEF0D4C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7E9CE8-FA5E-407C-8926-ACBAC58368B4}" type="datetimeFigureOut">
              <a:rPr lang="en-NG" smtClean="0"/>
              <a:t>08/07/2025</a:t>
            </a:fld>
            <a:endParaRPr lang="en-NG"/>
          </a:p>
        </p:txBody>
      </p:sp>
      <p:sp>
        <p:nvSpPr>
          <p:cNvPr id="5" name="Footer Placeholder 4">
            <a:extLst>
              <a:ext uri="{FF2B5EF4-FFF2-40B4-BE49-F238E27FC236}">
                <a16:creationId xmlns:a16="http://schemas.microsoft.com/office/drawing/2014/main" id="{F8334194-6DF8-4064-AE2B-3BE24B6AEB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2193362D-BBF1-4003-B821-F34CA5837B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287427-E417-4B9A-9EDD-1A9511A7960E}" type="slidenum">
              <a:rPr lang="en-NG" smtClean="0"/>
              <a:t>‹#›</a:t>
            </a:fld>
            <a:endParaRPr lang="en-NG"/>
          </a:p>
        </p:txBody>
      </p:sp>
    </p:spTree>
    <p:extLst>
      <p:ext uri="{BB962C8B-B14F-4D97-AF65-F5344CB8AC3E}">
        <p14:creationId xmlns:p14="http://schemas.microsoft.com/office/powerpoint/2010/main" val="2858404976"/>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5193F-CC10-4447-8F76-FB7A063B431B}"/>
              </a:ext>
            </a:extLst>
          </p:cNvPr>
          <p:cNvSpPr>
            <a:spLocks noGrp="1"/>
          </p:cNvSpPr>
          <p:nvPr>
            <p:ph type="ctrTitle"/>
          </p:nvPr>
        </p:nvSpPr>
        <p:spPr>
          <a:xfrm>
            <a:off x="1524000" y="1344706"/>
            <a:ext cx="9144000" cy="2678672"/>
          </a:xfrm>
          <a:ln>
            <a:solidFill>
              <a:srgbClr val="FF0000"/>
            </a:solidFill>
          </a:ln>
        </p:spPr>
        <p:txBody>
          <a:bodyPr>
            <a:normAutofit/>
          </a:bodyPr>
          <a:lstStyle/>
          <a:p>
            <a:r>
              <a:rPr lang="en-US" b="1" dirty="0">
                <a:solidFill>
                  <a:schemeClr val="accent2">
                    <a:lumMod val="75000"/>
                  </a:schemeClr>
                </a:solidFill>
                <a:latin typeface="Times New Roman" panose="02020603050405020304" pitchFamily="18" charset="0"/>
                <a:cs typeface="Times New Roman" panose="02020603050405020304" pitchFamily="18" charset="0"/>
              </a:rPr>
              <a:t>Data Modeling and Sales Insight Generation in Excel</a:t>
            </a:r>
            <a:br>
              <a:rPr lang="en-NG" b="1" dirty="0">
                <a:latin typeface="Times New Roman" panose="02020603050405020304" pitchFamily="18" charset="0"/>
                <a:cs typeface="Times New Roman" panose="02020603050405020304" pitchFamily="18" charset="0"/>
              </a:rPr>
            </a:br>
            <a:endParaRPr lang="en-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31FE1EA-7E83-41AB-B963-60D2A4DE45A8}"/>
              </a:ext>
            </a:extLst>
          </p:cNvPr>
          <p:cNvSpPr>
            <a:spLocks noGrp="1"/>
          </p:cNvSpPr>
          <p:nvPr>
            <p:ph type="subTitle" idx="1"/>
          </p:nvPr>
        </p:nvSpPr>
        <p:spPr>
          <a:xfrm>
            <a:off x="8937811" y="5314297"/>
            <a:ext cx="3137647" cy="969962"/>
          </a:xfrm>
        </p:spPr>
        <p:txBody>
          <a:bodyPr>
            <a:normAutofit/>
          </a:bodyPr>
          <a:lstStyle/>
          <a:p>
            <a:r>
              <a:rPr lang="en-US" sz="1400" b="1" dirty="0">
                <a:solidFill>
                  <a:schemeClr val="accent2">
                    <a:lumMod val="75000"/>
                  </a:schemeClr>
                </a:solidFill>
              </a:rPr>
              <a:t>BY</a:t>
            </a:r>
          </a:p>
          <a:p>
            <a:r>
              <a:rPr lang="en-US" sz="1400" b="1" dirty="0">
                <a:solidFill>
                  <a:schemeClr val="accent2">
                    <a:lumMod val="75000"/>
                  </a:schemeClr>
                </a:solidFill>
              </a:rPr>
              <a:t>IROM OSAM JOSEPH</a:t>
            </a:r>
            <a:endParaRPr lang="en-NG" sz="1400" b="1" dirty="0">
              <a:solidFill>
                <a:schemeClr val="accent2">
                  <a:lumMod val="75000"/>
                </a:schemeClr>
              </a:solidFill>
            </a:endParaRPr>
          </a:p>
        </p:txBody>
      </p:sp>
      <p:pic>
        <p:nvPicPr>
          <p:cNvPr id="5" name="Picture 4">
            <a:extLst>
              <a:ext uri="{FF2B5EF4-FFF2-40B4-BE49-F238E27FC236}">
                <a16:creationId xmlns:a16="http://schemas.microsoft.com/office/drawing/2014/main" id="{85EFA98D-F975-44C7-A2D5-2A488E7AA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944472" cy="1299883"/>
          </a:xfrm>
          <a:prstGeom prst="rect">
            <a:avLst/>
          </a:prstGeom>
        </p:spPr>
      </p:pic>
    </p:spTree>
    <p:extLst>
      <p:ext uri="{BB962C8B-B14F-4D97-AF65-F5344CB8AC3E}">
        <p14:creationId xmlns:p14="http://schemas.microsoft.com/office/powerpoint/2010/main" val="2203372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2D58-2171-4C22-86FD-D6BCF898F59C}"/>
              </a:ext>
            </a:extLst>
          </p:cNvPr>
          <p:cNvSpPr>
            <a:spLocks noGrp="1"/>
          </p:cNvSpPr>
          <p:nvPr>
            <p:ph type="title"/>
          </p:nvPr>
        </p:nvSpPr>
        <p:spPr>
          <a:xfrm>
            <a:off x="838200" y="215153"/>
            <a:ext cx="10515600" cy="1475535"/>
          </a:xfrm>
        </p:spPr>
        <p:txBody>
          <a:bodyPr>
            <a:normAutofit fontScale="90000"/>
          </a:bodyPr>
          <a:lstStyle/>
          <a:p>
            <a:r>
              <a:rPr lang="en-US" b="1" u="sng" dirty="0">
                <a:solidFill>
                  <a:schemeClr val="accent2">
                    <a:lumMod val="75000"/>
                  </a:schemeClr>
                </a:solidFill>
                <a:latin typeface="Gill Sans MT" panose="020B0502020104020203" pitchFamily="34" charset="0"/>
              </a:rPr>
              <a:t>Project Overview: </a:t>
            </a:r>
            <a:r>
              <a:rPr lang="en-US" sz="4000" b="1" u="sng" dirty="0">
                <a:solidFill>
                  <a:schemeClr val="accent2">
                    <a:lumMod val="75000"/>
                  </a:schemeClr>
                </a:solidFill>
                <a:latin typeface="Gill Sans MT" panose="020B0502020104020203" pitchFamily="34" charset="0"/>
              </a:rPr>
              <a:t>Data modeling and sales insight generation in Excel</a:t>
            </a:r>
            <a:br>
              <a:rPr lang="en-US" b="1" u="sng" dirty="0">
                <a:solidFill>
                  <a:schemeClr val="accent2">
                    <a:lumMod val="75000"/>
                  </a:schemeClr>
                </a:solidFill>
                <a:latin typeface="Gill Sans MT" panose="020B0502020104020203" pitchFamily="34" charset="0"/>
              </a:rPr>
            </a:br>
            <a:endParaRPr lang="en-NG" b="1" u="sng" dirty="0">
              <a:solidFill>
                <a:schemeClr val="accent2">
                  <a:lumMod val="75000"/>
                </a:schemeClr>
              </a:solidFill>
              <a:latin typeface="Gill Sans MT" panose="020B0502020104020203" pitchFamily="34" charset="0"/>
            </a:endParaRPr>
          </a:p>
        </p:txBody>
      </p:sp>
      <p:sp>
        <p:nvSpPr>
          <p:cNvPr id="3" name="Content Placeholder 2">
            <a:extLst>
              <a:ext uri="{FF2B5EF4-FFF2-40B4-BE49-F238E27FC236}">
                <a16:creationId xmlns:a16="http://schemas.microsoft.com/office/drawing/2014/main" id="{975ECEA4-5A2C-4348-9F3B-5CF071DE564C}"/>
              </a:ext>
            </a:extLst>
          </p:cNvPr>
          <p:cNvSpPr>
            <a:spLocks noGrp="1"/>
          </p:cNvSpPr>
          <p:nvPr>
            <p:ph idx="1"/>
          </p:nvPr>
        </p:nvSpPr>
        <p:spPr>
          <a:xfrm>
            <a:off x="838200" y="1493931"/>
            <a:ext cx="10515600" cy="5148916"/>
          </a:xfrm>
        </p:spPr>
        <p:txBody>
          <a:bodyPr>
            <a:normAutofit/>
          </a:bodyPr>
          <a:lstStyle/>
          <a:p>
            <a:pPr marL="0" indent="0">
              <a:buNone/>
            </a:pPr>
            <a:r>
              <a:rPr lang="en-US" dirty="0">
                <a:solidFill>
                  <a:schemeClr val="accent2">
                    <a:lumMod val="75000"/>
                  </a:schemeClr>
                </a:solidFill>
                <a:latin typeface="Gill Sans MT" panose="020B0502020104020203" pitchFamily="34" charset="0"/>
              </a:rPr>
              <a:t>This project aims to use data modeling and analysis in Excel to drive sales insights and inform business decisions. By creating interactive dashboards and reports, stakeholders can easily access and understand sales performance, making it easier to identify.</a:t>
            </a:r>
          </a:p>
          <a:p>
            <a:pPr marL="0" indent="0">
              <a:buNone/>
            </a:pPr>
            <a:endParaRPr lang="en-US" dirty="0">
              <a:solidFill>
                <a:schemeClr val="accent2">
                  <a:lumMod val="75000"/>
                </a:schemeClr>
              </a:solidFill>
              <a:latin typeface="Gill Sans MT" panose="020B0502020104020203" pitchFamily="34" charset="0"/>
            </a:endParaRPr>
          </a:p>
          <a:p>
            <a:pPr marL="0" indent="0">
              <a:buNone/>
            </a:pPr>
            <a:r>
              <a:rPr lang="en-US" dirty="0">
                <a:solidFill>
                  <a:schemeClr val="accent2">
                    <a:lumMod val="75000"/>
                  </a:schemeClr>
                </a:solidFill>
                <a:latin typeface="Gill Sans MT" panose="020B0502020104020203" pitchFamily="34" charset="0"/>
              </a:rPr>
              <a:t>               Total Sales                                    Total Unique Customers</a:t>
            </a:r>
          </a:p>
          <a:p>
            <a:pPr marL="0" indent="0">
              <a:buNone/>
            </a:pPr>
            <a:r>
              <a:rPr lang="en-US" dirty="0">
                <a:solidFill>
                  <a:schemeClr val="accent2">
                    <a:lumMod val="75000"/>
                  </a:schemeClr>
                </a:solidFill>
                <a:latin typeface="Gill Sans MT" panose="020B0502020104020203" pitchFamily="34" charset="0"/>
              </a:rPr>
              <a:t>               </a:t>
            </a:r>
            <a:r>
              <a:rPr lang="en-US" sz="3200" b="1" dirty="0">
                <a:solidFill>
                  <a:schemeClr val="accent2">
                    <a:lumMod val="75000"/>
                  </a:schemeClr>
                </a:solidFill>
                <a:latin typeface="Gill Sans MT" panose="020B0502020104020203" pitchFamily="34" charset="0"/>
              </a:rPr>
              <a:t>961000                                             20</a:t>
            </a:r>
            <a:endParaRPr lang="en-US" b="1" dirty="0">
              <a:solidFill>
                <a:schemeClr val="accent2">
                  <a:lumMod val="75000"/>
                </a:schemeClr>
              </a:solidFill>
              <a:latin typeface="Gill Sans MT" panose="020B0502020104020203" pitchFamily="34" charset="0"/>
            </a:endParaRPr>
          </a:p>
          <a:p>
            <a:pPr marL="0" indent="0">
              <a:buNone/>
            </a:pPr>
            <a:endParaRPr lang="en-US" dirty="0">
              <a:solidFill>
                <a:schemeClr val="accent2">
                  <a:lumMod val="75000"/>
                </a:schemeClr>
              </a:solidFill>
              <a:latin typeface="Gill Sans MT" panose="020B0502020104020203" pitchFamily="34" charset="0"/>
            </a:endParaRPr>
          </a:p>
          <a:p>
            <a:pPr marL="0" indent="0">
              <a:buNone/>
            </a:pPr>
            <a:r>
              <a:rPr lang="en-US" dirty="0">
                <a:solidFill>
                  <a:schemeClr val="accent2">
                    <a:lumMod val="75000"/>
                  </a:schemeClr>
                </a:solidFill>
                <a:latin typeface="Gill Sans MT" panose="020B0502020104020203" pitchFamily="34" charset="0"/>
              </a:rPr>
              <a:t>               No of Products                                   Quantity Sold                  </a:t>
            </a:r>
          </a:p>
          <a:p>
            <a:pPr marL="0" indent="0">
              <a:buNone/>
            </a:pPr>
            <a:r>
              <a:rPr lang="en-US" dirty="0">
                <a:solidFill>
                  <a:schemeClr val="accent2">
                    <a:lumMod val="75000"/>
                  </a:schemeClr>
                </a:solidFill>
                <a:latin typeface="Gill Sans MT" panose="020B0502020104020203" pitchFamily="34" charset="0"/>
              </a:rPr>
              <a:t>                      </a:t>
            </a:r>
            <a:r>
              <a:rPr lang="en-US" sz="3200" b="1" dirty="0">
                <a:solidFill>
                  <a:schemeClr val="accent2">
                    <a:lumMod val="75000"/>
                  </a:schemeClr>
                </a:solidFill>
                <a:latin typeface="Gill Sans MT" panose="020B0502020104020203" pitchFamily="34" charset="0"/>
              </a:rPr>
              <a:t>20                                                61</a:t>
            </a:r>
            <a:endParaRPr lang="en-US" b="1" dirty="0">
              <a:solidFill>
                <a:schemeClr val="accent2">
                  <a:lumMod val="75000"/>
                </a:schemeClr>
              </a:solidFill>
              <a:latin typeface="Gill Sans MT" panose="020B0502020104020203" pitchFamily="34" charset="0"/>
            </a:endParaRPr>
          </a:p>
          <a:p>
            <a:pPr marL="0" indent="0">
              <a:buNone/>
            </a:pPr>
            <a:endParaRPr lang="en-US" dirty="0">
              <a:solidFill>
                <a:schemeClr val="accent2">
                  <a:lumMod val="75000"/>
                </a:schemeClr>
              </a:solidFill>
              <a:latin typeface="Gill Sans MT" panose="020B0502020104020203" pitchFamily="34" charset="0"/>
            </a:endParaRPr>
          </a:p>
        </p:txBody>
      </p:sp>
      <p:pic>
        <p:nvPicPr>
          <p:cNvPr id="4" name="Picture 3">
            <a:extLst>
              <a:ext uri="{FF2B5EF4-FFF2-40B4-BE49-F238E27FC236}">
                <a16:creationId xmlns:a16="http://schemas.microsoft.com/office/drawing/2014/main" id="{8D13D77D-87DF-417C-BEBD-C0C7D78A8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137" y="3710064"/>
            <a:ext cx="1343243" cy="913407"/>
          </a:xfrm>
          <a:prstGeom prst="rect">
            <a:avLst/>
          </a:prstGeom>
        </p:spPr>
      </p:pic>
      <p:pic>
        <p:nvPicPr>
          <p:cNvPr id="5" name="Picture 4">
            <a:extLst>
              <a:ext uri="{FF2B5EF4-FFF2-40B4-BE49-F238E27FC236}">
                <a16:creationId xmlns:a16="http://schemas.microsoft.com/office/drawing/2014/main" id="{FEC74066-2FCA-4B69-ACC2-3E954E2EC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938828"/>
            <a:ext cx="1454180" cy="1021014"/>
          </a:xfrm>
          <a:prstGeom prst="rect">
            <a:avLst/>
          </a:prstGeom>
        </p:spPr>
      </p:pic>
      <p:pic>
        <p:nvPicPr>
          <p:cNvPr id="6" name="Picture 5">
            <a:extLst>
              <a:ext uri="{FF2B5EF4-FFF2-40B4-BE49-F238E27FC236}">
                <a16:creationId xmlns:a16="http://schemas.microsoft.com/office/drawing/2014/main" id="{6D8B62F2-263F-4E3A-9495-5513468836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8771" y="4853562"/>
            <a:ext cx="1454180" cy="1021014"/>
          </a:xfrm>
          <a:prstGeom prst="rect">
            <a:avLst/>
          </a:prstGeom>
        </p:spPr>
      </p:pic>
      <p:pic>
        <p:nvPicPr>
          <p:cNvPr id="7" name="Picture 6">
            <a:extLst>
              <a:ext uri="{FF2B5EF4-FFF2-40B4-BE49-F238E27FC236}">
                <a16:creationId xmlns:a16="http://schemas.microsoft.com/office/drawing/2014/main" id="{4BA7EB96-2D20-42F8-B8EE-5AF1CAFE4A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7059" y="3521699"/>
            <a:ext cx="1454180" cy="913407"/>
          </a:xfrm>
          <a:prstGeom prst="rect">
            <a:avLst/>
          </a:prstGeom>
        </p:spPr>
      </p:pic>
    </p:spTree>
    <p:extLst>
      <p:ext uri="{BB962C8B-B14F-4D97-AF65-F5344CB8AC3E}">
        <p14:creationId xmlns:p14="http://schemas.microsoft.com/office/powerpoint/2010/main" val="203087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A50E6-FA1E-4144-8F6C-72D8BC1F46F7}"/>
              </a:ext>
            </a:extLst>
          </p:cNvPr>
          <p:cNvSpPr>
            <a:spLocks noGrp="1"/>
          </p:cNvSpPr>
          <p:nvPr>
            <p:ph type="title"/>
          </p:nvPr>
        </p:nvSpPr>
        <p:spPr/>
        <p:txBody>
          <a:bodyPr>
            <a:normAutofit/>
          </a:bodyPr>
          <a:lstStyle/>
          <a:p>
            <a:pPr algn="ctr"/>
            <a:r>
              <a:rPr lang="en-US" sz="4000" b="1" u="sng" dirty="0">
                <a:solidFill>
                  <a:schemeClr val="accent2">
                    <a:lumMod val="75000"/>
                  </a:schemeClr>
                </a:solidFill>
                <a:latin typeface="Gill Sans MT" panose="020B0502020104020203" pitchFamily="34" charset="0"/>
              </a:rPr>
              <a:t>Total Quantity of Product Sold</a:t>
            </a:r>
            <a:endParaRPr lang="en-NG" sz="4000" b="1" u="sng" dirty="0">
              <a:solidFill>
                <a:schemeClr val="accent2">
                  <a:lumMod val="75000"/>
                </a:schemeClr>
              </a:solidFill>
              <a:latin typeface="Gill Sans MT" panose="020B0502020104020203" pitchFamily="34" charset="0"/>
            </a:endParaRPr>
          </a:p>
        </p:txBody>
      </p:sp>
      <p:sp>
        <p:nvSpPr>
          <p:cNvPr id="4" name="Content Placeholder 3">
            <a:extLst>
              <a:ext uri="{FF2B5EF4-FFF2-40B4-BE49-F238E27FC236}">
                <a16:creationId xmlns:a16="http://schemas.microsoft.com/office/drawing/2014/main" id="{174CDB81-F6D2-4165-B20B-5742B21CB90D}"/>
              </a:ext>
            </a:extLst>
          </p:cNvPr>
          <p:cNvSpPr>
            <a:spLocks noGrp="1"/>
          </p:cNvSpPr>
          <p:nvPr>
            <p:ph sz="half" idx="2"/>
          </p:nvPr>
        </p:nvSpPr>
        <p:spPr/>
        <p:txBody>
          <a:bodyPr>
            <a:normAutofit/>
          </a:bodyPr>
          <a:lstStyle/>
          <a:p>
            <a:pPr marL="0" indent="0">
              <a:buNone/>
            </a:pPr>
            <a:r>
              <a:rPr lang="en-US" sz="2000" b="1" u="sng" dirty="0">
                <a:latin typeface="Gill Sans MT" panose="020B0502020104020203" pitchFamily="34" charset="0"/>
              </a:rPr>
              <a:t>Key-Findings:</a:t>
            </a:r>
          </a:p>
          <a:p>
            <a:r>
              <a:rPr lang="en-US" sz="2000" b="1" dirty="0">
                <a:latin typeface="Gill Sans MT" panose="020B0502020104020203" pitchFamily="34" charset="0"/>
              </a:rPr>
              <a:t>High demand for office supplies: </a:t>
            </a:r>
            <a:r>
              <a:rPr lang="en-US" sz="2000" dirty="0">
                <a:latin typeface="Gill Sans MT" panose="020B0502020104020203" pitchFamily="34" charset="0"/>
              </a:rPr>
              <a:t>Pen packs(20 units) and notebooks(10 units) have high sales quantities, indicating strong demand for office supplies.</a:t>
            </a:r>
          </a:p>
          <a:p>
            <a:r>
              <a:rPr lang="en-US" sz="2000" b="1" dirty="0">
                <a:latin typeface="Gill Sans MT" panose="020B0502020104020203" pitchFamily="34" charset="0"/>
              </a:rPr>
              <a:t>Moderate sales of computer accessories: </a:t>
            </a:r>
            <a:r>
              <a:rPr lang="en-US" sz="2000" dirty="0">
                <a:latin typeface="Gill Sans MT" panose="020B0502020104020203" pitchFamily="34" charset="0"/>
              </a:rPr>
              <a:t>Products like mouse(5 units), keyboard(2 units), and flash drives(3 units) have moderate sales quantities.</a:t>
            </a:r>
          </a:p>
          <a:p>
            <a:r>
              <a:rPr lang="en-US" sz="2000" b="1" dirty="0">
                <a:latin typeface="Gill Sans MT" panose="020B0502020104020203" pitchFamily="34" charset="0"/>
              </a:rPr>
              <a:t>Low sales of certain products: </a:t>
            </a:r>
            <a:r>
              <a:rPr lang="en-US" sz="2000" dirty="0">
                <a:latin typeface="Gill Sans MT" panose="020B0502020104020203" pitchFamily="34" charset="0"/>
              </a:rPr>
              <a:t>Some products, like laptops, projectors, and printers, have low sales quantities (1 unit each), which may indicate limited demand or high prices.</a:t>
            </a:r>
            <a:endParaRPr lang="en-NG" sz="2000" dirty="0">
              <a:latin typeface="Gill Sans MT" panose="020B0502020104020203" pitchFamily="34" charset="0"/>
            </a:endParaRPr>
          </a:p>
        </p:txBody>
      </p:sp>
      <p:graphicFrame>
        <p:nvGraphicFramePr>
          <p:cNvPr id="5" name="Content Placeholder 4">
            <a:extLst>
              <a:ext uri="{FF2B5EF4-FFF2-40B4-BE49-F238E27FC236}">
                <a16:creationId xmlns:a16="http://schemas.microsoft.com/office/drawing/2014/main" id="{F64AA6D9-0AC4-4058-A643-8B8D837E7EC1}"/>
              </a:ext>
            </a:extLst>
          </p:cNvPr>
          <p:cNvGraphicFramePr>
            <a:graphicFrameLocks noGrp="1"/>
          </p:cNvGraphicFramePr>
          <p:nvPr>
            <p:ph sz="half" idx="1"/>
            <p:extLst>
              <p:ext uri="{D42A27DB-BD31-4B8C-83A1-F6EECF244321}">
                <p14:modId xmlns:p14="http://schemas.microsoft.com/office/powerpoint/2010/main" val="607263273"/>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51609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E761-7473-47D0-8C88-88AD69BCE136}"/>
              </a:ext>
            </a:extLst>
          </p:cNvPr>
          <p:cNvSpPr>
            <a:spLocks noGrp="1"/>
          </p:cNvSpPr>
          <p:nvPr>
            <p:ph type="title"/>
          </p:nvPr>
        </p:nvSpPr>
        <p:spPr/>
        <p:txBody>
          <a:bodyPr>
            <a:normAutofit/>
          </a:bodyPr>
          <a:lstStyle/>
          <a:p>
            <a:pPr algn="ctr"/>
            <a:r>
              <a:rPr lang="en-US" sz="4000" b="1" u="sng" dirty="0">
                <a:solidFill>
                  <a:schemeClr val="accent2">
                    <a:lumMod val="75000"/>
                  </a:schemeClr>
                </a:solidFill>
                <a:latin typeface="Gill Sans MT" panose="020B0502020104020203" pitchFamily="34" charset="0"/>
              </a:rPr>
              <a:t>Total Sales by Segment</a:t>
            </a:r>
            <a:endParaRPr lang="en-NG" sz="4000" b="1" u="sng" dirty="0">
              <a:solidFill>
                <a:schemeClr val="accent2">
                  <a:lumMod val="75000"/>
                </a:schemeClr>
              </a:solidFill>
              <a:latin typeface="Gill Sans MT" panose="020B0502020104020203" pitchFamily="34" charset="0"/>
            </a:endParaRPr>
          </a:p>
        </p:txBody>
      </p:sp>
      <p:sp>
        <p:nvSpPr>
          <p:cNvPr id="4" name="Content Placeholder 3">
            <a:extLst>
              <a:ext uri="{FF2B5EF4-FFF2-40B4-BE49-F238E27FC236}">
                <a16:creationId xmlns:a16="http://schemas.microsoft.com/office/drawing/2014/main" id="{71CE7723-206A-4143-BA9A-83E63DAA6522}"/>
              </a:ext>
            </a:extLst>
          </p:cNvPr>
          <p:cNvSpPr>
            <a:spLocks noGrp="1"/>
          </p:cNvSpPr>
          <p:nvPr>
            <p:ph sz="half" idx="2"/>
          </p:nvPr>
        </p:nvSpPr>
        <p:spPr>
          <a:xfrm>
            <a:off x="6485965" y="2013884"/>
            <a:ext cx="5181600" cy="4351338"/>
          </a:xfrm>
        </p:spPr>
        <p:txBody>
          <a:bodyPr>
            <a:normAutofit/>
          </a:bodyPr>
          <a:lstStyle/>
          <a:p>
            <a:pPr marL="0" indent="0">
              <a:buNone/>
            </a:pPr>
            <a:r>
              <a:rPr lang="en-US" sz="2000" b="1" u="sng" dirty="0">
                <a:latin typeface="Gill Sans MT" panose="020B0502020104020203" pitchFamily="34" charset="0"/>
              </a:rPr>
              <a:t>Key- Findings:</a:t>
            </a:r>
          </a:p>
          <a:p>
            <a:r>
              <a:rPr lang="en-US" sz="2000" b="1" dirty="0">
                <a:latin typeface="Gill Sans MT" panose="020B0502020104020203" pitchFamily="34" charset="0"/>
              </a:rPr>
              <a:t>Retail segment dominates sales: </a:t>
            </a:r>
            <a:r>
              <a:rPr lang="en-US" sz="2000" dirty="0">
                <a:latin typeface="Gill Sans MT" panose="020B0502020104020203" pitchFamily="34" charset="0"/>
              </a:rPr>
              <a:t>With 43% of total sales, the retail segment is the largest contributor to revenue.</a:t>
            </a:r>
          </a:p>
          <a:p>
            <a:r>
              <a:rPr lang="en-US" sz="2000" b="1" dirty="0">
                <a:latin typeface="Gill Sans MT" panose="020B0502020104020203" pitchFamily="34" charset="0"/>
              </a:rPr>
              <a:t>SME segment has potential: </a:t>
            </a:r>
            <a:r>
              <a:rPr lang="en-US" sz="2000" dirty="0">
                <a:latin typeface="Gill Sans MT" panose="020B0502020104020203" pitchFamily="34" charset="0"/>
              </a:rPr>
              <a:t>The SME segment accounts for 25% of total sales, indicting opportunities for growth and development.</a:t>
            </a:r>
          </a:p>
          <a:p>
            <a:r>
              <a:rPr lang="en-US" sz="2000" b="1" dirty="0">
                <a:latin typeface="Gill Sans MT" panose="020B0502020104020203" pitchFamily="34" charset="0"/>
              </a:rPr>
              <a:t>Corporate segment is significant: </a:t>
            </a:r>
            <a:r>
              <a:rPr lang="en-US" sz="2000" dirty="0">
                <a:latin typeface="Gill Sans MT" panose="020B0502020104020203" pitchFamily="34" charset="0"/>
              </a:rPr>
              <a:t>The corporate segment contributes 32% of total sales, highlighting its importance to the business.</a:t>
            </a:r>
            <a:endParaRPr lang="en-NG" sz="2000" dirty="0">
              <a:latin typeface="Gill Sans MT" panose="020B0502020104020203" pitchFamily="34" charset="0"/>
            </a:endParaRPr>
          </a:p>
        </p:txBody>
      </p:sp>
      <p:graphicFrame>
        <p:nvGraphicFramePr>
          <p:cNvPr id="5" name="Content Placeholder 4">
            <a:extLst>
              <a:ext uri="{FF2B5EF4-FFF2-40B4-BE49-F238E27FC236}">
                <a16:creationId xmlns:a16="http://schemas.microsoft.com/office/drawing/2014/main" id="{8B23E29B-F266-4EF1-8EC9-F0E3291BB677}"/>
              </a:ext>
            </a:extLst>
          </p:cNvPr>
          <p:cNvGraphicFramePr>
            <a:graphicFrameLocks noGrp="1"/>
          </p:cNvGraphicFramePr>
          <p:nvPr>
            <p:ph sz="half" idx="1"/>
            <p:extLst>
              <p:ext uri="{D42A27DB-BD31-4B8C-83A1-F6EECF244321}">
                <p14:modId xmlns:p14="http://schemas.microsoft.com/office/powerpoint/2010/main" val="3229504521"/>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8207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878E-433A-44A6-B424-1B5B07DEAF22}"/>
              </a:ext>
            </a:extLst>
          </p:cNvPr>
          <p:cNvSpPr>
            <a:spLocks noGrp="1"/>
          </p:cNvSpPr>
          <p:nvPr>
            <p:ph type="title"/>
          </p:nvPr>
        </p:nvSpPr>
        <p:spPr/>
        <p:txBody>
          <a:bodyPr>
            <a:normAutofit/>
          </a:bodyPr>
          <a:lstStyle/>
          <a:p>
            <a:pPr algn="ctr"/>
            <a:r>
              <a:rPr lang="en-US" sz="4000" b="1" u="sng" dirty="0">
                <a:solidFill>
                  <a:schemeClr val="accent2">
                    <a:lumMod val="75000"/>
                  </a:schemeClr>
                </a:solidFill>
                <a:latin typeface="Gill Sans MT" panose="020B0502020104020203" pitchFamily="34" charset="0"/>
              </a:rPr>
              <a:t>Sales Trend by Month</a:t>
            </a:r>
            <a:endParaRPr lang="en-NG" sz="4000" b="1" u="sng" dirty="0">
              <a:solidFill>
                <a:schemeClr val="accent2">
                  <a:lumMod val="75000"/>
                </a:schemeClr>
              </a:solidFill>
              <a:latin typeface="Gill Sans MT" panose="020B0502020104020203" pitchFamily="34" charset="0"/>
            </a:endParaRPr>
          </a:p>
        </p:txBody>
      </p:sp>
      <p:sp>
        <p:nvSpPr>
          <p:cNvPr id="4" name="Content Placeholder 3">
            <a:extLst>
              <a:ext uri="{FF2B5EF4-FFF2-40B4-BE49-F238E27FC236}">
                <a16:creationId xmlns:a16="http://schemas.microsoft.com/office/drawing/2014/main" id="{17B46B6A-1745-40CE-B6EB-47AC4C2A520B}"/>
              </a:ext>
            </a:extLst>
          </p:cNvPr>
          <p:cNvSpPr>
            <a:spLocks noGrp="1"/>
          </p:cNvSpPr>
          <p:nvPr>
            <p:ph sz="half" idx="2"/>
          </p:nvPr>
        </p:nvSpPr>
        <p:spPr/>
        <p:txBody>
          <a:bodyPr>
            <a:normAutofit/>
          </a:bodyPr>
          <a:lstStyle/>
          <a:p>
            <a:pPr marL="0" indent="0">
              <a:buNone/>
            </a:pPr>
            <a:r>
              <a:rPr lang="en-US" sz="2000" b="1" u="sng" dirty="0">
                <a:latin typeface="Gill Sans MT" panose="020B0502020104020203" pitchFamily="34" charset="0"/>
              </a:rPr>
              <a:t>Key-Findings:</a:t>
            </a:r>
          </a:p>
          <a:p>
            <a:r>
              <a:rPr lang="en-US" sz="2000" b="1" dirty="0">
                <a:latin typeface="Gill Sans MT" panose="020B0502020104020203" pitchFamily="34" charset="0"/>
              </a:rPr>
              <a:t>Significant drop in February sales: </a:t>
            </a:r>
            <a:r>
              <a:rPr lang="en-US" sz="2000" dirty="0">
                <a:latin typeface="Gill Sans MT" panose="020B0502020104020203" pitchFamily="34" charset="0"/>
              </a:rPr>
              <a:t>The sales figure dropped by 61% from January to February, indicating a potential seasonal slump or market fluctuation.</a:t>
            </a:r>
          </a:p>
          <a:p>
            <a:r>
              <a:rPr lang="en-US" sz="2000" b="1" dirty="0">
                <a:latin typeface="Gill Sans MT" panose="020B0502020104020203" pitchFamily="34" charset="0"/>
              </a:rPr>
              <a:t>Partial recovery in March: </a:t>
            </a:r>
            <a:r>
              <a:rPr lang="en-US" sz="2000" dirty="0">
                <a:latin typeface="Gill Sans MT" panose="020B0502020104020203" pitchFamily="34" charset="0"/>
              </a:rPr>
              <a:t>Sales rebounded by 77% from February to March, suggesting a return to normalcy or a response to new marketing efforts.</a:t>
            </a:r>
          </a:p>
          <a:p>
            <a:r>
              <a:rPr lang="en-US" sz="2000" b="1" dirty="0">
                <a:latin typeface="Gill Sans MT" panose="020B0502020104020203" pitchFamily="34" charset="0"/>
              </a:rPr>
              <a:t>Sharp decline in April sales: </a:t>
            </a:r>
            <a:r>
              <a:rPr lang="en-US" sz="2000" dirty="0">
                <a:latin typeface="Gill Sans MT" panose="020B0502020104020203" pitchFamily="34" charset="0"/>
              </a:rPr>
              <a:t>The drastic 86% drop from March to April may signal a serious issue, such as increased competition, supply chain disruptions or ineffective sales strategies.</a:t>
            </a:r>
            <a:endParaRPr lang="en-NG" sz="2000" dirty="0">
              <a:latin typeface="Gill Sans MT" panose="020B0502020104020203" pitchFamily="34" charset="0"/>
            </a:endParaRPr>
          </a:p>
        </p:txBody>
      </p:sp>
      <p:graphicFrame>
        <p:nvGraphicFramePr>
          <p:cNvPr id="5" name="Content Placeholder 4">
            <a:extLst>
              <a:ext uri="{FF2B5EF4-FFF2-40B4-BE49-F238E27FC236}">
                <a16:creationId xmlns:a16="http://schemas.microsoft.com/office/drawing/2014/main" id="{ACA2C512-43FF-4FDD-8592-0AFA57270F79}"/>
              </a:ext>
            </a:extLst>
          </p:cNvPr>
          <p:cNvGraphicFramePr>
            <a:graphicFrameLocks noGrp="1"/>
          </p:cNvGraphicFramePr>
          <p:nvPr>
            <p:ph sz="half" idx="1"/>
            <p:extLst>
              <p:ext uri="{D42A27DB-BD31-4B8C-83A1-F6EECF244321}">
                <p14:modId xmlns:p14="http://schemas.microsoft.com/office/powerpoint/2010/main" val="2983136161"/>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81440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DFC2-905E-47F8-BAF8-95D04B606726}"/>
              </a:ext>
            </a:extLst>
          </p:cNvPr>
          <p:cNvSpPr>
            <a:spLocks noGrp="1"/>
          </p:cNvSpPr>
          <p:nvPr>
            <p:ph type="title"/>
          </p:nvPr>
        </p:nvSpPr>
        <p:spPr/>
        <p:txBody>
          <a:bodyPr>
            <a:normAutofit/>
          </a:bodyPr>
          <a:lstStyle/>
          <a:p>
            <a:pPr algn="ctr"/>
            <a:r>
              <a:rPr lang="en-US" sz="4000" b="1" u="sng" dirty="0">
                <a:solidFill>
                  <a:schemeClr val="accent2">
                    <a:lumMod val="75000"/>
                  </a:schemeClr>
                </a:solidFill>
                <a:latin typeface="Gill Sans MT" panose="020B0502020104020203" pitchFamily="34" charset="0"/>
              </a:rPr>
              <a:t>Total Revenue by Product</a:t>
            </a:r>
            <a:endParaRPr lang="en-NG" sz="4000" b="1" u="sng" dirty="0">
              <a:solidFill>
                <a:schemeClr val="accent2">
                  <a:lumMod val="75000"/>
                </a:schemeClr>
              </a:solidFill>
              <a:latin typeface="Gill Sans MT" panose="020B0502020104020203" pitchFamily="34" charset="0"/>
            </a:endParaRPr>
          </a:p>
        </p:txBody>
      </p:sp>
      <p:sp>
        <p:nvSpPr>
          <p:cNvPr id="4" name="Content Placeholder 3">
            <a:extLst>
              <a:ext uri="{FF2B5EF4-FFF2-40B4-BE49-F238E27FC236}">
                <a16:creationId xmlns:a16="http://schemas.microsoft.com/office/drawing/2014/main" id="{41DE1A2D-5029-4467-B0F6-8FDB5DC48A67}"/>
              </a:ext>
            </a:extLst>
          </p:cNvPr>
          <p:cNvSpPr>
            <a:spLocks noGrp="1"/>
          </p:cNvSpPr>
          <p:nvPr>
            <p:ph sz="half" idx="2"/>
          </p:nvPr>
        </p:nvSpPr>
        <p:spPr/>
        <p:txBody>
          <a:bodyPr>
            <a:normAutofit/>
          </a:bodyPr>
          <a:lstStyle/>
          <a:p>
            <a:pPr marL="0" indent="0">
              <a:buNone/>
            </a:pPr>
            <a:r>
              <a:rPr lang="en-US" sz="2000" b="1" u="sng" dirty="0">
                <a:latin typeface="Gill Sans MT" panose="020B0502020104020203" pitchFamily="34" charset="0"/>
              </a:rPr>
              <a:t>Key-Findings:</a:t>
            </a:r>
          </a:p>
          <a:p>
            <a:r>
              <a:rPr lang="en-US" sz="2000" dirty="0">
                <a:latin typeface="Gill Sans MT" panose="020B0502020104020203" pitchFamily="34" charset="0"/>
              </a:rPr>
              <a:t>Laptops generate the</a:t>
            </a:r>
            <a:r>
              <a:rPr lang="en-US" sz="2000" b="1" dirty="0">
                <a:latin typeface="Gill Sans MT" panose="020B0502020104020203" pitchFamily="34" charset="0"/>
              </a:rPr>
              <a:t> </a:t>
            </a:r>
            <a:r>
              <a:rPr lang="en-US" sz="2000" dirty="0">
                <a:latin typeface="Gill Sans MT" panose="020B0502020104020203" pitchFamily="34" charset="0"/>
              </a:rPr>
              <a:t>highest revenue, indicating strong demand and potential for continued growth.</a:t>
            </a:r>
            <a:r>
              <a:rPr lang="en-US" sz="2000" b="1" dirty="0">
                <a:latin typeface="Gill Sans MT" panose="020B0502020104020203" pitchFamily="34" charset="0"/>
              </a:rPr>
              <a:t> </a:t>
            </a:r>
          </a:p>
          <a:p>
            <a:r>
              <a:rPr lang="en-US" sz="2000" dirty="0">
                <a:latin typeface="Gill Sans MT" panose="020B0502020104020203" pitchFamily="34" charset="0"/>
              </a:rPr>
              <a:t>Projectors, office chairs, and printers are also significant revenue contributors, suggesting a strong market for office and educational equipment.</a:t>
            </a:r>
          </a:p>
          <a:p>
            <a:r>
              <a:rPr lang="en-US" sz="2000" dirty="0">
                <a:latin typeface="Gill Sans MT" panose="020B0502020104020203" pitchFamily="34" charset="0"/>
              </a:rPr>
              <a:t>Products like </a:t>
            </a:r>
            <a:r>
              <a:rPr lang="en-US" sz="2000" dirty="0" err="1">
                <a:latin typeface="Gill Sans MT" panose="020B0502020104020203" pitchFamily="34" charset="0"/>
              </a:rPr>
              <a:t>AirPods</a:t>
            </a:r>
            <a:r>
              <a:rPr lang="en-US" sz="2000" dirty="0">
                <a:latin typeface="Gill Sans MT" panose="020B0502020104020203" pitchFamily="34" charset="0"/>
              </a:rPr>
              <a:t>, monitors, and external HDDs generate substantial revenue, highlighting the importance of accessories.</a:t>
            </a:r>
          </a:p>
          <a:p>
            <a:r>
              <a:rPr lang="en-US" sz="2000" dirty="0">
                <a:latin typeface="Gill Sans MT" panose="020B0502020104020203" pitchFamily="34" charset="0"/>
              </a:rPr>
              <a:t>Calculators and HDMI cables were the low-revenue products that needs improvements.</a:t>
            </a:r>
          </a:p>
        </p:txBody>
      </p:sp>
      <p:graphicFrame>
        <p:nvGraphicFramePr>
          <p:cNvPr id="5" name="Content Placeholder 4">
            <a:extLst>
              <a:ext uri="{FF2B5EF4-FFF2-40B4-BE49-F238E27FC236}">
                <a16:creationId xmlns:a16="http://schemas.microsoft.com/office/drawing/2014/main" id="{20950729-8D30-4885-83A9-4A392D042C83}"/>
              </a:ext>
            </a:extLst>
          </p:cNvPr>
          <p:cNvGraphicFramePr>
            <a:graphicFrameLocks noGrp="1"/>
          </p:cNvGraphicFramePr>
          <p:nvPr>
            <p:ph sz="half" idx="1"/>
            <p:extLst>
              <p:ext uri="{D42A27DB-BD31-4B8C-83A1-F6EECF244321}">
                <p14:modId xmlns:p14="http://schemas.microsoft.com/office/powerpoint/2010/main" val="773065913"/>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90262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C1C4-8F24-42C5-88BE-182806ABD59E}"/>
              </a:ext>
            </a:extLst>
          </p:cNvPr>
          <p:cNvSpPr>
            <a:spLocks noGrp="1"/>
          </p:cNvSpPr>
          <p:nvPr>
            <p:ph type="title"/>
          </p:nvPr>
        </p:nvSpPr>
        <p:spPr/>
        <p:txBody>
          <a:bodyPr>
            <a:normAutofit/>
          </a:bodyPr>
          <a:lstStyle/>
          <a:p>
            <a:pPr algn="ctr"/>
            <a:r>
              <a:rPr lang="en-US" sz="4000" b="1" u="sng" dirty="0">
                <a:solidFill>
                  <a:schemeClr val="accent2">
                    <a:lumMod val="75000"/>
                  </a:schemeClr>
                </a:solidFill>
                <a:latin typeface="Gill Sans MT" panose="020B0502020104020203" pitchFamily="34" charset="0"/>
              </a:rPr>
              <a:t>Top 5 Selling Products</a:t>
            </a:r>
            <a:endParaRPr lang="en-NG" sz="4000" b="1" u="sng" dirty="0">
              <a:solidFill>
                <a:schemeClr val="accent2">
                  <a:lumMod val="75000"/>
                </a:schemeClr>
              </a:solidFill>
              <a:latin typeface="Gill Sans MT" panose="020B0502020104020203" pitchFamily="34" charset="0"/>
            </a:endParaRPr>
          </a:p>
        </p:txBody>
      </p:sp>
      <p:sp>
        <p:nvSpPr>
          <p:cNvPr id="4" name="Content Placeholder 3">
            <a:extLst>
              <a:ext uri="{FF2B5EF4-FFF2-40B4-BE49-F238E27FC236}">
                <a16:creationId xmlns:a16="http://schemas.microsoft.com/office/drawing/2014/main" id="{B323B835-29B3-4263-8A98-F40936F10D13}"/>
              </a:ext>
            </a:extLst>
          </p:cNvPr>
          <p:cNvSpPr>
            <a:spLocks noGrp="1"/>
          </p:cNvSpPr>
          <p:nvPr>
            <p:ph sz="half" idx="2"/>
          </p:nvPr>
        </p:nvSpPr>
        <p:spPr/>
        <p:txBody>
          <a:bodyPr>
            <a:normAutofit/>
          </a:bodyPr>
          <a:lstStyle/>
          <a:p>
            <a:pPr marL="0" indent="0">
              <a:buNone/>
            </a:pPr>
            <a:r>
              <a:rPr lang="en-US" sz="2000" b="1" u="sng" dirty="0">
                <a:latin typeface="Gill Sans MT" panose="020B0502020104020203" pitchFamily="34" charset="0"/>
              </a:rPr>
              <a:t>Key-Findings:</a:t>
            </a:r>
          </a:p>
          <a:p>
            <a:r>
              <a:rPr lang="en-US" sz="2000" b="1" dirty="0">
                <a:latin typeface="Gill Sans MT" panose="020B0502020104020203" pitchFamily="34" charset="0"/>
              </a:rPr>
              <a:t>Laptops are top-selling product: </a:t>
            </a:r>
            <a:r>
              <a:rPr lang="en-US" sz="2000" dirty="0">
                <a:latin typeface="Gill Sans MT" panose="020B0502020104020203" pitchFamily="34" charset="0"/>
              </a:rPr>
              <a:t>With sales of 250,000, laptops are the clear best-seller, potentially driven by remote work trends or technological upgrades.</a:t>
            </a:r>
          </a:p>
          <a:p>
            <a:r>
              <a:rPr lang="en-US" sz="2000" b="1" dirty="0">
                <a:latin typeface="Gill Sans MT" panose="020B0502020104020203" pitchFamily="34" charset="0"/>
              </a:rPr>
              <a:t>Projectors have strong sales: </a:t>
            </a:r>
            <a:r>
              <a:rPr lang="en-US" sz="2000" dirty="0">
                <a:latin typeface="Gill Sans MT" panose="020B0502020104020203" pitchFamily="34" charset="0"/>
              </a:rPr>
              <a:t>Projectors are the second best-selling product, possibly due to demand from educational institutions, businesses, or home entertainment.</a:t>
            </a:r>
          </a:p>
          <a:p>
            <a:r>
              <a:rPr lang="en-US" sz="2000" b="1" dirty="0">
                <a:latin typeface="Gill Sans MT" panose="020B0502020104020203" pitchFamily="34" charset="0"/>
              </a:rPr>
              <a:t>Apple products are popular: </a:t>
            </a:r>
            <a:r>
              <a:rPr lang="en-US" sz="2000" dirty="0" err="1">
                <a:latin typeface="Gill Sans MT" panose="020B0502020104020203" pitchFamily="34" charset="0"/>
              </a:rPr>
              <a:t>Airpods</a:t>
            </a:r>
            <a:r>
              <a:rPr lang="en-US" sz="2000" dirty="0">
                <a:latin typeface="Gill Sans MT" panose="020B0502020104020203" pitchFamily="34" charset="0"/>
              </a:rPr>
              <a:t> sales figure of 90,000 indicates a strong demand for Apple products.</a:t>
            </a:r>
            <a:endParaRPr lang="en-NG" sz="2000" dirty="0">
              <a:latin typeface="Gill Sans MT" panose="020B0502020104020203" pitchFamily="34" charset="0"/>
            </a:endParaRPr>
          </a:p>
        </p:txBody>
      </p:sp>
      <p:graphicFrame>
        <p:nvGraphicFramePr>
          <p:cNvPr id="5" name="Content Placeholder 4">
            <a:extLst>
              <a:ext uri="{FF2B5EF4-FFF2-40B4-BE49-F238E27FC236}">
                <a16:creationId xmlns:a16="http://schemas.microsoft.com/office/drawing/2014/main" id="{1ED0CE3C-DFB6-447C-B59B-50AE7A2A1C6A}"/>
              </a:ext>
            </a:extLst>
          </p:cNvPr>
          <p:cNvGraphicFramePr>
            <a:graphicFrameLocks noGrp="1"/>
          </p:cNvGraphicFramePr>
          <p:nvPr>
            <p:ph sz="half" idx="1"/>
            <p:extLst>
              <p:ext uri="{D42A27DB-BD31-4B8C-83A1-F6EECF244321}">
                <p14:modId xmlns:p14="http://schemas.microsoft.com/office/powerpoint/2010/main" val="2190937950"/>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5411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A698A-A4B9-448E-80CB-97C94AC1493D}"/>
              </a:ext>
            </a:extLst>
          </p:cNvPr>
          <p:cNvSpPr>
            <a:spLocks noGrp="1"/>
          </p:cNvSpPr>
          <p:nvPr>
            <p:ph type="title"/>
          </p:nvPr>
        </p:nvSpPr>
        <p:spPr/>
        <p:txBody>
          <a:bodyPr>
            <a:normAutofit/>
          </a:bodyPr>
          <a:lstStyle/>
          <a:p>
            <a:pPr algn="ctr"/>
            <a:r>
              <a:rPr lang="en-US" b="1" u="sng" dirty="0">
                <a:solidFill>
                  <a:schemeClr val="accent2">
                    <a:lumMod val="75000"/>
                  </a:schemeClr>
                </a:solidFill>
                <a:latin typeface="Gill Sans MT" panose="020B0502020104020203" pitchFamily="34" charset="0"/>
              </a:rPr>
              <a:t>Recommendation</a:t>
            </a:r>
            <a:endParaRPr lang="en-NG" b="1" u="sng" dirty="0">
              <a:solidFill>
                <a:schemeClr val="accent2">
                  <a:lumMod val="75000"/>
                </a:schemeClr>
              </a:solidFill>
              <a:latin typeface="Gill Sans MT" panose="020B0502020104020203" pitchFamily="34" charset="0"/>
            </a:endParaRPr>
          </a:p>
        </p:txBody>
      </p:sp>
      <p:sp>
        <p:nvSpPr>
          <p:cNvPr id="3" name="Content Placeholder 2">
            <a:extLst>
              <a:ext uri="{FF2B5EF4-FFF2-40B4-BE49-F238E27FC236}">
                <a16:creationId xmlns:a16="http://schemas.microsoft.com/office/drawing/2014/main" id="{3DFBD914-ECA3-4E3F-AA0B-E8A553E905F2}"/>
              </a:ext>
            </a:extLst>
          </p:cNvPr>
          <p:cNvSpPr>
            <a:spLocks noGrp="1"/>
          </p:cNvSpPr>
          <p:nvPr>
            <p:ph idx="1"/>
          </p:nvPr>
        </p:nvSpPr>
        <p:spPr>
          <a:xfrm>
            <a:off x="838200" y="1690688"/>
            <a:ext cx="10515600" cy="4410916"/>
          </a:xfrm>
        </p:spPr>
        <p:txBody>
          <a:bodyPr>
            <a:normAutofit lnSpcReduction="10000"/>
          </a:bodyPr>
          <a:lstStyle/>
          <a:p>
            <a:pPr>
              <a:lnSpc>
                <a:spcPct val="100000"/>
              </a:lnSpc>
            </a:pPr>
            <a:r>
              <a:rPr lang="en-US" sz="2400" dirty="0">
                <a:latin typeface="Gill Sans MT" panose="020B0502020104020203" pitchFamily="34" charset="0"/>
              </a:rPr>
              <a:t>Promote office supplies like pen packs and notebooks to meet high demand, also review pricing for products with low sales quantities for improvement.</a:t>
            </a:r>
          </a:p>
          <a:p>
            <a:pPr>
              <a:lnSpc>
                <a:spcPct val="100000"/>
              </a:lnSpc>
            </a:pPr>
            <a:r>
              <a:rPr lang="en-US" sz="2400" dirty="0">
                <a:latin typeface="Gill Sans MT" panose="020B0502020104020203" pitchFamily="34" charset="0"/>
              </a:rPr>
              <a:t>More investments in Retail segment to maintain its dominance, identify opportunities in the SME and Corporate segments to increase sales.</a:t>
            </a:r>
          </a:p>
          <a:p>
            <a:pPr>
              <a:lnSpc>
                <a:spcPct val="100000"/>
              </a:lnSpc>
            </a:pPr>
            <a:r>
              <a:rPr lang="en-US" sz="2400" dirty="0">
                <a:latin typeface="Gill Sans MT" panose="020B0502020104020203" pitchFamily="34" charset="0"/>
              </a:rPr>
              <a:t>Analyze sales data and market trends to identify areas that have been affected by seasonal factors(consumer behavior)  for improvement and potential adjustments.</a:t>
            </a:r>
          </a:p>
          <a:p>
            <a:pPr>
              <a:lnSpc>
                <a:spcPct val="100000"/>
              </a:lnSpc>
            </a:pPr>
            <a:r>
              <a:rPr lang="en-US" sz="2400" dirty="0">
                <a:latin typeface="Gill Sans MT" panose="020B0502020104020203" pitchFamily="34" charset="0"/>
              </a:rPr>
              <a:t>Consider evaluating the pricing, and marketing for low-revenue product(HDMI cables), also study customer purchasing pattern to identify </a:t>
            </a:r>
            <a:r>
              <a:rPr lang="en-US" sz="2400" dirty="0" err="1">
                <a:latin typeface="Gill Sans MT" panose="020B0502020104020203" pitchFamily="34" charset="0"/>
              </a:rPr>
              <a:t>opportunies</a:t>
            </a:r>
            <a:r>
              <a:rPr lang="en-US" sz="2400" dirty="0">
                <a:latin typeface="Gill Sans MT" panose="020B0502020104020203" pitchFamily="34" charset="0"/>
              </a:rPr>
              <a:t> for top-revenue product(Laptops).</a:t>
            </a:r>
          </a:p>
          <a:p>
            <a:pPr>
              <a:lnSpc>
                <a:spcPct val="100000"/>
              </a:lnSpc>
            </a:pPr>
            <a:r>
              <a:rPr lang="en-US" sz="2400" dirty="0">
                <a:latin typeface="Gill Sans MT" panose="020B0502020104020203" pitchFamily="34" charset="0"/>
              </a:rPr>
              <a:t>Consider expanding product lines to cater to emerging trends or customer needs, while maintaining a strong focus on top-selling products.</a:t>
            </a:r>
          </a:p>
          <a:p>
            <a:endParaRPr lang="en-NG" sz="2000" dirty="0">
              <a:latin typeface="Gill Sans MT" panose="020B0502020104020203" pitchFamily="34" charset="0"/>
            </a:endParaRPr>
          </a:p>
        </p:txBody>
      </p:sp>
    </p:spTree>
    <p:extLst>
      <p:ext uri="{BB962C8B-B14F-4D97-AF65-F5344CB8AC3E}">
        <p14:creationId xmlns:p14="http://schemas.microsoft.com/office/powerpoint/2010/main" val="421209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TotalTime>
  <Words>631</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Gill Sans MT</vt:lpstr>
      <vt:lpstr>Times New Roman</vt:lpstr>
      <vt:lpstr>Office Theme</vt:lpstr>
      <vt:lpstr>Data Modeling and Sales Insight Generation in Excel </vt:lpstr>
      <vt:lpstr>Project Overview: Data modeling and sales insight generation in Excel </vt:lpstr>
      <vt:lpstr>Total Quantity of Product Sold</vt:lpstr>
      <vt:lpstr>Total Sales by Segment</vt:lpstr>
      <vt:lpstr>Sales Trend by Month</vt:lpstr>
      <vt:lpstr>Total Revenue by Product</vt:lpstr>
      <vt:lpstr>Top 5 Selling Products</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 and Sales Insight Generation in Excel </dc:title>
  <dc:creator>irom osam</dc:creator>
  <cp:lastModifiedBy>irom osam</cp:lastModifiedBy>
  <cp:revision>23</cp:revision>
  <dcterms:created xsi:type="dcterms:W3CDTF">2025-07-03T15:05:21Z</dcterms:created>
  <dcterms:modified xsi:type="dcterms:W3CDTF">2025-07-08T22:03:48Z</dcterms:modified>
</cp:coreProperties>
</file>