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236CD-9C2B-46A2-852A-AB8A764EF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A78AF0-6290-D9A1-0DCD-FF6A66191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E0C6E9-CCC4-4058-96B3-746898E5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A8A-3F5D-4577-89C1-C90FB1FD3A96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62C28E-3514-8E6F-5186-4CF2DFB7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97B880-0EBA-E781-F8BE-76192025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D27E12-97AB-D00A-3D96-FDED6922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49D25F-57DC-4D7A-C072-78C220D3B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FE6F9-20E2-B7BD-6C4A-33BA2170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A8A-3F5D-4577-89C1-C90FB1FD3A96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3280B9-D1F0-24A2-A8F7-CAFD8372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C3C43-A045-EE2E-C0DE-4709F4B1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51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F0C482-5C28-9BCA-6163-6D4BC7BF0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1CA284-91C4-D8EE-ED86-605EC9B89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281812-95F4-1BFD-ADC6-75DFB0F6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A8A-3F5D-4577-89C1-C90FB1FD3A96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74EFCE-CCE0-907E-7654-BA34F8CA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B864CB-0881-E559-CF43-15A39B5B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36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9F671-2935-E720-06B6-77AA163E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8E893-3EEA-343C-5B70-E7E5FB8D4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BEF56E-AEDA-FE50-CE24-B5027781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A8A-3F5D-4577-89C1-C90FB1FD3A96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C90318-A159-122B-378A-8969540D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0F944C-DAED-FDFC-6189-A2354B51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69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68EF0-59AE-E005-A148-51FD1334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4318CF-0B00-1CE2-F863-59B10BF03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9E48F5-8CB2-04BC-E8D8-3F5DCF20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A8A-3F5D-4577-89C1-C90FB1FD3A96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E4632D-7CE1-0D4E-00CC-F1DBE9A0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46296C-2EF1-9FBB-D73F-11743EE3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66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CE43D-4900-813F-EEF0-BE2931D3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4D5B1D-9122-5E9A-BD29-C1549FB4D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A73F12-C45E-84B5-412C-7F3F0E5B9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FB830B-1FF4-4796-A87C-350E659E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A8A-3F5D-4577-89C1-C90FB1FD3A96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9C9A6F-063D-2FB7-9160-8DA429DF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D8C379-D37F-E2E2-4AF5-5152519D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31A78-379E-92C4-9997-4411408B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EF4482-55DE-CF0C-329C-9FA462391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46BA2B-1707-9895-03F2-951CB1860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E5D577-2DE6-84BE-BDC2-C8F052001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C2123F-BB59-EAB5-2778-0BE1BD3AE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8ED751-D1E8-DB92-5565-5C6BAC2B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A8A-3F5D-4577-89C1-C90FB1FD3A96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4D9643D-5FAE-01E7-32D2-9BD83927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85053F-4889-3F29-45C8-331BD03E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15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6D37C-81BB-236F-B14B-8ED89EFA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DE83C8-27D7-6D8F-133B-E224A33A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A8A-3F5D-4577-89C1-C90FB1FD3A96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650927-C6C6-9FD5-D904-F8E24C6A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0F8A00-69FC-BD01-A520-6E13EB70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84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71E266C-0C2A-C8CE-F2BF-C612CCA3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A8A-3F5D-4577-89C1-C90FB1FD3A96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F40BEF2-5ED0-AB1F-A843-829849DD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BC9C6C-F6EC-6874-2219-CD09E77C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10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DDD35-D3C9-C51A-1DE8-935C1F01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8C360B-E023-AA38-D5B9-3CAC71D38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EBA83E-64B8-A994-636A-FE0047824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DDA16C-5E2F-9614-4692-3049B4E7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A8A-3F5D-4577-89C1-C90FB1FD3A96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F8F075-7383-82EB-06D3-7F0DB2B3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926B1C-0FB4-56D0-E1A7-B05257D1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3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89580-7698-BBCB-9533-D397A849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3F57B8-8A09-67E1-A7B2-B09E79D0B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6F7823-E338-5F96-CA8E-ED0E55F3A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4A0F77-3046-3709-60F0-F4775B18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A8A-3F5D-4577-89C1-C90FB1FD3A96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5DF5F1-2A19-B60B-BA45-4E691939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2DE32D-B834-FA0D-C6FE-57586FCA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06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E956B-54E2-38D5-2FAC-59624CF4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5374C5-E64B-921E-24AF-FBB9BC20E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4B7AC8-3754-0489-1E65-1383E65D5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B6A8A-3F5D-4577-89C1-C90FB1FD3A96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5E0F06-E568-647C-74C1-B1C2AA7AE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8DA7FB-161D-24F8-73D5-7AAA017A1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29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EE403-44A5-45CF-7C54-87F9856B1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Вычисления на </a:t>
            </a:r>
            <a:r>
              <a:rPr lang="en-US" dirty="0"/>
              <a:t>GPU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7A207F-27CB-6F5F-59A3-EE5E11BE8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245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953BD-3C0E-CFA8-1C07-22A20647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OpenCL (Open Computing Language)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5579CC-6609-18EA-40D3-BB43AA47C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OpenCL</a:t>
            </a:r>
            <a:r>
              <a:rPr lang="ru-RU" dirty="0"/>
              <a:t> — это открытый стандарт для параллельных вычислений на </a:t>
            </a:r>
            <a:r>
              <a:rPr lang="ru-RU" dirty="0" err="1"/>
              <a:t>расличных</a:t>
            </a:r>
            <a:r>
              <a:rPr lang="ru-RU" dirty="0"/>
              <a:t> системах (CPU, GPU и других устройствах). Он разработан </a:t>
            </a:r>
            <a:r>
              <a:rPr lang="ru-RU" dirty="0" err="1"/>
              <a:t>Khronos</a:t>
            </a:r>
            <a:r>
              <a:rPr lang="ru-RU" dirty="0"/>
              <a:t> Group и поддерживается на устройствах от разных производителей (NVIDIA, AMD, Intel, ARM и др.).</a:t>
            </a:r>
          </a:p>
          <a:p>
            <a:r>
              <a:rPr lang="ru-RU" dirty="0"/>
              <a:t>Основные концепции </a:t>
            </a:r>
            <a:r>
              <a:rPr lang="ru-RU" dirty="0" err="1"/>
              <a:t>OpenCL</a:t>
            </a:r>
            <a:r>
              <a:rPr lang="ru-RU" dirty="0"/>
              <a:t> включают платформу, устройство, контекст, очередь команд и ядро. </a:t>
            </a:r>
          </a:p>
        </p:txBody>
      </p:sp>
    </p:spTree>
    <p:extLst>
      <p:ext uri="{BB962C8B-B14F-4D97-AF65-F5344CB8AC3E}">
        <p14:creationId xmlns:p14="http://schemas.microsoft.com/office/powerpoint/2010/main" val="413480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3C50C-7439-FCBA-1E3E-ED40A785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концепции </a:t>
            </a:r>
            <a:r>
              <a:rPr lang="ru-RU" dirty="0" err="1"/>
              <a:t>OpenCL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BAB35B-3CCB-8789-451F-3C0E17730086}"/>
              </a:ext>
            </a:extLst>
          </p:cNvPr>
          <p:cNvSpPr/>
          <p:nvPr/>
        </p:nvSpPr>
        <p:spPr>
          <a:xfrm>
            <a:off x="431321" y="2078972"/>
            <a:ext cx="1673524" cy="108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Платформа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0436785-6614-7D76-CE7E-FE37AC42B333}"/>
              </a:ext>
            </a:extLst>
          </p:cNvPr>
          <p:cNvSpPr/>
          <p:nvPr/>
        </p:nvSpPr>
        <p:spPr>
          <a:xfrm>
            <a:off x="2817962" y="2078972"/>
            <a:ext cx="1673524" cy="108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Устройство</a:t>
            </a:r>
            <a:endParaRPr lang="en-US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9838957-AFEF-CC41-385E-0D1920FB334D}"/>
              </a:ext>
            </a:extLst>
          </p:cNvPr>
          <p:cNvSpPr/>
          <p:nvPr/>
        </p:nvSpPr>
        <p:spPr>
          <a:xfrm>
            <a:off x="5204603" y="2078972"/>
            <a:ext cx="1673524" cy="108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Контекст</a:t>
            </a:r>
            <a:endParaRPr lang="en-US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6782B1A-9433-3607-1BC2-BD13827C28F7}"/>
              </a:ext>
            </a:extLst>
          </p:cNvPr>
          <p:cNvSpPr/>
          <p:nvPr/>
        </p:nvSpPr>
        <p:spPr>
          <a:xfrm>
            <a:off x="7591244" y="2078972"/>
            <a:ext cx="1673524" cy="108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Очередь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9C155D7-0042-2655-9D76-87BB774527D3}"/>
              </a:ext>
            </a:extLst>
          </p:cNvPr>
          <p:cNvSpPr/>
          <p:nvPr/>
        </p:nvSpPr>
        <p:spPr>
          <a:xfrm>
            <a:off x="9977885" y="2078972"/>
            <a:ext cx="1673524" cy="108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Ядро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3766E79-915A-C955-7750-CBDBAB16F90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104845" y="2622436"/>
            <a:ext cx="713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C7B4693-456C-1EEE-AF2C-8FA19976372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491486" y="2622436"/>
            <a:ext cx="713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B486E70-46AA-0610-2BA9-199FC2CE7270}"/>
              </a:ext>
            </a:extLst>
          </p:cNvPr>
          <p:cNvCxnSpPr>
            <a:stCxn id="10" idx="3"/>
            <a:endCxn id="10" idx="3"/>
          </p:cNvCxnSpPr>
          <p:nvPr/>
        </p:nvCxnSpPr>
        <p:spPr>
          <a:xfrm>
            <a:off x="6878127" y="262243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9841F43A-5382-C17A-FF8D-289B376B3FA6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878127" y="2622436"/>
            <a:ext cx="713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975ED69E-C552-5FAE-4679-FCE54147050F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9264768" y="2622436"/>
            <a:ext cx="713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1DD625-6380-0F48-7437-EDC2B1E18459}"/>
              </a:ext>
            </a:extLst>
          </p:cNvPr>
          <p:cNvSpPr txBox="1"/>
          <p:nvPr/>
        </p:nvSpPr>
        <p:spPr>
          <a:xfrm>
            <a:off x="267420" y="3247653"/>
            <a:ext cx="1975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Абстракция для устройства </a:t>
            </a:r>
            <a:r>
              <a:rPr lang="ru-RU" dirty="0"/>
              <a:t>или группы устройств (например, GPU NVIDIA или AMD)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686295-009F-87B6-6ACE-E6AA80B6E7C9}"/>
              </a:ext>
            </a:extLst>
          </p:cNvPr>
          <p:cNvSpPr txBox="1"/>
          <p:nvPr/>
        </p:nvSpPr>
        <p:spPr>
          <a:xfrm>
            <a:off x="2606613" y="3247653"/>
            <a:ext cx="19984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Конкретное устройство</a:t>
            </a:r>
            <a:r>
              <a:rPr lang="ru-RU" dirty="0"/>
              <a:t>, на котором выполняются вычисления (например, видеокарта)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79E572-3D41-CB85-8B73-B71BFCED3CBA}"/>
              </a:ext>
            </a:extLst>
          </p:cNvPr>
          <p:cNvSpPr txBox="1"/>
          <p:nvPr/>
        </p:nvSpPr>
        <p:spPr>
          <a:xfrm>
            <a:off x="4968814" y="3247653"/>
            <a:ext cx="20962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Окружение</a:t>
            </a:r>
            <a:r>
              <a:rPr lang="ru-RU" dirty="0"/>
              <a:t>, в котором выполняются команды (включает устройства, память и очереди команд)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FA7A36-3000-CBFC-E30F-4BC3EB23107E}"/>
              </a:ext>
            </a:extLst>
          </p:cNvPr>
          <p:cNvSpPr txBox="1"/>
          <p:nvPr/>
        </p:nvSpPr>
        <p:spPr>
          <a:xfrm>
            <a:off x="7428778" y="3247653"/>
            <a:ext cx="1998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Очередь задач</a:t>
            </a:r>
            <a:r>
              <a:rPr lang="ru-RU" dirty="0"/>
              <a:t>, которые выполняются на устройстве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1B7724-7B3A-AB0E-F705-AC9C0B19A3AF}"/>
              </a:ext>
            </a:extLst>
          </p:cNvPr>
          <p:cNvSpPr txBox="1"/>
          <p:nvPr/>
        </p:nvSpPr>
        <p:spPr>
          <a:xfrm>
            <a:off x="9678839" y="3247653"/>
            <a:ext cx="2297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Функция</a:t>
            </a:r>
            <a:r>
              <a:rPr lang="ru-RU" dirty="0"/>
              <a:t>, которая выполняется на GPU. Пишется на языке, похожем на C</a:t>
            </a:r>
          </a:p>
        </p:txBody>
      </p:sp>
    </p:spTree>
    <p:extLst>
      <p:ext uri="{BB962C8B-B14F-4D97-AF65-F5344CB8AC3E}">
        <p14:creationId xmlns:p14="http://schemas.microsoft.com/office/powerpoint/2010/main" val="361990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023E0-0A20-0E85-2C69-776BDB5D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18DB2A-9E82-1F05-EC68-6F2DBD06E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CUDA — это проприетарная технология NVIDIA для параллельных вычислений на GPU</a:t>
            </a:r>
            <a:endParaRPr lang="en-US" dirty="0"/>
          </a:p>
          <a:p>
            <a:r>
              <a:rPr lang="ru-RU" dirty="0"/>
              <a:t>Разработана исключительно для GPU NVIDIA, поэтому оптимизирована для </a:t>
            </a:r>
            <a:r>
              <a:rPr lang="en-US" dirty="0"/>
              <a:t>GPU NVIDIA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707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F175B-4550-328C-D76C-F2FE5F22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концепции </a:t>
            </a:r>
            <a:r>
              <a:rPr lang="en-US" dirty="0"/>
              <a:t>CUDA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3432F4-4BF6-DE66-1A71-DE91D621A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Потоки (</a:t>
            </a:r>
            <a:r>
              <a:rPr lang="ru-RU" dirty="0" err="1"/>
              <a:t>Threads</a:t>
            </a:r>
            <a:r>
              <a:rPr lang="ru-RU" dirty="0"/>
              <a:t>): Базовая единица выполнения. Потоки объединяются в блоки.</a:t>
            </a:r>
          </a:p>
          <a:p>
            <a:r>
              <a:rPr lang="ru-RU" dirty="0"/>
              <a:t>Блоки (</a:t>
            </a:r>
            <a:r>
              <a:rPr lang="ru-RU" dirty="0" err="1"/>
              <a:t>Blocks</a:t>
            </a:r>
            <a:r>
              <a:rPr lang="ru-RU" dirty="0"/>
              <a:t>): Группа потоков, которые могут взаимодействовать через </a:t>
            </a:r>
            <a:r>
              <a:rPr lang="ru-RU" dirty="0" err="1"/>
              <a:t>shared</a:t>
            </a:r>
            <a:r>
              <a:rPr lang="ru-RU" dirty="0"/>
              <a:t> </a:t>
            </a:r>
            <a:r>
              <a:rPr lang="ru-RU" dirty="0" err="1"/>
              <a:t>memory</a:t>
            </a:r>
            <a:r>
              <a:rPr lang="ru-RU" dirty="0"/>
              <a:t>.</a:t>
            </a:r>
          </a:p>
          <a:p>
            <a:r>
              <a:rPr lang="ru-RU" dirty="0"/>
              <a:t>Сетки (</a:t>
            </a:r>
            <a:r>
              <a:rPr lang="ru-RU" dirty="0" err="1"/>
              <a:t>Grids</a:t>
            </a:r>
            <a:r>
              <a:rPr lang="ru-RU" dirty="0"/>
              <a:t>): Группа блоков, выполняющих одно ядро.</a:t>
            </a:r>
          </a:p>
        </p:txBody>
      </p:sp>
    </p:spTree>
    <p:extLst>
      <p:ext uri="{BB962C8B-B14F-4D97-AF65-F5344CB8AC3E}">
        <p14:creationId xmlns:p14="http://schemas.microsoft.com/office/powerpoint/2010/main" val="2463894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A3359-9C3E-5D3C-D010-0C88964D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концепции </a:t>
            </a:r>
            <a:r>
              <a:rPr lang="en-US" dirty="0"/>
              <a:t>CUDA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1583263-2A2E-C694-CF23-6314B75EB0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069516"/>
            <a:ext cx="57150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E295D0-F22E-5FF6-1011-2E1CA5B7AB52}"/>
              </a:ext>
            </a:extLst>
          </p:cNvPr>
          <p:cNvSpPr txBox="1"/>
          <p:nvPr/>
        </p:nvSpPr>
        <p:spPr>
          <a:xfrm>
            <a:off x="519741" y="2156900"/>
            <a:ext cx="4863142" cy="140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Растение – поток (</a:t>
            </a:r>
            <a:r>
              <a:rPr lang="ru-RU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thread</a:t>
            </a:r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Ряд в грядке – </a:t>
            </a:r>
            <a:r>
              <a:rPr lang="ru-RU" sz="1800" b="1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warp</a:t>
            </a: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(32 threads)</a:t>
            </a:r>
            <a:endParaRPr lang="ru-RU" sz="1800" b="1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Грядка – </a:t>
            </a:r>
            <a:r>
              <a:rPr lang="ru-RU" dirty="0">
                <a:solidFill>
                  <a:srgbClr val="595959"/>
                </a:solidFill>
                <a:latin typeface="Arial" panose="020B0604020202020204" pitchFamily="34" charset="0"/>
              </a:rPr>
              <a:t>блок (</a:t>
            </a:r>
            <a:r>
              <a:rPr lang="ru-RU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block</a:t>
            </a:r>
            <a:r>
              <a:rPr lang="ru-RU" dirty="0">
                <a:solidFill>
                  <a:srgbClr val="595959"/>
                </a:solidFill>
                <a:latin typeface="Arial" panose="020B0604020202020204" pitchFamily="34" charset="0"/>
              </a:rPr>
              <a:t>)</a:t>
            </a:r>
            <a:endParaRPr lang="ru-RU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Ряд из грядок – сетка (</a:t>
            </a:r>
            <a:r>
              <a:rPr lang="ru-RU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grid</a:t>
            </a:r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5644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06911-5DFE-3ACC-D1D1-412C4408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концепции программирования на </a:t>
            </a:r>
            <a:r>
              <a:rPr lang="en-US" dirty="0"/>
              <a:t>OpenCL </a:t>
            </a:r>
            <a:r>
              <a:rPr lang="ru-RU" dirty="0"/>
              <a:t>и </a:t>
            </a:r>
            <a:r>
              <a:rPr lang="en-US" dirty="0"/>
              <a:t>CUDA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BF300-5622-9EAD-614E-B67BC0047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Код выполняется отдельно на </a:t>
            </a:r>
            <a:r>
              <a:rPr lang="ru-RU" b="1" dirty="0"/>
              <a:t>хосте (</a:t>
            </a:r>
            <a:r>
              <a:rPr lang="en-US" b="1" dirty="0"/>
              <a:t>host)</a:t>
            </a:r>
            <a:r>
              <a:rPr lang="ru-RU" b="1" dirty="0"/>
              <a:t> </a:t>
            </a:r>
            <a:r>
              <a:rPr lang="ru-RU" dirty="0"/>
              <a:t>и отдельно на </a:t>
            </a:r>
            <a:r>
              <a:rPr lang="ru-RU" b="1" dirty="0"/>
              <a:t>устройстве</a:t>
            </a:r>
            <a:r>
              <a:rPr lang="en-US" b="1" dirty="0"/>
              <a:t> (device)</a:t>
            </a:r>
            <a:endParaRPr lang="ru-RU" b="1" dirty="0"/>
          </a:p>
          <a:p>
            <a:r>
              <a:rPr lang="ru-RU" dirty="0"/>
              <a:t>Создание </a:t>
            </a:r>
            <a:r>
              <a:rPr lang="en-US" dirty="0"/>
              <a:t>“</a:t>
            </a:r>
            <a:r>
              <a:rPr lang="ru-RU" dirty="0"/>
              <a:t>окружения</a:t>
            </a:r>
            <a:r>
              <a:rPr lang="en-US" dirty="0"/>
              <a:t>”</a:t>
            </a:r>
            <a:r>
              <a:rPr lang="ru-RU" dirty="0"/>
              <a:t> для работы кода (платформа, контекст, очереди и др.)</a:t>
            </a:r>
          </a:p>
          <a:p>
            <a:r>
              <a:rPr lang="ru-RU" b="1" dirty="0"/>
              <a:t>Выделение памяти </a:t>
            </a:r>
            <a:r>
              <a:rPr lang="ru-RU" dirty="0"/>
              <a:t>на хосте и устройстве, </a:t>
            </a:r>
            <a:r>
              <a:rPr lang="ru-RU" b="1" dirty="0"/>
              <a:t>копирование</a:t>
            </a:r>
            <a:r>
              <a:rPr lang="ru-RU" dirty="0"/>
              <a:t> данных с хоста на устройство </a:t>
            </a:r>
          </a:p>
          <a:p>
            <a:r>
              <a:rPr lang="ru-RU" b="1" dirty="0"/>
              <a:t>Выполнение ядра</a:t>
            </a:r>
          </a:p>
          <a:p>
            <a:r>
              <a:rPr lang="ru-RU" b="1" dirty="0"/>
              <a:t>Копирование результатов</a:t>
            </a:r>
            <a:r>
              <a:rPr lang="ru-RU" dirty="0"/>
              <a:t> ядра на хост</a:t>
            </a:r>
          </a:p>
          <a:p>
            <a:r>
              <a:rPr lang="ru-RU" b="1" dirty="0"/>
              <a:t>Удаление</a:t>
            </a:r>
            <a:r>
              <a:rPr lang="ru-RU" dirty="0"/>
              <a:t> всех созданных сущностей, чтобы не было утечек памяти</a:t>
            </a:r>
          </a:p>
        </p:txBody>
      </p:sp>
    </p:spTree>
    <p:extLst>
      <p:ext uri="{BB962C8B-B14F-4D97-AF65-F5344CB8AC3E}">
        <p14:creationId xmlns:p14="http://schemas.microsoft.com/office/powerpoint/2010/main" val="1289891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A417C-D0EE-88B2-C2B2-1939BEC7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кода на </a:t>
            </a:r>
            <a:r>
              <a:rPr lang="en-US" dirty="0"/>
              <a:t>OpenCL</a:t>
            </a:r>
            <a:r>
              <a:rPr lang="ru-RU" dirty="0"/>
              <a:t> (ядро)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EDF341-44E9-DFB0-4508-160E9B426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F5C6321-6D0F-3406-16B6-68CF113F2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85" y="2861068"/>
            <a:ext cx="11500629" cy="113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40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F5A93-78B2-7E56-E696-53704A26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кода на </a:t>
            </a:r>
            <a:r>
              <a:rPr lang="en-US" dirty="0"/>
              <a:t>OpenCL</a:t>
            </a:r>
            <a:r>
              <a:rPr lang="ru-RU" dirty="0"/>
              <a:t> (хост)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A0B7F0-55D5-080A-37EA-94B980F4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39C583D-C544-7A2C-8607-A1707425C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20" y="1329604"/>
            <a:ext cx="8487960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72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00821-8FF5-3C3A-1BAB-8F78C630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кода на </a:t>
            </a:r>
            <a:r>
              <a:rPr lang="en-US" dirty="0"/>
              <a:t>OpenCL </a:t>
            </a:r>
            <a:r>
              <a:rPr lang="ru-RU" dirty="0"/>
              <a:t>(хост)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DA7A32B-4FD2-C08C-26FB-1D4C2500D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C6B902-FF4E-297F-6F46-2110FFC8D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83" y="1462527"/>
            <a:ext cx="8478433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99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98428-D52D-F440-F712-45ABA7AD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кода на </a:t>
            </a:r>
            <a:r>
              <a:rPr lang="en-US" dirty="0"/>
              <a:t>CUDA</a:t>
            </a:r>
            <a:r>
              <a:rPr lang="ru-RU" dirty="0"/>
              <a:t> (ядро)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6CEE433-EC05-0C61-E851-BAE3AD70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84F8B62-4E43-9E24-8DFF-F564ADE70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132" y="2677428"/>
            <a:ext cx="9293736" cy="179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1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6164D-F547-0E44-C47D-B964C0FA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DF0EAF-EC39-9B72-415A-B6CCFFC99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Введение в GPU и его роль в современных вычислениях</a:t>
            </a:r>
          </a:p>
          <a:p>
            <a:r>
              <a:rPr lang="ru-RU" dirty="0"/>
              <a:t>Основы программирования на </a:t>
            </a:r>
            <a:r>
              <a:rPr lang="en-US" dirty="0"/>
              <a:t>GPU</a:t>
            </a:r>
            <a:endParaRPr lang="ru-RU" dirty="0"/>
          </a:p>
          <a:p>
            <a:r>
              <a:rPr lang="ru-RU" dirty="0"/>
              <a:t>Обзор фреймворков для работы с GPU</a:t>
            </a:r>
          </a:p>
          <a:p>
            <a:r>
              <a:rPr lang="ru-RU" dirty="0"/>
              <a:t>Примеры кода на </a:t>
            </a:r>
            <a:r>
              <a:rPr lang="en-US" dirty="0"/>
              <a:t>CUDA/OpenCL</a:t>
            </a:r>
          </a:p>
          <a:p>
            <a:r>
              <a:rPr lang="ru-RU" dirty="0"/>
              <a:t>Резюме (???)</a:t>
            </a:r>
            <a:endParaRPr lang="en-US" dirty="0"/>
          </a:p>
          <a:p>
            <a:endParaRPr lang="en-US" dirty="0"/>
          </a:p>
          <a:p>
            <a:r>
              <a:rPr lang="ru-RU" dirty="0">
                <a:solidFill>
                  <a:srgbClr val="FF0000"/>
                </a:solidFill>
              </a:rPr>
              <a:t>А ЧЕ ПО ОЦЕНКЕ И ЗАДАЧКАМ</a:t>
            </a:r>
          </a:p>
        </p:txBody>
      </p:sp>
    </p:spTree>
    <p:extLst>
      <p:ext uri="{BB962C8B-B14F-4D97-AF65-F5344CB8AC3E}">
        <p14:creationId xmlns:p14="http://schemas.microsoft.com/office/powerpoint/2010/main" val="2038358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EF928-4208-2412-1FF8-A959EF14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кода на </a:t>
            </a:r>
            <a:r>
              <a:rPr lang="en-US" dirty="0"/>
              <a:t>CUDA </a:t>
            </a:r>
            <a:r>
              <a:rPr lang="ru-RU" dirty="0"/>
              <a:t>(хост)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5DFB03F6-1E94-280A-B687-C7D886040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815" y="1343169"/>
            <a:ext cx="6562369" cy="5149706"/>
          </a:xfrm>
        </p:spPr>
      </p:pic>
    </p:spTree>
    <p:extLst>
      <p:ext uri="{BB962C8B-B14F-4D97-AF65-F5344CB8AC3E}">
        <p14:creationId xmlns:p14="http://schemas.microsoft.com/office/powerpoint/2010/main" val="3413183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5D559-4D2D-2190-D685-6FFE1238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кода на </a:t>
            </a:r>
            <a:r>
              <a:rPr lang="en-US" dirty="0"/>
              <a:t>CUDA </a:t>
            </a:r>
            <a:r>
              <a:rPr lang="ru-RU" dirty="0"/>
              <a:t>(хост)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A53D2CE-F955-1F73-68B4-81163F7B6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4BB98A4-689E-A7F1-25F6-5B4D1BBD5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627" y="1569961"/>
            <a:ext cx="7302745" cy="453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6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13CCE-FBAA-5478-3D1E-D2D1B337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GPU?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3BE79-31B2-C73D-8C65-AE080BB41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GPU (Graphics Processing Unit) — это специализированный процессор, изначально разработанный для обработки графики и визуализации.</a:t>
            </a:r>
          </a:p>
          <a:p>
            <a:endParaRPr lang="ru-RU" dirty="0"/>
          </a:p>
          <a:p>
            <a:r>
              <a:rPr lang="ru-RU" dirty="0"/>
              <a:t>Современные GPU используются не только для рендеринга, но и для выполнения общих вычислений (GPGPU — General-</a:t>
            </a:r>
            <a:r>
              <a:rPr lang="ru-RU" dirty="0" err="1"/>
              <a:t>Purpose</a:t>
            </a:r>
            <a:r>
              <a:rPr lang="ru-RU" dirty="0"/>
              <a:t> </a:t>
            </a:r>
            <a:r>
              <a:rPr lang="ru-RU" dirty="0" err="1"/>
              <a:t>computing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Graphics Processing </a:t>
            </a:r>
            <a:r>
              <a:rPr lang="ru-RU" dirty="0" err="1"/>
              <a:t>Units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7015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C7CBE-51CE-1C23-A02F-731F3A52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ведь есть </a:t>
            </a:r>
            <a:r>
              <a:rPr lang="en-US" dirty="0"/>
              <a:t>CPU!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47635C4-7A4B-14C0-986D-3881DC8E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0775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02A887-4B15-BB22-AB07-FB6542EE7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949" y="1459441"/>
            <a:ext cx="8980098" cy="467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70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C48CA-02E0-47A0-E1F1-A6503447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GPU </a:t>
            </a:r>
            <a:r>
              <a:rPr lang="en-US" dirty="0"/>
              <a:t>vs.</a:t>
            </a:r>
            <a:r>
              <a:rPr lang="ru-RU" dirty="0"/>
              <a:t> CPU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9F8F1C2-189B-C1F0-5D23-131F8FE1C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613965"/>
              </p:ext>
            </p:extLst>
          </p:nvPr>
        </p:nvGraphicFramePr>
        <p:xfrm>
          <a:off x="838200" y="1825625"/>
          <a:ext cx="10515597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8639830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0123675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01384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7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Архитектура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Тысячи более простых ядер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оптимизированных для параллельных вычислений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Несколько мощных ядер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оптимизированных для последовательных задач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24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Параллелизм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Эффективен в задачах, где можно выполнять 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одинаковых операций одновременно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(например, обработка пикселей, матричные операции)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Хорошо справляется с задачами, требующими 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сложной логики и ветвления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0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Производительность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Высокая производительность на 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множестве потоков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но только при условии высокой степени параллелизма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Высокая производительность на 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одном потоке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05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04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6D7FD-0504-306C-E401-5476FBAB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998BEE3D-BFFB-83F0-8EBB-EF159BDB2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2958" y="1851005"/>
            <a:ext cx="9146084" cy="345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62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A7E42-9FE6-17CB-EFA8-AD4EC4D0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нам </a:t>
            </a:r>
            <a:r>
              <a:rPr lang="en-US" dirty="0"/>
              <a:t>GPU</a:t>
            </a:r>
            <a:r>
              <a:rPr lang="ru-RU" dirty="0"/>
              <a:t>??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6D668A-C62A-E1CB-A850-90B621CC0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Машинное обучение и искусственный интеллект</a:t>
            </a:r>
          </a:p>
          <a:p>
            <a:r>
              <a:rPr lang="ru-RU" dirty="0"/>
              <a:t>Научные вычисления</a:t>
            </a:r>
          </a:p>
          <a:p>
            <a:r>
              <a:rPr lang="ru-RU" dirty="0"/>
              <a:t>Рендеринг и графика</a:t>
            </a:r>
          </a:p>
          <a:p>
            <a:r>
              <a:rPr lang="ru-RU" dirty="0"/>
              <a:t>Криптография и блокчейн</a:t>
            </a:r>
          </a:p>
        </p:txBody>
      </p:sp>
    </p:spTree>
    <p:extLst>
      <p:ext uri="{BB962C8B-B14F-4D97-AF65-F5344CB8AC3E}">
        <p14:creationId xmlns:p14="http://schemas.microsoft.com/office/powerpoint/2010/main" val="1822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9435C-CE5C-5D49-14E1-79D03C37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все так однозначно…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BB9B0C7-E236-35D6-98B9-B20BE14B7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440764"/>
              </p:ext>
            </p:extLst>
          </p:nvPr>
        </p:nvGraphicFramePr>
        <p:xfrm>
          <a:off x="838200" y="1825625"/>
          <a:ext cx="105156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8020645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64087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Преимущества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Ограничения 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86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Высокая производительность</a:t>
                      </a:r>
                      <a:r>
                        <a:rPr lang="ru-RU" dirty="0"/>
                        <a:t>: GPU может выполнять тысячи операций одновременно, что делает его идеальным для задач с высокой степенью параллелизма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Сложность программирования: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Работа с GPU требует понимания параллельной архитектуры и специфических фреймворков (CUDA,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15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Энергоэффективность</a:t>
                      </a:r>
                      <a:r>
                        <a:rPr lang="ru-RU" dirty="0"/>
                        <a:t>: GPU потребляет меньше энергии на выполнение параллельных задач по сравнению с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Неэффективность для последовательных задач: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Если задача не может быть распараллелена, GPU не даст преимущества перед CPU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09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Масштабируемость</a:t>
                      </a:r>
                      <a:r>
                        <a:rPr lang="ru-RU" dirty="0"/>
                        <a:t>: Современные GPU поддерживают тысячи потоков, что позволяет эффективно решать задачи любого масштаба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Ограниченная память: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Глобальная память GPU меньше, чем у CPU, что может стать проблемой для задач с большими объемами данных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29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46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B902E-26F6-79C9-3D14-AA095BF1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</a:t>
            </a:r>
            <a:r>
              <a:rPr lang="ru-RU" dirty="0" err="1"/>
              <a:t>фрейморков</a:t>
            </a:r>
            <a:r>
              <a:rPr lang="ru-RU" dirty="0"/>
              <a:t> для работы с </a:t>
            </a:r>
            <a:r>
              <a:rPr lang="en-US" dirty="0"/>
              <a:t>GPU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3F50AD-0BA6-2B91-4ED6-C1B24F94C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Фреймворки для работы с GPU — это наборы инструментов и библиотек, которые позволяют программистам использовать вычислительные мощности GPU для выполнения задач, отличных от обработки графики (GPGPU)</a:t>
            </a:r>
            <a:endParaRPr lang="en-US" dirty="0"/>
          </a:p>
          <a:p>
            <a:r>
              <a:rPr lang="ru-RU" dirty="0"/>
              <a:t>Фреймворки упрощают взаимодействие с GPU, предоставляя высокоуровневые API для управления памятью, выполнения ядер (</a:t>
            </a:r>
            <a:r>
              <a:rPr lang="ru-RU" dirty="0" err="1"/>
              <a:t>kernels</a:t>
            </a:r>
            <a:r>
              <a:rPr lang="ru-RU" dirty="0"/>
              <a:t>) и синхронизации.</a:t>
            </a:r>
          </a:p>
          <a:p>
            <a:r>
              <a:rPr lang="ru-RU" dirty="0"/>
              <a:t>Без фреймворков программирование на GPU было бы крайне сложным и требовало бы глубокого понимания аппаратной архитектуры.</a:t>
            </a:r>
          </a:p>
        </p:txBody>
      </p:sp>
    </p:spTree>
    <p:extLst>
      <p:ext uri="{BB962C8B-B14F-4D97-AF65-F5344CB8AC3E}">
        <p14:creationId xmlns:p14="http://schemas.microsoft.com/office/powerpoint/2010/main" val="39688776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709</Words>
  <Application>Microsoft Office PowerPoint</Application>
  <PresentationFormat>Широкоэкранный</PresentationFormat>
  <Paragraphs>84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Вычисления на GPU</vt:lpstr>
      <vt:lpstr>План курса</vt:lpstr>
      <vt:lpstr>Что такое GPU? </vt:lpstr>
      <vt:lpstr>Но ведь есть CPU!</vt:lpstr>
      <vt:lpstr>GPU vs. CPU</vt:lpstr>
      <vt:lpstr>Архитектура</vt:lpstr>
      <vt:lpstr>Зачем нам GPU??</vt:lpstr>
      <vt:lpstr>Не все так однозначно…</vt:lpstr>
      <vt:lpstr>Обзор фрейморков для работы с GPU</vt:lpstr>
      <vt:lpstr>OpenCL (Open Computing Language)</vt:lpstr>
      <vt:lpstr>Основные концепции OpenCL</vt:lpstr>
      <vt:lpstr>CUDA</vt:lpstr>
      <vt:lpstr>Основные концепции CUDA</vt:lpstr>
      <vt:lpstr>Основные концепции CUDA</vt:lpstr>
      <vt:lpstr>Основные концепции программирования на OpenCL и CUDA</vt:lpstr>
      <vt:lpstr>Примеры кода на OpenCL (ядро)</vt:lpstr>
      <vt:lpstr>Примеры кода на OpenCL (хост)</vt:lpstr>
      <vt:lpstr>Примеры кода на OpenCL (хост)</vt:lpstr>
      <vt:lpstr>Примеры кода на CUDA (ядро)</vt:lpstr>
      <vt:lpstr>Примеры кода на CUDA (хост)</vt:lpstr>
      <vt:lpstr>Примеры кода на CUDA (хост)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Никитка</dc:creator>
  <cp:lastModifiedBy>Никитка</cp:lastModifiedBy>
  <cp:revision>19</cp:revision>
  <dcterms:created xsi:type="dcterms:W3CDTF">2025-02-17T17:26:21Z</dcterms:created>
  <dcterms:modified xsi:type="dcterms:W3CDTF">2025-02-23T14:57:10Z</dcterms:modified>
</cp:coreProperties>
</file>