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236CD-9C2B-46A2-852A-AB8A764EF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78AF0-6290-D9A1-0DCD-FF6A66191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E0C6E9-CCC4-4058-96B3-746898E5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62C28E-3514-8E6F-5186-4CF2DFB7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97B880-0EBA-E781-F8BE-76192025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27E12-97AB-D00A-3D96-FDED6922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49D25F-57DC-4D7A-C072-78C220D3B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FE6F9-20E2-B7BD-6C4A-33BA2170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3280B9-D1F0-24A2-A8F7-CAFD8372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C3C43-A045-EE2E-C0DE-4709F4B1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51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F0C482-5C28-9BCA-6163-6D4BC7BF0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1CA284-91C4-D8EE-ED86-605EC9B8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281812-95F4-1BFD-ADC6-75DFB0F6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74EFCE-CCE0-907E-7654-BA34F8CA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B864CB-0881-E559-CF43-15A39B5B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6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9F671-2935-E720-06B6-77AA163E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8E893-3EEA-343C-5B70-E7E5FB8D4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BEF56E-AEDA-FE50-CE24-B5027781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C90318-A159-122B-378A-8969540D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0F944C-DAED-FDFC-6189-A2354B51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69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68EF0-59AE-E005-A148-51FD1334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318CF-0B00-1CE2-F863-59B10BF03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9E48F5-8CB2-04BC-E8D8-3F5DCF20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E4632D-7CE1-0D4E-00CC-F1DBE9A0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6296C-2EF1-9FBB-D73F-11743EE3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66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E43D-4900-813F-EEF0-BE2931D3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4D5B1D-9122-5E9A-BD29-C1549FB4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A73F12-C45E-84B5-412C-7F3F0E5B9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FB830B-1FF4-4796-A87C-350E659E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9C9A6F-063D-2FB7-9160-8DA429DF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D8C379-D37F-E2E2-4AF5-5152519D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31A78-379E-92C4-9997-4411408B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EF4482-55DE-CF0C-329C-9FA46239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46BA2B-1707-9895-03F2-951CB1860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E5D577-2DE6-84BE-BDC2-C8F052001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C2123F-BB59-EAB5-2778-0BE1BD3AE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8ED751-D1E8-DB92-5565-5C6BAC2B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D9643D-5FAE-01E7-32D2-9BD83927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85053F-4889-3F29-45C8-331BD03E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15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6D37C-81BB-236F-B14B-8ED89EFA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DE83C8-27D7-6D8F-133B-E224A33A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650927-C6C6-9FD5-D904-F8E24C6A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0F8A00-69FC-BD01-A520-6E13EB70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84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71E266C-0C2A-C8CE-F2BF-C612CCA3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40BEF2-5ED0-AB1F-A843-829849DD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BC9C6C-F6EC-6874-2219-CD09E77C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10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DDD35-D3C9-C51A-1DE8-935C1F01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C360B-E023-AA38-D5B9-3CAC71D38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EBA83E-64B8-A994-636A-FE0047824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DDA16C-5E2F-9614-4692-3049B4E7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F8F075-7383-82EB-06D3-7F0DB2B3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926B1C-0FB4-56D0-E1A7-B05257D1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3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89580-7698-BBCB-9533-D397A849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3F57B8-8A09-67E1-A7B2-B09E79D0B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6F7823-E338-5F96-CA8E-ED0E55F3A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4A0F77-3046-3709-60F0-F4775B18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5DF5F1-2A19-B60B-BA45-4E691939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2DE32D-B834-FA0D-C6FE-57586FCA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E956B-54E2-38D5-2FAC-59624CF4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5374C5-E64B-921E-24AF-FBB9BC20E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4B7AC8-3754-0489-1E65-1383E65D5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6A8A-3F5D-4577-89C1-C90FB1FD3A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5E0F06-E568-647C-74C1-B1C2AA7AE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8DA7FB-161D-24F8-73D5-7AAA017A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29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EE403-44A5-45CF-7C54-87F9856B1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GPU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7A207F-27CB-6F5F-59A3-EE5E11BE8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45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6164D-F547-0E44-C47D-B964C0FA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F0EAF-EC39-9B72-415A-B6CCFFC9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Введение в GPU и его роль в современных вычислениях</a:t>
            </a:r>
          </a:p>
          <a:p>
            <a:r>
              <a:rPr lang="ru-RU" dirty="0"/>
              <a:t>Основы программирования на </a:t>
            </a:r>
            <a:r>
              <a:rPr lang="en-US" dirty="0"/>
              <a:t>GPU</a:t>
            </a:r>
            <a:endParaRPr lang="ru-RU" dirty="0"/>
          </a:p>
          <a:p>
            <a:r>
              <a:rPr lang="ru-RU" dirty="0"/>
              <a:t>Обзор фреймворков для работы с GPU</a:t>
            </a:r>
          </a:p>
          <a:p>
            <a:r>
              <a:rPr lang="ru-RU" dirty="0"/>
              <a:t>Примеры кода на </a:t>
            </a:r>
            <a:r>
              <a:rPr lang="en-US" dirty="0"/>
              <a:t>CUDA/OpenCL</a:t>
            </a:r>
          </a:p>
          <a:p>
            <a:r>
              <a:rPr lang="ru-RU" dirty="0"/>
              <a:t>Резюме (???)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rgbClr val="FF0000"/>
                </a:solidFill>
              </a:rPr>
              <a:t>А ЧЕ ПО ОЦЕНКЕ И ЗАДАЧКАМ</a:t>
            </a:r>
          </a:p>
        </p:txBody>
      </p:sp>
    </p:spTree>
    <p:extLst>
      <p:ext uri="{BB962C8B-B14F-4D97-AF65-F5344CB8AC3E}">
        <p14:creationId xmlns:p14="http://schemas.microsoft.com/office/powerpoint/2010/main" val="203835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13CCE-FBAA-5478-3D1E-D2D1B337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GPU?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3BE79-31B2-C73D-8C65-AE080BB4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GPU (Graphics Processing Unit) — это специализированный процессор, изначально разработанный для обработки графики и визуализации.</a:t>
            </a:r>
          </a:p>
          <a:p>
            <a:endParaRPr lang="ru-RU" dirty="0"/>
          </a:p>
          <a:p>
            <a:r>
              <a:rPr lang="ru-RU" dirty="0"/>
              <a:t>Современные GPU используются не только для рендеринга, но и для выполнения общих вычислений (GPGPU — General-</a:t>
            </a:r>
            <a:r>
              <a:rPr lang="ru-RU" dirty="0" err="1"/>
              <a:t>Purpose</a:t>
            </a:r>
            <a:r>
              <a:rPr lang="ru-RU" dirty="0"/>
              <a:t> </a:t>
            </a:r>
            <a:r>
              <a:rPr lang="ru-RU" dirty="0" err="1"/>
              <a:t>computing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Graphics Processing </a:t>
            </a:r>
            <a:r>
              <a:rPr lang="ru-RU" dirty="0" err="1"/>
              <a:t>Units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015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C7CBE-51CE-1C23-A02F-731F3A52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ведь есть </a:t>
            </a:r>
            <a:r>
              <a:rPr lang="en-US" dirty="0"/>
              <a:t>CPU!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47635C4-7A4B-14C0-986D-3881DC8E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0775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02A887-4B15-BB22-AB07-FB6542EE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49" y="1459441"/>
            <a:ext cx="8980098" cy="46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70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C48CA-02E0-47A0-E1F1-A6503447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GPU </a:t>
            </a:r>
            <a:r>
              <a:rPr lang="en-US" dirty="0"/>
              <a:t>vs.</a:t>
            </a:r>
            <a:r>
              <a:rPr lang="ru-RU" dirty="0"/>
              <a:t> CPU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9F8F1C2-189B-C1F0-5D23-131F8FE1C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613965"/>
              </p:ext>
            </p:extLst>
          </p:nvPr>
        </p:nvGraphicFramePr>
        <p:xfrm>
          <a:off x="838200" y="1825625"/>
          <a:ext cx="10515597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63983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012367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01384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7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Архитектура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Тысячи более простых ядер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оптимизированных для параллельных вычислений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Несколько мощных ядер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оптимизированных для последовательных задач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24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Параллелизм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Эффективен в задачах, где можно выполнять 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одинаковых операций одновременно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(например, обработка пикселей, матричные операции)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Хорошо справляется с задачами, требующими 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сложной логики и ветвления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0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Производительность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производительность на 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множестве потоков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только при условии высокой степени параллелизма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производительность на 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одном потоке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5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0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6D7FD-0504-306C-E401-5476FBAB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98BEE3D-BFFB-83F0-8EBB-EF159BDB2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2958" y="1851005"/>
            <a:ext cx="9146084" cy="345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62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A7E42-9FE6-17CB-EFA8-AD4EC4D0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нам </a:t>
            </a:r>
            <a:r>
              <a:rPr lang="en-US" dirty="0"/>
              <a:t>GPU</a:t>
            </a:r>
            <a:r>
              <a:rPr lang="ru-RU" dirty="0"/>
              <a:t>??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D668A-C62A-E1CB-A850-90B621CC0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Машинное обучение и искусственный интеллект</a:t>
            </a:r>
          </a:p>
          <a:p>
            <a:r>
              <a:rPr lang="ru-RU" dirty="0"/>
              <a:t>Научные вычисления</a:t>
            </a:r>
          </a:p>
          <a:p>
            <a:r>
              <a:rPr lang="ru-RU" dirty="0"/>
              <a:t>Рендеринг и графика</a:t>
            </a:r>
          </a:p>
          <a:p>
            <a:r>
              <a:rPr lang="ru-RU" dirty="0"/>
              <a:t>Криптография и блокчейн</a:t>
            </a:r>
          </a:p>
        </p:txBody>
      </p:sp>
    </p:spTree>
    <p:extLst>
      <p:ext uri="{BB962C8B-B14F-4D97-AF65-F5344CB8AC3E}">
        <p14:creationId xmlns:p14="http://schemas.microsoft.com/office/powerpoint/2010/main" val="1822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9435C-CE5C-5D49-14E1-79D03C37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все так однозначно…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BB9B0C7-E236-35D6-98B9-B20BE14B7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440764"/>
              </p:ext>
            </p:extLst>
          </p:nvPr>
        </p:nvGraphicFramePr>
        <p:xfrm>
          <a:off x="838200" y="1825625"/>
          <a:ext cx="105156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802064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64087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Преимущества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Ограничения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6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Высокая производительность</a:t>
                      </a:r>
                      <a:r>
                        <a:rPr lang="ru-RU" dirty="0"/>
                        <a:t>: GPU может выполнять тысячи операций одновременно, что делает его идеальным для задач с высокой степенью параллелизма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программирования: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Работа с GPU требует понимания параллельной архитектуры и специфических фреймворков (CUDA,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15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Энергоэффективность</a:t>
                      </a:r>
                      <a:r>
                        <a:rPr lang="ru-RU" dirty="0"/>
                        <a:t>: GPU потребляет меньше энергии на выполнение параллельных задач по сравнению с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Неэффективность для последовательных задач: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Если задача не может быть распараллелена, GPU не даст преимущества перед CPU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09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Масштабируемость</a:t>
                      </a:r>
                      <a:r>
                        <a:rPr lang="ru-RU" dirty="0"/>
                        <a:t>: Современные GPU поддерживают тысячи потоков, что позволяет эффективно решать задачи любого масштаба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Ограниченная память: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Глобальная память GPU меньше, чем у CPU, что может стать проблемой для задач с большими объемами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29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645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297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Введение в GPU</vt:lpstr>
      <vt:lpstr>План курса</vt:lpstr>
      <vt:lpstr>Что такое GPU? </vt:lpstr>
      <vt:lpstr>Но ведь есть CPU!</vt:lpstr>
      <vt:lpstr>GPU vs. CPU</vt:lpstr>
      <vt:lpstr>Архитектура</vt:lpstr>
      <vt:lpstr>Зачем нам GPU??</vt:lpstr>
      <vt:lpstr>Не все так однозначно…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Никитка</dc:creator>
  <cp:lastModifiedBy>Никитка</cp:lastModifiedBy>
  <cp:revision>9</cp:revision>
  <dcterms:created xsi:type="dcterms:W3CDTF">2025-02-17T17:26:21Z</dcterms:created>
  <dcterms:modified xsi:type="dcterms:W3CDTF">2025-02-17T19:36:10Z</dcterms:modified>
</cp:coreProperties>
</file>