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8" d="100"/>
          <a:sy n="108" d="100"/>
        </p:scale>
        <p:origin x="654" y="10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FF4553-B8AE-789D-26CC-79D7E29471B8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42D0D0-F659-36FB-6666-A31288B4E95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E12E11-838E-CC6A-E706-567B42984BB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EAEF1E-B2C4-A545-69CE-3B1590A7882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F42A5C-27BA-D51C-C257-1053281765A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B05878-2E6B-46CA-0342-C20197235975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218D31-BFA6-1AA6-1A3E-B03AB73D92B6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D5B7FC-683C-872E-A6A4-DABE79162FB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83B01C-1517-11E7-6845-DEBAD6C95AA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BE3EEE-CBA3-13AD-3C40-1F6FD3A8592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225DB3-FCFE-EBD1-7775-CE898379058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841381-9AE4-8A8C-42D5-8160C5EF9042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FF72D3-9B05-3BD1-3278-C303E198CF3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749427-3955-D6AF-C37F-73FF4300C09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91CA43-E2DB-01EF-EF7E-A459C297F28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AE0123-E4EC-F117-0216-2F56816DB81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B878E3-6012-5DBB-90CB-1CB052AA6A9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96F784-4DB6-C4DC-DA1F-D27C16251F8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4F69C4-82A1-584D-3BA2-2A22776AF8B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2DDA6C-3948-8BE9-3F5D-40D4C266252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C88637-7E2C-FFC1-C6E9-FBD48DD7636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B6A8A-3F5D-4577-89C1-C90FB1FD3A96}" type="datetimeFigureOut">
              <a:rPr lang="ru-RU"/>
              <a:t>23.02.2025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EC2362-773A-4772-8DD6-024A129F293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8000" baseline="30000">
                <a:latin typeface="Times New Roman"/>
                <a:ea typeface="Times New Roman"/>
                <a:cs typeface="Times New Roman"/>
              </a:rPr>
              <a:t>Вычисления на </a:t>
            </a:r>
            <a:r>
              <a:rPr lang="en-US" sz="8000" baseline="30000">
                <a:latin typeface="Times New Roman"/>
                <a:ea typeface="Times New Roman"/>
                <a:cs typeface="Times New Roman"/>
              </a:rPr>
              <a:t>GPU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943449" y="4893060"/>
            <a:ext cx="9144000" cy="1655761"/>
          </a:xfrm>
        </p:spPr>
        <p:txBody>
          <a:bodyPr/>
          <a:lstStyle/>
          <a:p>
            <a:pPr algn="r"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Песков Н. И.</a:t>
            </a:r>
            <a:endParaRPr lang="ru-RU">
              <a:latin typeface="Times New Roman"/>
              <a:ea typeface="Times New Roman"/>
              <a:cs typeface="Times New Roman"/>
            </a:endParaRPr>
          </a:p>
          <a:p>
            <a:pPr algn="r"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Боржонов А. И.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>
                <a:latin typeface="Times New Roman"/>
                <a:ea typeface="Times New Roman"/>
                <a:cs typeface="Times New Roman"/>
              </a:rPr>
              <a:t>OpenCL (Open Computing Language)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OpenCL</a:t>
            </a:r>
            <a:r>
              <a:rPr lang="ru-RU"/>
              <a:t> — это открытый стандарт для параллельных вычислений на </a:t>
            </a:r>
            <a:r>
              <a:rPr lang="ru-RU"/>
              <a:t>различных</a:t>
            </a:r>
            <a:r>
              <a:rPr lang="ru-RU"/>
              <a:t> системах (CPU, GPU и других устройствах). Он разработан </a:t>
            </a:r>
            <a:r>
              <a:rPr lang="ru-RU"/>
              <a:t>Khronos</a:t>
            </a:r>
            <a:r>
              <a:rPr lang="ru-RU"/>
              <a:t> Group и поддерживается на устройствах от разных производителей (NVIDIA, AMD, Intel, ARM и др.).</a:t>
            </a:r>
            <a:endParaRPr/>
          </a:p>
          <a:p>
            <a:pPr>
              <a:defRPr/>
            </a:pPr>
            <a:r>
              <a:rPr lang="ru-RU"/>
              <a:t>Основные концепции </a:t>
            </a:r>
            <a:r>
              <a:rPr lang="ru-RU"/>
              <a:t>OpenCL</a:t>
            </a:r>
            <a:r>
              <a:rPr lang="ru-RU"/>
              <a:t> включают платформу, устройство, контекст, очередь команд и ядро.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Основные концепции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OpenCL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31321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Платформа</a:t>
            </a:r>
            <a:endParaRPr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2817962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Устройство</a:t>
            </a:r>
            <a:endParaRPr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204603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Контекст</a:t>
            </a:r>
            <a:endParaRPr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7591244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Очередь</a:t>
            </a:r>
            <a:endParaRPr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9977885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/>
              <a:t>Ядро</a:t>
            </a:r>
            <a:endParaRPr/>
          </a:p>
        </p:txBody>
      </p:sp>
      <p:cxnSp>
        <p:nvCxnSpPr>
          <p:cNvPr id="14" name="Прямая со стрелкой 13"/>
          <p:cNvCxnSpPr>
            <a:cxnSpLocks/>
            <a:stCxn id="8" idx="3"/>
            <a:endCxn id="9" idx="1"/>
          </p:cNvCxnSpPr>
          <p:nvPr/>
        </p:nvCxnSpPr>
        <p:spPr bwMode="auto">
          <a:xfrm>
            <a:off x="2104845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stCxn id="9" idx="3"/>
            <a:endCxn id="10" idx="1"/>
          </p:cNvCxnSpPr>
          <p:nvPr/>
        </p:nvCxnSpPr>
        <p:spPr bwMode="auto">
          <a:xfrm>
            <a:off x="4491486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cxnSpLocks/>
            <a:stCxn id="10" idx="3"/>
            <a:endCxn id="10" idx="3"/>
          </p:cNvCxnSpPr>
          <p:nvPr/>
        </p:nvCxnSpPr>
        <p:spPr bwMode="auto">
          <a:xfrm>
            <a:off x="6878126" y="26224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cxnSpLocks/>
            <a:stCxn id="10" idx="3"/>
            <a:endCxn id="11" idx="1"/>
          </p:cNvCxnSpPr>
          <p:nvPr/>
        </p:nvCxnSpPr>
        <p:spPr bwMode="auto">
          <a:xfrm>
            <a:off x="6878126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11" idx="3"/>
            <a:endCxn id="12" idx="1"/>
          </p:cNvCxnSpPr>
          <p:nvPr/>
        </p:nvCxnSpPr>
        <p:spPr bwMode="auto">
          <a:xfrm>
            <a:off x="9264768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 bwMode="auto">
          <a:xfrm>
            <a:off x="267420" y="3247653"/>
            <a:ext cx="1975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Абстракция для устройства </a:t>
            </a:r>
            <a:r>
              <a:rPr lang="ru-RU"/>
              <a:t>или группы устройств (например, GPU NVIDIA или AMD)</a:t>
            </a:r>
            <a:endParaRPr/>
          </a:p>
        </p:txBody>
      </p:sp>
      <p:sp>
        <p:nvSpPr>
          <p:cNvPr id="32" name="TextBox 31"/>
          <p:cNvSpPr txBox="1"/>
          <p:nvPr/>
        </p:nvSpPr>
        <p:spPr bwMode="auto">
          <a:xfrm>
            <a:off x="2606613" y="3247653"/>
            <a:ext cx="1998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Конкретное устройство</a:t>
            </a:r>
            <a:r>
              <a:rPr lang="ru-RU"/>
              <a:t>, на котором выполняются вычисления (например, видеокарта)</a:t>
            </a:r>
            <a:endParaRPr/>
          </a:p>
        </p:txBody>
      </p:sp>
      <p:sp>
        <p:nvSpPr>
          <p:cNvPr id="33" name="TextBox 32"/>
          <p:cNvSpPr txBox="1"/>
          <p:nvPr/>
        </p:nvSpPr>
        <p:spPr bwMode="auto">
          <a:xfrm>
            <a:off x="4968814" y="3247653"/>
            <a:ext cx="2096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Окружение</a:t>
            </a:r>
            <a:r>
              <a:rPr lang="ru-RU"/>
              <a:t>, в котором выполняются команды (включает устройства, память и очереди команд)</a:t>
            </a:r>
            <a:endParaRPr/>
          </a:p>
        </p:txBody>
      </p:sp>
      <p:sp>
        <p:nvSpPr>
          <p:cNvPr id="34" name="TextBox 33"/>
          <p:cNvSpPr txBox="1"/>
          <p:nvPr/>
        </p:nvSpPr>
        <p:spPr bwMode="auto">
          <a:xfrm>
            <a:off x="7428778" y="3247653"/>
            <a:ext cx="199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Очередь задач</a:t>
            </a:r>
            <a:r>
              <a:rPr lang="ru-RU"/>
              <a:t>, которые выполняются на устройстве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9678839" y="3247653"/>
            <a:ext cx="229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b="1"/>
              <a:t>Функция</a:t>
            </a:r>
            <a:r>
              <a:rPr lang="ru-RU"/>
              <a:t>, которая выполняется на GPU. Пишется на языке, похожем на 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800">
                <a:latin typeface="Times New Roman"/>
                <a:ea typeface="Times New Roman"/>
                <a:cs typeface="Times New Roman"/>
              </a:rPr>
              <a:t>CUDA (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Compute Unified Device Architecture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)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/>
              <a:t>CUDA — это проприетарная технология NVIDIA для параллельных вычислений на GPU</a:t>
            </a:r>
            <a:endParaRPr lang="en-US" sz="3600"/>
          </a:p>
          <a:p>
            <a:pPr>
              <a:defRPr/>
            </a:pPr>
            <a:r>
              <a:rPr lang="ru-RU" sz="3600"/>
              <a:t>Разработана исключительно для GPU NVIDIA, поэтому оптимизирована для </a:t>
            </a:r>
            <a:r>
              <a:rPr lang="en-US" sz="3600"/>
              <a:t>GPU NVIDIA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Основные концепции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CUDA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 sz="3600"/>
              <a:t>Потоки (</a:t>
            </a:r>
            <a:r>
              <a:rPr lang="ru-RU" sz="3600"/>
              <a:t>Threads</a:t>
            </a:r>
            <a:r>
              <a:rPr lang="ru-RU" sz="3600"/>
              <a:t>): Базовая единица выполнения. Потоки объединяются в блоки.</a:t>
            </a:r>
            <a:endParaRPr sz="3600"/>
          </a:p>
          <a:p>
            <a:pPr>
              <a:defRPr/>
            </a:pPr>
            <a:r>
              <a:rPr lang="ru-RU" sz="3600"/>
              <a:t>Блоки (</a:t>
            </a:r>
            <a:r>
              <a:rPr lang="ru-RU" sz="3600"/>
              <a:t>Blocks</a:t>
            </a:r>
            <a:r>
              <a:rPr lang="ru-RU" sz="3600"/>
              <a:t>): Группа потоков, которые могут взаимодействовать через </a:t>
            </a:r>
            <a:r>
              <a:rPr lang="ru-RU" sz="3600"/>
              <a:t>shared</a:t>
            </a:r>
            <a:r>
              <a:rPr lang="ru-RU" sz="3600"/>
              <a:t> </a:t>
            </a:r>
            <a:r>
              <a:rPr lang="ru-RU" sz="3600"/>
              <a:t>memory</a:t>
            </a:r>
            <a:r>
              <a:rPr lang="ru-RU" sz="3600"/>
              <a:t>.</a:t>
            </a:r>
            <a:endParaRPr sz="3600"/>
          </a:p>
          <a:p>
            <a:pPr>
              <a:defRPr/>
            </a:pPr>
            <a:r>
              <a:rPr lang="ru-RU" sz="3600"/>
              <a:t>Сетки (</a:t>
            </a:r>
            <a:r>
              <a:rPr lang="ru-RU" sz="3600"/>
              <a:t>Grids</a:t>
            </a:r>
            <a:r>
              <a:rPr lang="ru-RU" sz="3600"/>
              <a:t>): Группа блоков, выполняющих одно ядро.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Основные концепции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CUDA</a:t>
            </a:r>
            <a:endParaRPr lang="ru-RU"/>
          </a:p>
        </p:txBody>
      </p:sp>
      <p:pic>
        <p:nvPicPr>
          <p:cNvPr id="1028" name="Picture 4"/>
          <p:cNvPicPr>
            <a:picLocks noChangeAspect="1" noChangeArrowheads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5638800" y="2069516"/>
            <a:ext cx="5715000" cy="38290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 bwMode="auto">
          <a:xfrm>
            <a:off x="519741" y="2156899"/>
            <a:ext cx="4868181" cy="1879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/>
            </a:pP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Растение – поток (</a:t>
            </a: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thread</a:t>
            </a: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);</a:t>
            </a:r>
            <a:endParaRPr sz="2600">
              <a:latin typeface="Calibri"/>
              <a:cs typeface="Calibri"/>
            </a:endParaRPr>
          </a:p>
          <a:p>
            <a:pPr>
              <a:buFont typeface="Arial"/>
              <a:buChar char="•"/>
              <a:defRPr/>
            </a:pP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Ряд в грядке – </a:t>
            </a: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warp</a:t>
            </a:r>
            <a:r>
              <a:rPr lang="en-US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(32 threads);</a:t>
            </a:r>
            <a:endParaRPr sz="2600" b="1" i="0" u="none" strike="noStrike">
              <a:solidFill>
                <a:srgbClr val="595959"/>
              </a:solidFill>
              <a:latin typeface="Calibri"/>
              <a:cs typeface="Calibri"/>
            </a:endParaRPr>
          </a:p>
          <a:p>
            <a:pPr>
              <a:spcAft>
                <a:spcPts val="1600"/>
              </a:spcAft>
              <a:buFont typeface="Arial"/>
              <a:buChar char="•"/>
              <a:defRPr/>
            </a:pP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Грядка – </a:t>
            </a:r>
            <a:r>
              <a:rPr lang="ru-RU" sz="26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блок (</a:t>
            </a: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block</a:t>
            </a:r>
            <a:r>
              <a:rPr lang="ru-RU" sz="26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);</a:t>
            </a:r>
            <a:endParaRPr sz="2600">
              <a:solidFill>
                <a:srgbClr val="595959"/>
              </a:solidFill>
              <a:latin typeface="Calibri"/>
              <a:cs typeface="Calibri"/>
            </a:endParaRPr>
          </a:p>
          <a:p>
            <a:pPr>
              <a:spcAft>
                <a:spcPts val="1599"/>
              </a:spcAft>
              <a:buFont typeface="Arial"/>
              <a:buChar char="•"/>
              <a:defRPr/>
            </a:pP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Ряд из грядок – сетка (</a:t>
            </a: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grid</a:t>
            </a:r>
            <a:r>
              <a:rPr lang="ru-RU" sz="2600" b="0" i="0" u="none" strike="noStrik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).</a:t>
            </a:r>
            <a:endParaRPr lang="ru-RU" sz="1800" b="0" i="0" u="none" strike="noStrike">
              <a:solidFill>
                <a:srgbClr val="595959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Основные концепции программирования на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OpenCL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и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CUDA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ru-RU"/>
              <a:t>Код выполняется отдельно на </a:t>
            </a:r>
            <a:r>
              <a:rPr lang="ru-RU" b="1"/>
              <a:t>хосте (</a:t>
            </a:r>
            <a:r>
              <a:rPr lang="en-US" b="1"/>
              <a:t>host)</a:t>
            </a:r>
            <a:r>
              <a:rPr lang="ru-RU" b="1"/>
              <a:t> </a:t>
            </a:r>
            <a:r>
              <a:rPr lang="ru-RU"/>
              <a:t>и отдельно на </a:t>
            </a:r>
            <a:r>
              <a:rPr lang="ru-RU" b="1"/>
              <a:t>устройстве</a:t>
            </a:r>
            <a:r>
              <a:rPr lang="en-US" b="1"/>
              <a:t> (device);</a:t>
            </a:r>
            <a:endParaRPr lang="ru-RU" b="1"/>
          </a:p>
          <a:p>
            <a:pPr>
              <a:defRPr/>
            </a:pPr>
            <a:r>
              <a:rPr lang="ru-RU"/>
              <a:t>Создание </a:t>
            </a:r>
            <a:r>
              <a:rPr lang="en-US"/>
              <a:t>“</a:t>
            </a:r>
            <a:r>
              <a:rPr lang="ru-RU"/>
              <a:t>окружения</a:t>
            </a:r>
            <a:r>
              <a:rPr lang="en-US"/>
              <a:t>”</a:t>
            </a:r>
            <a:r>
              <a:rPr lang="ru-RU"/>
              <a:t> для работы кода (платформа, контекст, очереди и др.);</a:t>
            </a:r>
            <a:endParaRPr/>
          </a:p>
          <a:p>
            <a:pPr>
              <a:defRPr/>
            </a:pPr>
            <a:r>
              <a:rPr lang="ru-RU" b="1"/>
              <a:t>Выделение памяти </a:t>
            </a:r>
            <a:r>
              <a:rPr lang="ru-RU"/>
              <a:t>на хосте и устройстве, </a:t>
            </a:r>
            <a:r>
              <a:rPr lang="ru-RU" b="1"/>
              <a:t>копирование</a:t>
            </a:r>
            <a:r>
              <a:rPr lang="ru-RU"/>
              <a:t> данных с хоста на устройство ;</a:t>
            </a:r>
            <a:endParaRPr/>
          </a:p>
          <a:p>
            <a:pPr>
              <a:defRPr/>
            </a:pPr>
            <a:r>
              <a:rPr lang="ru-RU" b="1"/>
              <a:t>Выполнение ядра;</a:t>
            </a:r>
            <a:endParaRPr/>
          </a:p>
          <a:p>
            <a:pPr>
              <a:defRPr/>
            </a:pPr>
            <a:r>
              <a:rPr lang="ru-RU" b="1"/>
              <a:t>Копирование результатов</a:t>
            </a:r>
            <a:r>
              <a:rPr lang="ru-RU"/>
              <a:t> ядра на хост;</a:t>
            </a:r>
            <a:endParaRPr/>
          </a:p>
          <a:p>
            <a:pPr>
              <a:defRPr/>
            </a:pPr>
            <a:r>
              <a:rPr lang="ru-RU" b="1"/>
              <a:t>Удаление</a:t>
            </a:r>
            <a:r>
              <a:rPr lang="ru-RU"/>
              <a:t> всех созданных сущностей, чтобы не было утечек памяти.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Примеры кода на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OpenCL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 (ядро)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5685" y="2861068"/>
            <a:ext cx="11500628" cy="1135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Примеры кода на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OpenCL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 (хост)</a:t>
            </a:r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52020" y="1329604"/>
            <a:ext cx="8487960" cy="5163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Примеры кода на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OpenCL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(хост)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56783" y="1462526"/>
            <a:ext cx="8478433" cy="50775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Примеры кода на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CUDA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 (ядро)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49132" y="2677428"/>
            <a:ext cx="9293736" cy="1791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План лекции</a:t>
            </a:r>
            <a:endParaRPr sz="36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/>
              <a:t>Введение в GPU и его роль в современных вычислениях</a:t>
            </a:r>
            <a:endParaRPr sz="3600"/>
          </a:p>
          <a:p>
            <a:pPr>
              <a:defRPr/>
            </a:pPr>
            <a:r>
              <a:rPr lang="ru-RU" sz="3600"/>
              <a:t>Основы программирования на </a:t>
            </a:r>
            <a:r>
              <a:rPr lang="en-US" sz="3600"/>
              <a:t>GPU</a:t>
            </a:r>
            <a:endParaRPr lang="ru-RU" sz="3600"/>
          </a:p>
          <a:p>
            <a:pPr>
              <a:defRPr/>
            </a:pPr>
            <a:r>
              <a:rPr lang="ru-RU" sz="3600"/>
              <a:t>Обзор фреймворков для работы с GPU</a:t>
            </a:r>
            <a:endParaRPr sz="3600"/>
          </a:p>
          <a:p>
            <a:pPr>
              <a:defRPr/>
            </a:pPr>
            <a:r>
              <a:rPr lang="ru-RU" sz="3600"/>
              <a:t>Примеры кода на </a:t>
            </a:r>
            <a:r>
              <a:rPr lang="en-US" sz="3600"/>
              <a:t>CUDA/OpenCL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Примеры кода на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CUDA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(хост)</a:t>
            </a:r>
            <a:endParaRPr/>
          </a:p>
        </p:txBody>
      </p:sp>
      <p:pic>
        <p:nvPicPr>
          <p:cNvPr id="11" name="Объект 10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814815" y="1343169"/>
            <a:ext cx="6562369" cy="5149706"/>
          </a:xfr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Примеры кода на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CUDA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(хост)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41666" y="1569960"/>
            <a:ext cx="7908666" cy="4914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9" y="500061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 sz="4800" b="0">
                <a:latin typeface="Times New Roman"/>
                <a:ea typeface="Times New Roman"/>
                <a:cs typeface="Times New Roman"/>
              </a:rPr>
              <a:t>Что такое </a:t>
            </a:r>
            <a:r>
              <a:rPr lang="en-US" sz="4800" b="0">
                <a:latin typeface="Times New Roman"/>
                <a:ea typeface="Times New Roman"/>
                <a:cs typeface="Times New Roman"/>
              </a:rPr>
              <a:t>GPU?</a:t>
            </a:r>
            <a:br>
              <a:rPr lang="en-US"/>
            </a:b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GPU (Graphics Processing Unit) — это специализированный процессор, изначально разработанный для обработки графики и визуализации.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Современные GPU используются не только для рендеринга, но и для выполнения общих вычислений (GPGPU — General-</a:t>
            </a:r>
            <a:r>
              <a:rPr lang="ru-RU"/>
              <a:t>Purpose</a:t>
            </a:r>
            <a:r>
              <a:rPr lang="ru-RU"/>
              <a:t> </a:t>
            </a:r>
            <a:r>
              <a:rPr lang="ru-RU"/>
              <a:t>computing</a:t>
            </a:r>
            <a:r>
              <a:rPr lang="ru-RU"/>
              <a:t> </a:t>
            </a:r>
            <a:r>
              <a:rPr lang="ru-RU"/>
              <a:t>on</a:t>
            </a:r>
            <a:r>
              <a:rPr lang="ru-RU"/>
              <a:t> Graphics Processing </a:t>
            </a:r>
            <a:r>
              <a:rPr lang="ru-RU"/>
              <a:t>Units</a:t>
            </a:r>
            <a:r>
              <a:rPr lang="ru-RU"/>
              <a:t>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Но ведь есть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CPU!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 bwMode="auto">
          <a:xfrm>
            <a:off x="838198" y="1825625"/>
            <a:ext cx="10515599" cy="4307756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0" flipV="0">
            <a:off x="1390321" y="1459440"/>
            <a:ext cx="9195725" cy="478616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GPU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vs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 CPU</a:t>
            </a:r>
            <a:endParaRPr/>
          </a:p>
        </p:txBody>
      </p:sp>
      <p:graphicFrame>
        <p:nvGraphicFramePr>
          <p:cNvPr id="5" name="Объект 4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838200" y="1825625"/>
          <a:ext cx="10515597" cy="42113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505199"/>
                <a:gridCol w="3505199"/>
                <a:gridCol w="3505199"/>
              </a:tblGrid>
              <a:tr h="370840">
                <a:tc>
                  <a:txBody>
                    <a:bodyPr/>
                    <a:p>
                      <a:pPr>
                        <a:defRPr/>
                      </a:pP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GPU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/>
                        <a:t>CPU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Архитектура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Тысячи более простых ядер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оптимизированных для параллельных вычислений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Несколько мощных ядер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оптимизированных для последовательных задач</a:t>
                      </a:r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Параллелизм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Эффективен в задачах, где можно выполнять 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множество одинаковых операций одновременно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(например, обработка пикселей, матричные операции)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Хорошо справляется с задачами, требующими 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сложной логики и ветвления</a:t>
                      </a:r>
                      <a:endParaRPr lang="ru-RU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Производительность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Высокая производительность на 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множестве потоков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но только при условии высокой степени параллелизма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Высокая производительность на </a:t>
                      </a: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одном потоке</a:t>
                      </a:r>
                      <a:endParaRPr lang="ru-RU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Архитектура</a:t>
            </a:r>
            <a:endParaRPr/>
          </a:p>
        </p:txBody>
      </p:sp>
      <p:pic>
        <p:nvPicPr>
          <p:cNvPr id="13" name="Объект 12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522958" y="1851005"/>
            <a:ext cx="9146084" cy="34551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Зачем нам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GPU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?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3600"/>
              <a:t>Машинное обучение и искусственный интеллект;</a:t>
            </a:r>
            <a:endParaRPr sz="3600"/>
          </a:p>
          <a:p>
            <a:pPr>
              <a:defRPr/>
            </a:pPr>
            <a:r>
              <a:rPr lang="ru-RU" sz="3600"/>
              <a:t>Научные вычисления;</a:t>
            </a:r>
            <a:endParaRPr sz="3600"/>
          </a:p>
          <a:p>
            <a:pPr>
              <a:defRPr/>
            </a:pPr>
            <a:r>
              <a:rPr lang="ru-RU" sz="3600"/>
              <a:t>Рендеринг и графика;</a:t>
            </a:r>
            <a:endParaRPr sz="3600"/>
          </a:p>
          <a:p>
            <a:pPr>
              <a:defRPr/>
            </a:pPr>
            <a:r>
              <a:rPr lang="ru-RU" sz="3600"/>
              <a:t>Криптография и блокчейн.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Не всё так однозначно…</a:t>
            </a:r>
            <a:endParaRPr/>
          </a:p>
        </p:txBody>
      </p:sp>
      <p:graphicFrame>
        <p:nvGraphicFramePr>
          <p:cNvPr id="4" name="Объект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257800"/>
                <a:gridCol w="5257800"/>
              </a:tblGrid>
              <a:tr h="473134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/>
                        <a:t>Преимущества 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Ограничения </a:t>
                      </a:r>
                      <a:endParaRPr lang="ru-RU"/>
                    </a:p>
                  </a:txBody>
                  <a:tcPr/>
                </a:tc>
              </a:tr>
              <a:tr h="1513401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b="1"/>
                        <a:t>Высокая производительность</a:t>
                      </a:r>
                      <a:r>
                        <a:rPr lang="ru-RU"/>
                        <a:t>: GPU может выполнять тысячи операций одновременно, что делает его идеальным для задач с высокой степенью параллелизма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Сложность программирования: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Работа с GPU требует понимания параллельной архитектуры и специфических фреймворков (CUDA, 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OpenCL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/>
                    </a:p>
                  </a:txBody>
                  <a:tcPr/>
                </a:tc>
              </a:tr>
              <a:tr h="1143667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b="1"/>
                        <a:t>Энергоэффективность</a:t>
                      </a:r>
                      <a:r>
                        <a:rPr lang="ru-RU"/>
                        <a:t>: GPU потребляет меньше энергии на выполнение параллельных задач по сравнению с 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Неэффективность для последовательных задач: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Если задача не может быть распараллелена, GPU не даст преимущества перед CPU</a:t>
                      </a:r>
                      <a:endParaRPr lang="ru-RU"/>
                    </a:p>
                  </a:txBody>
                  <a:tcPr/>
                </a:tc>
              </a:tr>
              <a:tr h="1143667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b="1"/>
                        <a:t>Масштабируемость</a:t>
                      </a:r>
                      <a:r>
                        <a:rPr lang="ru-RU"/>
                        <a:t>: Современные GPU поддерживают тысячи потоков, что позволяет эффективно решать задачи любого масштаба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Ограниченная память:</a:t>
                      </a:r>
                      <a:r>
                        <a:rPr lang="ru-RU" sz="1800" b="0" i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Глобальная память GPU меньше, чем у CPU, что может стать проблемой для задач с большими объемами данных</a:t>
                      </a:r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Обзор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фреймворков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 для работы с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GPU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/>
              <a:t>Фреймворки для работы с GPU — это наборы инструментов и библиотек, которые позволяют программистам использовать вычислительные мощности GPU для выполнения задач, отличных от обработки графики (GPGPU)</a:t>
            </a:r>
            <a:endParaRPr lang="en-US"/>
          </a:p>
          <a:p>
            <a:pPr>
              <a:defRPr/>
            </a:pPr>
            <a:r>
              <a:rPr lang="ru-RU"/>
              <a:t>Фреймворки упрощают взаимодействие с GPU, предоставляя высокоуровневые API для управления памятью, выполнения ядер (</a:t>
            </a:r>
            <a:r>
              <a:rPr lang="ru-RU"/>
              <a:t>kernels</a:t>
            </a:r>
            <a:r>
              <a:rPr lang="ru-RU"/>
              <a:t>) и синхронизации.</a:t>
            </a:r>
            <a:endParaRPr/>
          </a:p>
          <a:p>
            <a:pPr>
              <a:defRPr/>
            </a:pPr>
            <a:r>
              <a:rPr lang="ru-RU"/>
              <a:t>Без фреймворков программирование на GPU было бы крайне сложным и требовало бы глубокого понимания аппаратной архитектуры.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Широкоэкранный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Никитка</dc:creator>
  <cp:keywords/>
  <dc:description/>
  <dc:identifier/>
  <dc:language/>
  <cp:lastModifiedBy/>
  <cp:revision>20</cp:revision>
  <dcterms:created xsi:type="dcterms:W3CDTF">2025-02-17T17:26:21Z</dcterms:created>
  <dcterms:modified xsi:type="dcterms:W3CDTF">2025-02-24T10:22:15Z</dcterms:modified>
  <cp:category/>
  <cp:contentStatus/>
  <cp:version/>
</cp:coreProperties>
</file>