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B0B6F-B0B9-0B88-5456-15D5CAED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925762"/>
            <a:ext cx="10515600" cy="10064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A0C0FA2-E460-B6AC-219A-68E3366CC2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012586"/>
            <a:ext cx="10515600" cy="365125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B399D0-2046-DBF6-5A01-F0C2F5EB3747}"/>
              </a:ext>
            </a:extLst>
          </p:cNvPr>
          <p:cNvSpPr/>
          <p:nvPr userDrawn="1"/>
        </p:nvSpPr>
        <p:spPr>
          <a:xfrm>
            <a:off x="9050548" y="5309081"/>
            <a:ext cx="2303252" cy="1043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 dirty="0">
                <a:solidFill>
                  <a:sysClr val="windowText" lastClr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전남대학교</a:t>
            </a:r>
            <a:endParaRPr lang="en-US" altLang="ko-KR" sz="2000" dirty="0">
              <a:solidFill>
                <a:sysClr val="windowText" lastClr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dist"/>
            <a:r>
              <a:rPr lang="ko-KR" altLang="en-US" sz="2000" dirty="0">
                <a:solidFill>
                  <a:sysClr val="windowText" lastClr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정보보안협동과정</a:t>
            </a:r>
            <a:endParaRPr lang="en-US" altLang="ko-KR" sz="2000" dirty="0">
              <a:solidFill>
                <a:sysClr val="windowText" lastClr="0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dist"/>
            <a:r>
              <a:rPr lang="ko-KR" altLang="en-US" sz="2000" dirty="0">
                <a:solidFill>
                  <a:sysClr val="windowText" lastClr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한승주</a:t>
            </a:r>
          </a:p>
        </p:txBody>
      </p:sp>
    </p:spTree>
    <p:extLst>
      <p:ext uri="{BB962C8B-B14F-4D97-AF65-F5344CB8AC3E}">
        <p14:creationId xmlns:p14="http://schemas.microsoft.com/office/powerpoint/2010/main" val="392483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5C28D-C79F-43CC-3CC0-5B7618BD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84173-FE6A-477E-96EB-A12435AB2F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104E633E-434B-9605-C0BF-FD979F19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825"/>
            <a:ext cx="10515600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EDAE7A24-42F3-AEA7-BBDF-540A2948D5DE}"/>
              </a:ext>
            </a:extLst>
          </p:cNvPr>
          <p:cNvSpPr/>
          <p:nvPr userDrawn="1"/>
        </p:nvSpPr>
        <p:spPr>
          <a:xfrm>
            <a:off x="1219199" y="2172889"/>
            <a:ext cx="592932" cy="592932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3D53D250-5A78-8353-E64E-DB054D7AE1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52612" y="2172889"/>
            <a:ext cx="8486775" cy="59293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3144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3EEA6-3A25-2F4A-5878-BA1A30D9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5C28D-C79F-43CC-3CC0-5B7618BD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84173-FE6A-477E-96EB-A12435AB2F9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0053FB-0433-3C41-F625-12282FB7B2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65069"/>
            <a:ext cx="10515600" cy="3175"/>
          </a:xfrm>
          <a:prstGeom prst="line">
            <a:avLst/>
          </a:prstGeom>
          <a:ln w="38100">
            <a:solidFill>
              <a:srgbClr val="009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개체 틀 1">
            <a:extLst>
              <a:ext uri="{FF2B5EF4-FFF2-40B4-BE49-F238E27FC236}">
                <a16:creationId xmlns:a16="http://schemas.microsoft.com/office/drawing/2014/main" id="{A95249E8-19D2-E86D-A989-6EB3BE49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825"/>
            <a:ext cx="10515600" cy="52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45441AF7-5D0C-F93E-870B-5486D6A805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406106"/>
            <a:ext cx="10515599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3199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9D408-9E8B-8CB9-A79C-2AFBB78F0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0716D-DC06-76BA-29B5-52DFB7AA9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F9575-C500-73BF-B406-16F9D888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84173-FE6A-477E-96EB-A12435AB2F9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ACE118A-BB47-666A-1AD1-495FCC1AF9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65069"/>
            <a:ext cx="10515600" cy="3175"/>
          </a:xfrm>
          <a:prstGeom prst="line">
            <a:avLst/>
          </a:prstGeom>
          <a:ln w="38100">
            <a:solidFill>
              <a:srgbClr val="009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개체 틀 1">
            <a:extLst>
              <a:ext uri="{FF2B5EF4-FFF2-40B4-BE49-F238E27FC236}">
                <a16:creationId xmlns:a16="http://schemas.microsoft.com/office/drawing/2014/main" id="{8AE0E005-3BC7-F0CB-047F-885D9A8B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825"/>
            <a:ext cx="10515600" cy="52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9AF28FD-5A90-D3AF-0165-16E784B3FB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406106"/>
            <a:ext cx="10515599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2100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A1A09B-7824-A80A-F96F-42498308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84173-FE6A-477E-96EB-A12435AB2F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F408C5-8AC3-CBAB-0516-E4CEABE9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825"/>
            <a:ext cx="10515600" cy="52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AF6651E7-9D2A-CC95-5158-CD46D7BDA4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406106"/>
            <a:ext cx="10515599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A38A5A-C145-A29C-D8CD-1346038B7093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65069"/>
            <a:ext cx="10515600" cy="3175"/>
          </a:xfrm>
          <a:prstGeom prst="line">
            <a:avLst/>
          </a:prstGeom>
          <a:ln w="38100">
            <a:solidFill>
              <a:srgbClr val="009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6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F9C17-D69B-E034-5176-79709BAF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84173-FE6A-477E-96EB-A12435AB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1DD27B-C949-BCCE-ACBE-6FA3E199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825"/>
            <a:ext cx="10515600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6D55A-F5B0-8CA1-B2B1-2E41BA112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5F66E-1A3F-D050-1F1F-1FA321971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4173-FE6A-477E-96EB-A12435AB2F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A15050-4F07-E013-7579-6D8B556A03AA}"/>
              </a:ext>
            </a:extLst>
          </p:cNvPr>
          <p:cNvSpPr/>
          <p:nvPr userDrawn="1"/>
        </p:nvSpPr>
        <p:spPr>
          <a:xfrm>
            <a:off x="-1" y="0"/>
            <a:ext cx="12192000" cy="293298"/>
          </a:xfrm>
          <a:prstGeom prst="rect">
            <a:avLst/>
          </a:prstGeom>
          <a:solidFill>
            <a:srgbClr val="0097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750BC8-306D-211B-91D1-58EC05CAE0D6}"/>
              </a:ext>
            </a:extLst>
          </p:cNvPr>
          <p:cNvSpPr/>
          <p:nvPr userDrawn="1"/>
        </p:nvSpPr>
        <p:spPr>
          <a:xfrm>
            <a:off x="10423525" y="0"/>
            <a:ext cx="1768475" cy="293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00493A-A110-B208-7955-486803ABFDEA}"/>
              </a:ext>
            </a:extLst>
          </p:cNvPr>
          <p:cNvSpPr/>
          <p:nvPr userDrawn="1"/>
        </p:nvSpPr>
        <p:spPr>
          <a:xfrm>
            <a:off x="-1" y="1"/>
            <a:ext cx="3724277" cy="534838"/>
          </a:xfrm>
          <a:prstGeom prst="roundRect">
            <a:avLst/>
          </a:prstGeom>
          <a:solidFill>
            <a:srgbClr val="0097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58095-674F-1DD3-3097-37877F8B98E0}"/>
              </a:ext>
            </a:extLst>
          </p:cNvPr>
          <p:cNvSpPr txBox="1"/>
          <p:nvPr userDrawn="1"/>
        </p:nvSpPr>
        <p:spPr>
          <a:xfrm>
            <a:off x="-93663" y="82754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System Security Research Center</a:t>
            </a:r>
            <a:endParaRPr lang="ko-KR" altLang="en-US" sz="1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7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66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20603020101020101" pitchFamily="18" charset="-127"/>
        <a:buChar char="-"/>
        <a:defRPr sz="20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003A34-6E65-37DD-E6F1-7706BB7E4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ISO15118 </a:t>
            </a:r>
            <a:r>
              <a:rPr lang="ko-KR" altLang="en-US" dirty="0"/>
              <a:t>세미나 </a:t>
            </a:r>
            <a:r>
              <a:rPr lang="en-US" altLang="ko-KR" dirty="0"/>
              <a:t>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87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94A1-C83F-02CD-5391-881E1EA4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1AF39-D514-4527-BE0A-E639C4A10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논문 분석</a:t>
            </a:r>
          </a:p>
        </p:txBody>
      </p:sp>
    </p:spTree>
    <p:extLst>
      <p:ext uri="{BB962C8B-B14F-4D97-AF65-F5344CB8AC3E}">
        <p14:creationId xmlns:p14="http://schemas.microsoft.com/office/powerpoint/2010/main" val="325728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D0CD3F-C543-EAED-FC2E-BC87139D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B27C1F-ABF5-4D3D-B04E-1F3E12AD54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Physical Anomaly Detection in EV Charging Stations: Physics-based vs </a:t>
            </a:r>
            <a:r>
              <a:rPr lang="en-US" altLang="ko-KR" dirty="0" err="1"/>
              <a:t>ResNet</a:t>
            </a:r>
            <a:r>
              <a:rPr lang="en-US" altLang="ko-KR" dirty="0"/>
              <a:t> AE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EE4A98-4272-2FA0-09F4-7C670559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1" y="1924210"/>
            <a:ext cx="3790954" cy="2358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AE2F37-B825-2F5A-6086-8813CFE9C55B}"/>
              </a:ext>
            </a:extLst>
          </p:cNvPr>
          <p:cNvSpPr/>
          <p:nvPr/>
        </p:nvSpPr>
        <p:spPr>
          <a:xfrm>
            <a:off x="2022471" y="4441377"/>
            <a:ext cx="3890648" cy="1626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Physics-Based System Model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물리적 시스템은 물리 법칙을 따른다는 점에서 착안</a:t>
            </a:r>
            <a:endParaRPr lang="en-US" altLang="ko-KR" sz="12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상태를 알고 있다면 미래 상태를 수학적으로 계산 가능</a:t>
            </a:r>
            <a:endParaRPr lang="en-US" altLang="ko-KR" sz="12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예측된 미래 상태와의 차이를 통해 이상 탐지 가능</a:t>
            </a:r>
            <a:endParaRPr lang="en-US" altLang="ko-KR" sz="12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시나리오에서만 정상 작동</a:t>
            </a:r>
            <a:endParaRPr lang="en-US" altLang="ko-KR" sz="12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데이터가 충분하지 않은 경우에 적합</a:t>
            </a:r>
            <a:endParaRPr lang="en-US" altLang="ko-KR" sz="12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ko-KR" altLang="en-US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9312A4-4F52-9896-401A-A3D1C2AB9707}"/>
              </a:ext>
            </a:extLst>
          </p:cNvPr>
          <p:cNvSpPr/>
          <p:nvPr/>
        </p:nvSpPr>
        <p:spPr>
          <a:xfrm>
            <a:off x="6278881" y="4441376"/>
            <a:ext cx="3890648" cy="1626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ML Trained Model (</a:t>
            </a:r>
            <a:r>
              <a:rPr lang="en-US" altLang="ko-KR" sz="1400" b="1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ResNet</a:t>
            </a:r>
            <a:r>
              <a:rPr lang="en-US" altLang="ko-KR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-AE)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다양한 시나리오에 적용 가능</a:t>
            </a:r>
            <a:endParaRPr lang="en-US" altLang="ko-KR" sz="12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근본 원인을 파악하는 데 더 많은 노력이 필요</a:t>
            </a:r>
          </a:p>
        </p:txBody>
      </p:sp>
    </p:spTree>
    <p:extLst>
      <p:ext uri="{BB962C8B-B14F-4D97-AF65-F5344CB8AC3E}">
        <p14:creationId xmlns:p14="http://schemas.microsoft.com/office/powerpoint/2010/main" val="355654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154129-6F4E-D71E-15F9-40EB4A18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366" y="1825625"/>
            <a:ext cx="5140433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구성 요소</a:t>
            </a:r>
            <a:endParaRPr lang="en-US" altLang="ko-KR" dirty="0"/>
          </a:p>
          <a:p>
            <a:pPr lvl="1"/>
            <a:r>
              <a:rPr lang="en-US" altLang="ko-KR" dirty="0"/>
              <a:t>350kW </a:t>
            </a:r>
            <a:r>
              <a:rPr lang="ko-KR" altLang="en-US" dirty="0"/>
              <a:t>초고속 충전</a:t>
            </a:r>
            <a:r>
              <a:rPr lang="en-US" altLang="ko-KR" dirty="0"/>
              <a:t>(XFC)</a:t>
            </a:r>
          </a:p>
          <a:p>
            <a:pPr lvl="1"/>
            <a:r>
              <a:rPr lang="en-US" altLang="ko-KR" dirty="0"/>
              <a:t>50kW </a:t>
            </a:r>
            <a:r>
              <a:rPr lang="ko-KR" altLang="en-US" dirty="0"/>
              <a:t>직류 고속 충전</a:t>
            </a:r>
            <a:r>
              <a:rPr lang="en-US" altLang="ko-KR" dirty="0"/>
              <a:t>(DCFC)</a:t>
            </a:r>
          </a:p>
          <a:p>
            <a:pPr lvl="1"/>
            <a:r>
              <a:rPr lang="ko-KR" altLang="en-US" dirty="0"/>
              <a:t>각 충전기에 통합된 안전 계측 시스템</a:t>
            </a:r>
            <a:r>
              <a:rPr lang="en-US" altLang="ko-KR" dirty="0"/>
              <a:t>(SIS) </a:t>
            </a:r>
            <a:r>
              <a:rPr lang="ko-KR" altLang="en-US" dirty="0"/>
              <a:t>핵심 모듈</a:t>
            </a:r>
            <a:endParaRPr lang="en-US" altLang="ko-KR" dirty="0"/>
          </a:p>
          <a:p>
            <a:pPr lvl="1"/>
            <a:r>
              <a:rPr lang="ko-KR" altLang="en-US" dirty="0"/>
              <a:t>여러 전기 자동차 모델</a:t>
            </a:r>
            <a:r>
              <a:rPr lang="en-US" altLang="ko-KR" dirty="0"/>
              <a:t>(</a:t>
            </a:r>
            <a:r>
              <a:rPr lang="ko-KR" altLang="en-US" dirty="0"/>
              <a:t>닛산 리프</a:t>
            </a:r>
            <a:r>
              <a:rPr lang="en-US" altLang="ko-KR" dirty="0"/>
              <a:t>, BMW i3)</a:t>
            </a:r>
          </a:p>
          <a:p>
            <a:pPr lvl="1"/>
            <a:r>
              <a:rPr lang="en-US" altLang="ko-KR" dirty="0"/>
              <a:t>CCS EV </a:t>
            </a:r>
            <a:r>
              <a:rPr lang="ko-KR" altLang="en-US" dirty="0"/>
              <a:t>에뮬레이터</a:t>
            </a:r>
            <a:endParaRPr lang="en-US" altLang="ko-KR" dirty="0"/>
          </a:p>
          <a:p>
            <a:r>
              <a:rPr lang="en-US" altLang="ko-KR" dirty="0"/>
              <a:t>XFC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 </a:t>
            </a:r>
            <a:r>
              <a:rPr lang="ko-KR" altLang="en-US" dirty="0"/>
              <a:t>및 내부 구성 요소에서 수많은 물리적 측정값 획득</a:t>
            </a:r>
            <a:endParaRPr lang="en-US" altLang="ko-KR" dirty="0"/>
          </a:p>
          <a:p>
            <a:pPr lvl="1"/>
            <a:r>
              <a:rPr lang="en-US" altLang="ko-KR" dirty="0"/>
              <a:t>AC </a:t>
            </a:r>
            <a:r>
              <a:rPr lang="ko-KR" altLang="en-US" dirty="0"/>
              <a:t>전력계</a:t>
            </a:r>
            <a:endParaRPr lang="en-US" altLang="ko-KR" dirty="0"/>
          </a:p>
          <a:p>
            <a:pPr lvl="2"/>
            <a:r>
              <a:rPr lang="ko-KR" altLang="en-US" dirty="0"/>
              <a:t>개별 전원 </a:t>
            </a:r>
            <a:r>
              <a:rPr lang="ko-KR" altLang="en-US" dirty="0" err="1"/>
              <a:t>캐비닛뿐만</a:t>
            </a:r>
            <a:r>
              <a:rPr lang="ko-KR" altLang="en-US" dirty="0"/>
              <a:t> 아니라 전체 </a:t>
            </a:r>
            <a:r>
              <a:rPr lang="en-US" altLang="ko-KR" dirty="0"/>
              <a:t>XFC</a:t>
            </a:r>
            <a:r>
              <a:rPr lang="ko-KR" altLang="en-US" dirty="0"/>
              <a:t>의 실제 전력과 파싱 전력을 측정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en-US" altLang="ko-KR" dirty="0"/>
              <a:t>DC </a:t>
            </a:r>
            <a:r>
              <a:rPr lang="ko-KR" altLang="en-US" dirty="0"/>
              <a:t>홀 효과 전류 센서</a:t>
            </a:r>
            <a:endParaRPr lang="en-US" altLang="ko-KR" dirty="0"/>
          </a:p>
          <a:p>
            <a:pPr lvl="2"/>
            <a:r>
              <a:rPr lang="en-US" altLang="ko-KR" dirty="0"/>
              <a:t>XFC </a:t>
            </a:r>
            <a:r>
              <a:rPr lang="ko-KR" altLang="en-US" dirty="0"/>
              <a:t>전원 캐비닛의 </a:t>
            </a:r>
            <a:r>
              <a:rPr lang="en-US" altLang="ko-KR" dirty="0"/>
              <a:t>DC </a:t>
            </a:r>
            <a:r>
              <a:rPr lang="ko-KR" altLang="en-US" dirty="0"/>
              <a:t>전류 출력과 </a:t>
            </a:r>
            <a:r>
              <a:rPr lang="en-US" altLang="ko-KR" dirty="0"/>
              <a:t>CCS </a:t>
            </a:r>
            <a:r>
              <a:rPr lang="ko-KR" altLang="en-US" dirty="0" err="1"/>
              <a:t>수냉식</a:t>
            </a:r>
            <a:r>
              <a:rPr lang="ko-KR" altLang="en-US" dirty="0"/>
              <a:t> </a:t>
            </a:r>
            <a:r>
              <a:rPr lang="ko-KR" altLang="en-US" dirty="0" err="1"/>
              <a:t>칠러의</a:t>
            </a:r>
            <a:r>
              <a:rPr lang="ko-KR" altLang="en-US" dirty="0"/>
              <a:t> 전기 소비량을 측정</a:t>
            </a:r>
            <a:endParaRPr lang="en-US" altLang="ko-KR" dirty="0"/>
          </a:p>
          <a:p>
            <a:pPr lvl="1"/>
            <a:r>
              <a:rPr lang="ko-KR" altLang="en-US" dirty="0" err="1"/>
              <a:t>서미스터</a:t>
            </a:r>
            <a:r>
              <a:rPr lang="ko-KR" altLang="en-US" dirty="0"/>
              <a:t> 온도 센서</a:t>
            </a:r>
            <a:endParaRPr lang="en-US" altLang="ko-KR" dirty="0"/>
          </a:p>
          <a:p>
            <a:pPr lvl="2"/>
            <a:r>
              <a:rPr lang="ko-KR" altLang="en-US" dirty="0"/>
              <a:t>제조업체에서 조립한 </a:t>
            </a:r>
            <a:r>
              <a:rPr lang="en-US" altLang="ko-KR" dirty="0"/>
              <a:t>CCS </a:t>
            </a:r>
            <a:r>
              <a:rPr lang="ko-KR" altLang="en-US" dirty="0"/>
              <a:t>케이블과 함께 설치되어 </a:t>
            </a:r>
            <a:r>
              <a:rPr lang="en-US" altLang="ko-KR" dirty="0"/>
              <a:t>CCS </a:t>
            </a:r>
            <a:r>
              <a:rPr lang="ko-KR" altLang="en-US" dirty="0"/>
              <a:t>케이블 및 커넥터 어셈블리의 작동 온도를 측정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DC49AB-0AD0-EC84-A231-F130F5FA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006D4-566C-F33D-D705-005EADD85D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Physical Anomaly Detection in EV Charging Stations: Physics-based vs </a:t>
            </a:r>
            <a:r>
              <a:rPr lang="en-US" altLang="ko-KR" dirty="0" err="1"/>
              <a:t>ResNet</a:t>
            </a:r>
            <a:r>
              <a:rPr lang="en-US" altLang="ko-KR" dirty="0"/>
              <a:t> AE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AA472E-E3EB-7305-C506-9FBBD80E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64" y="2583605"/>
            <a:ext cx="5140434" cy="2835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BC33B7-E51A-5BB0-FA03-F1FA4B9739BE}"/>
              </a:ext>
            </a:extLst>
          </p:cNvPr>
          <p:cNvSpPr/>
          <p:nvPr/>
        </p:nvSpPr>
        <p:spPr>
          <a:xfrm>
            <a:off x="2806700" y="2635250"/>
            <a:ext cx="1054100" cy="673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1A059C-B2C6-5AC1-EC64-A71D5A7A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9949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다양한 시나리오를 수행하여</a:t>
            </a:r>
            <a:r>
              <a:rPr lang="en-US" altLang="ko-KR" dirty="0"/>
              <a:t>, </a:t>
            </a:r>
            <a:r>
              <a:rPr lang="ko-KR" altLang="en-US" dirty="0"/>
              <a:t>각 특징을 별도의 파일에 기록하여 보관</a:t>
            </a:r>
            <a:endParaRPr lang="en-US" altLang="ko-KR" dirty="0"/>
          </a:p>
          <a:p>
            <a:pPr lvl="1"/>
            <a:r>
              <a:rPr lang="ko-KR" altLang="en-US" dirty="0"/>
              <a:t>시나리오 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충전 중 전원 모듈 컨트롤러가 중단되어 그리드 연결의 </a:t>
            </a:r>
            <a:r>
              <a:rPr lang="en-US" altLang="ko-KR" dirty="0"/>
              <a:t>AC </a:t>
            </a:r>
            <a:r>
              <a:rPr lang="ko-KR" altLang="en-US" dirty="0"/>
              <a:t>전력 품질이 저하됨</a:t>
            </a:r>
            <a:endParaRPr lang="en-US" altLang="ko-KR" dirty="0"/>
          </a:p>
          <a:p>
            <a:pPr lvl="2"/>
            <a:r>
              <a:rPr lang="ko-KR" altLang="en-US" dirty="0"/>
              <a:t>공격에 의한 결과일 수 있지만 전력 전자 장치 고장의 결과일 수 있음</a:t>
            </a:r>
            <a:endParaRPr lang="en-US" altLang="ko-KR" dirty="0"/>
          </a:p>
          <a:p>
            <a:pPr lvl="2"/>
            <a:r>
              <a:rPr lang="ko-KR" altLang="en-US" dirty="0"/>
              <a:t>시스템 컨트롤러의 견고함에 따라 장비가 손상되거나 전기 화재가 발생하거나 전력망의 안정성이 저해될 수 있음</a:t>
            </a:r>
            <a:endParaRPr lang="en-US" altLang="ko-KR" dirty="0"/>
          </a:p>
          <a:p>
            <a:pPr lvl="1"/>
            <a:r>
              <a:rPr lang="ko-KR" altLang="en-US" dirty="0"/>
              <a:t>시나리오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냉각기가 비활성화된 상황에서 온도 피드백이 정상으로 보이도록 </a:t>
            </a:r>
            <a:r>
              <a:rPr lang="ko-KR" altLang="en-US" dirty="0" err="1"/>
              <a:t>스푸핑됨</a:t>
            </a:r>
            <a:endParaRPr lang="en-US" altLang="ko-KR" dirty="0"/>
          </a:p>
          <a:p>
            <a:pPr lvl="2"/>
            <a:r>
              <a:rPr lang="ko-KR" altLang="en-US" dirty="0"/>
              <a:t>공격에 의한 결과일 수 있지만 냉각기 펌프 고장의 결과일 수 있음</a:t>
            </a:r>
            <a:endParaRPr lang="en-US" altLang="ko-KR" dirty="0"/>
          </a:p>
          <a:p>
            <a:pPr lvl="2"/>
            <a:r>
              <a:rPr lang="ko-KR" altLang="en-US" dirty="0"/>
              <a:t>충전소 장비 및 사용자에게 위험할 수 있음</a:t>
            </a:r>
            <a:endParaRPr lang="en-US" altLang="ko-KR" dirty="0"/>
          </a:p>
          <a:p>
            <a:pPr lvl="1"/>
            <a:r>
              <a:rPr lang="ko-KR" altLang="en-US" dirty="0"/>
              <a:t>시나리오 </a:t>
            </a:r>
            <a:r>
              <a:rPr lang="en-US" altLang="ko-KR" dirty="0"/>
              <a:t>3</a:t>
            </a:r>
          </a:p>
          <a:p>
            <a:pPr lvl="2"/>
            <a:r>
              <a:rPr lang="ko-KR" altLang="en-US" dirty="0"/>
              <a:t>전력 프로파일 포인트 변경</a:t>
            </a:r>
            <a:endParaRPr lang="en-US" altLang="ko-KR" dirty="0"/>
          </a:p>
          <a:p>
            <a:pPr lvl="2"/>
            <a:r>
              <a:rPr lang="ko-KR" altLang="en-US" dirty="0"/>
              <a:t>악성 페이로드가 차량 충전 중 삽입</a:t>
            </a:r>
            <a:endParaRPr lang="en-US" altLang="ko-KR" dirty="0"/>
          </a:p>
          <a:p>
            <a:pPr lvl="2"/>
            <a:r>
              <a:rPr lang="ko-KR" altLang="en-US" dirty="0"/>
              <a:t>충전기와 차량에 손상을 입히거나 전력망에 장애를 일으킬 수 있음</a:t>
            </a:r>
            <a:endParaRPr lang="en-US" altLang="ko-KR" dirty="0"/>
          </a:p>
          <a:p>
            <a:r>
              <a:rPr lang="ko-KR" altLang="en-US" dirty="0"/>
              <a:t>수행 결과</a:t>
            </a:r>
            <a:r>
              <a:rPr lang="en-US" altLang="ko-KR" dirty="0"/>
              <a:t>, </a:t>
            </a:r>
            <a:r>
              <a:rPr lang="en-US" altLang="ko-KR" dirty="0" err="1"/>
              <a:t>ResNet</a:t>
            </a:r>
            <a:r>
              <a:rPr lang="en-US" altLang="ko-KR" dirty="0"/>
              <a:t> AE</a:t>
            </a:r>
            <a:r>
              <a:rPr lang="ko-KR" altLang="en-US" dirty="0"/>
              <a:t>를 활용하였을 때 가장 높은 정확도</a:t>
            </a:r>
            <a:r>
              <a:rPr lang="en-US" altLang="ko-KR" dirty="0"/>
              <a:t>(96.82)</a:t>
            </a:r>
            <a:r>
              <a:rPr lang="ko-KR" altLang="en-US" dirty="0"/>
              <a:t>를 얻을 수 있었음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31866B-0E84-6A53-8857-CB05A26B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CE7F6F-3BE1-41D1-C25B-ECA841AAAE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Physical Anomaly Detection in EV Charging Stations: Physics-based vs </a:t>
            </a:r>
            <a:r>
              <a:rPr lang="en-US" altLang="ko-KR" dirty="0" err="1"/>
              <a:t>ResNet</a:t>
            </a:r>
            <a:r>
              <a:rPr lang="en-US" altLang="ko-KR" dirty="0"/>
              <a:t> AE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C995A7-66D5-64BA-34FD-96B00389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76" y="1876006"/>
            <a:ext cx="4135696" cy="4250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676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330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KoPub돋움체 Bold</vt:lpstr>
      <vt:lpstr>KoPub돋움체 Medium</vt:lpstr>
      <vt:lpstr>맑은 고딕</vt:lpstr>
      <vt:lpstr>Arial</vt:lpstr>
      <vt:lpstr>Wingdings</vt:lpstr>
      <vt:lpstr>Office 테마</vt:lpstr>
      <vt:lpstr>ISO15118 세미나 - 1</vt:lpstr>
      <vt:lpstr>목차</vt:lpstr>
      <vt:lpstr>논문 분석</vt:lpstr>
      <vt:lpstr>논문 분석</vt:lpstr>
      <vt:lpstr>논문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한승주</dc:creator>
  <cp:lastModifiedBy>한승주</cp:lastModifiedBy>
  <cp:revision>8</cp:revision>
  <dcterms:created xsi:type="dcterms:W3CDTF">2023-11-26T11:03:04Z</dcterms:created>
  <dcterms:modified xsi:type="dcterms:W3CDTF">2024-01-09T01:28:19Z</dcterms:modified>
</cp:coreProperties>
</file>