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73" r:id="rId4"/>
    <p:sldId id="265" r:id="rId5"/>
    <p:sldId id="266" r:id="rId6"/>
    <p:sldId id="267" r:id="rId7"/>
    <p:sldId id="274" r:id="rId8"/>
    <p:sldId id="306" r:id="rId9"/>
    <p:sldId id="258" r:id="rId10"/>
    <p:sldId id="259" r:id="rId12"/>
    <p:sldId id="268" r:id="rId13"/>
    <p:sldId id="260" r:id="rId14"/>
    <p:sldId id="269" r:id="rId15"/>
    <p:sldId id="270" r:id="rId16"/>
    <p:sldId id="271" r:id="rId17"/>
    <p:sldId id="272" r:id="rId18"/>
    <p:sldId id="275" r:id="rId19"/>
    <p:sldId id="276" r:id="rId20"/>
    <p:sldId id="289" r:id="rId21"/>
    <p:sldId id="307" r:id="rId22"/>
    <p:sldId id="290" r:id="rId23"/>
    <p:sldId id="291" r:id="rId24"/>
    <p:sldId id="292" r:id="rId25"/>
    <p:sldId id="308" r:id="rId26"/>
    <p:sldId id="309" r:id="rId27"/>
    <p:sldId id="293" r:id="rId28"/>
    <p:sldId id="294" r:id="rId29"/>
    <p:sldId id="295" r:id="rId30"/>
    <p:sldId id="296" r:id="rId31"/>
    <p:sldId id="298" r:id="rId32"/>
    <p:sldId id="303" r:id="rId33"/>
    <p:sldId id="299" r:id="rId34"/>
    <p:sldId id="300" r:id="rId35"/>
    <p:sldId id="301" r:id="rId36"/>
    <p:sldId id="302" r:id="rId37"/>
    <p:sldId id="310" r:id="rId38"/>
    <p:sldId id="30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Get(已知rowKey)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300M数据</c:v>
                </c:pt>
                <c:pt idx="1">
                  <c:v>700M数据</c:v>
                </c:pt>
                <c:pt idx="2">
                  <c:v>1G数据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0.024</c:v>
                </c:pt>
                <c:pt idx="1">
                  <c:v>0.075</c:v>
                </c:pt>
                <c:pt idx="2">
                  <c:v>0.097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Scan(列值过滤)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300M数据</c:v>
                </c:pt>
                <c:pt idx="1">
                  <c:v>700M数据</c:v>
                </c:pt>
                <c:pt idx="2">
                  <c:v>1G数据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33.32</c:v>
                </c:pt>
                <c:pt idx="1">
                  <c:v>53.39</c:v>
                </c:pt>
                <c:pt idx="2">
                  <c:v>84.82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二级索引（列值过滤）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300M数据</c:v>
                </c:pt>
                <c:pt idx="1">
                  <c:v>700M数据</c:v>
                </c:pt>
                <c:pt idx="2">
                  <c:v>1G数据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0.787</c:v>
                </c:pt>
                <c:pt idx="1">
                  <c:v>0.589</c:v>
                </c:pt>
                <c:pt idx="2">
                  <c:v>0.301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0"/>
        <c:axId val="676529237"/>
        <c:axId val="382565130"/>
      </c:barChart>
      <c:catAx>
        <c:axId val="67652923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2565130"/>
        <c:crosses val="autoZero"/>
        <c:auto val="1"/>
        <c:lblAlgn val="ctr"/>
        <c:lblOffset val="100"/>
        <c:noMultiLvlLbl val="0"/>
      </c:catAx>
      <c:valAx>
        <c:axId val="38256513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6529237"/>
        <c:crosses val="autoZero"/>
        <c:crossBetween val="between"/>
        <c:minorUnit val="2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35AFD-7E74-814F-8944-13ADD84073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16C8-BB20-7249-80CE-815335775AE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16C8-BB20-7249-80CE-815335775AE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E86A4C-8E40-4F87-A4F0-01A0687C574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72C73-2D91-4E12-BA25-F0AA0C03599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175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HBASE-index </a:t>
            </a:r>
            <a:r>
              <a:rPr kumimoji="1" lang="en-US" altLang="zh-CN" sz="4000" dirty="0" smtClean="0"/>
              <a:t>1.0</a:t>
            </a:r>
            <a:endParaRPr kumimoji="1" lang="en-US" altLang="zh-CN" sz="40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5985" y="4252595"/>
            <a:ext cx="5857240" cy="787400"/>
          </a:xfrm>
        </p:spPr>
        <p:txBody>
          <a:bodyPr/>
          <a:lstStyle/>
          <a:p>
            <a:r>
              <a:rPr kumimoji="1" lang="en-US" altLang="zh-CN" dirty="0" smtClean="0"/>
              <a:t>     hbase</a:t>
            </a:r>
            <a:r>
              <a:rPr kumimoji="1" lang="zh-CN" altLang="en-US" dirty="0" smtClean="0">
                <a:ea typeface="宋体" panose="02010600030101010101" pitchFamily="2" charset="-122"/>
              </a:rPr>
              <a:t>二级索引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8047990" cy="734060"/>
          </a:xfrm>
        </p:spPr>
        <p:txBody>
          <a:bodyPr/>
          <a:p>
            <a:r>
              <a:rPr lang="zh-CN" altLang="en-US" sz="3600"/>
              <a:t>索引元数据</a:t>
            </a:r>
            <a:endParaRPr lang="zh-CN" altLang="en-US" sz="3600"/>
          </a:p>
        </p:txBody>
      </p:sp>
      <p:graphicFrame>
        <p:nvGraphicFramePr>
          <p:cNvPr id="4" name="表格 3"/>
          <p:cNvGraphicFramePr/>
          <p:nvPr/>
        </p:nvGraphicFramePr>
        <p:xfrm>
          <a:off x="2002155" y="4044950"/>
          <a:ext cx="835152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/>
                <a:gridCol w="2087880"/>
                <a:gridCol w="2087880"/>
                <a:gridCol w="20878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info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rowkey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tableCols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tableName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indexName</a:t>
                      </a:r>
                      <a:endParaRPr lang="zh-CN" altLang="en-US"/>
                    </a:p>
                  </a:txBody>
                  <a:tcPr/>
                </a:tc>
              </a:tr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ea typeface="宋体" panose="02010600030101010101" pitchFamily="2" charset="-122"/>
                        </a:rPr>
                        <a:t>tableA\x00indexA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cf:c1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tableA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indexA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85105" y="339979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system.index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52295" y="1734185"/>
            <a:ext cx="878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索引元数据表名：system.index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索引元数据</a:t>
            </a:r>
            <a:r>
              <a:rPr lang="en-US" altLang="zh-CN">
                <a:ea typeface="宋体" panose="02010600030101010101" pitchFamily="2" charset="-122"/>
              </a:rPr>
              <a:t>rowkey</a:t>
            </a:r>
            <a:r>
              <a:rPr lang="zh-CN" altLang="en-US">
                <a:ea typeface="宋体" panose="02010600030101010101" pitchFamily="2" charset="-122"/>
              </a:rPr>
              <a:t>格式：</a:t>
            </a:r>
            <a:r>
              <a:rPr lang="en-US" altLang="zh-CN">
                <a:ea typeface="宋体" panose="02010600030101010101" pitchFamily="2" charset="-122"/>
              </a:rPr>
              <a:t>tableName+0</a:t>
            </a:r>
            <a:r>
              <a:rPr lang="zh-CN" altLang="zh-CN">
                <a:ea typeface="宋体" panose="02010600030101010101" pitchFamily="2" charset="-122"/>
              </a:rPr>
              <a:t>字节</a:t>
            </a:r>
            <a:r>
              <a:rPr lang="en-US" altLang="zh-CN">
                <a:ea typeface="宋体" panose="02010600030101010101" pitchFamily="2" charset="-122"/>
              </a:rPr>
              <a:t>+indexName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列簇：</a:t>
            </a:r>
            <a:r>
              <a:rPr lang="en-US" altLang="zh-CN">
                <a:ea typeface="宋体" panose="02010600030101010101" pitchFamily="2" charset="-122"/>
              </a:rPr>
              <a:t>info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存储的列：</a:t>
            </a:r>
            <a:r>
              <a:rPr lang="en-US" altLang="zh-CN">
                <a:ea typeface="宋体" panose="02010600030101010101" pitchFamily="2" charset="-122"/>
              </a:rPr>
              <a:t>tableCols</a:t>
            </a:r>
            <a:r>
              <a:rPr lang="zh-CN" altLang="en-US">
                <a:ea typeface="宋体" panose="02010600030101010101" pitchFamily="2" charset="-122"/>
              </a:rPr>
              <a:t>（对哪些列进行索引）、</a:t>
            </a:r>
            <a:r>
              <a:rPr lang="en-US" altLang="zh-CN">
                <a:ea typeface="宋体" panose="02010600030101010101" pitchFamily="2" charset="-122"/>
              </a:rPr>
              <a:t>tableName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indexName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420"/>
          </a:xfrm>
        </p:spPr>
        <p:txBody>
          <a:bodyPr/>
          <a:lstStyle/>
          <a:p>
            <a:r>
              <a:rPr kumimoji="1" lang="zh-CN" altLang="en-US" sz="3600" dirty="0" smtClean="0"/>
              <a:t>索引数据格式</a:t>
            </a:r>
            <a:endParaRPr kumimoji="1" lang="zh-CN" altLang="en-US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06220"/>
            <a:ext cx="9803130" cy="2442845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14000"/>
              </a:lnSpc>
            </a:pPr>
            <a:r>
              <a:rPr lang="zh-CN" altLang="en-US" dirty="0" smtClean="0"/>
              <a:t>索引</a:t>
            </a:r>
            <a:r>
              <a:rPr lang="en-US" altLang="zh-CN" dirty="0" smtClean="0"/>
              <a:t>rowKey</a:t>
            </a:r>
            <a:r>
              <a:rPr lang="zh-CN" altLang="en-US" dirty="0" smtClean="0"/>
              <a:t>格式：</a:t>
            </a:r>
            <a:r>
              <a:rPr lang="zh-CN" altLang="zh-CN" dirty="0" smtClean="0"/>
              <a:t>【</a:t>
            </a:r>
            <a:r>
              <a:rPr lang="zh-CN" altLang="zh-CN" dirty="0"/>
              <a:t>索引</a:t>
            </a:r>
            <a:r>
              <a:rPr lang="en-US" altLang="zh-CN" dirty="0"/>
              <a:t>region</a:t>
            </a:r>
            <a:r>
              <a:rPr lang="zh-CN" altLang="zh-CN" dirty="0"/>
              <a:t>的</a:t>
            </a:r>
            <a:r>
              <a:rPr lang="en-US" altLang="zh-CN" u="sng" dirty="0" err="1"/>
              <a:t>startkey</a:t>
            </a:r>
            <a:r>
              <a:rPr lang="zh-CN" altLang="zh-CN" dirty="0"/>
              <a:t>】</a:t>
            </a:r>
            <a:r>
              <a:rPr lang="en-US" altLang="zh-CN" dirty="0"/>
              <a:t>+</a:t>
            </a:r>
            <a:r>
              <a:rPr lang="zh-CN" altLang="zh-CN" dirty="0"/>
              <a:t>【一个</a:t>
            </a:r>
            <a:r>
              <a:rPr lang="en-US" altLang="zh-CN" dirty="0"/>
              <a:t>0</a:t>
            </a:r>
            <a:r>
              <a:rPr lang="zh-CN" altLang="zh-CN" dirty="0"/>
              <a:t>字节】</a:t>
            </a:r>
            <a:r>
              <a:rPr lang="en-US" altLang="zh-CN" dirty="0"/>
              <a:t>+</a:t>
            </a:r>
            <a:r>
              <a:rPr lang="zh-CN" altLang="zh-CN" dirty="0"/>
              <a:t>【索引名】</a:t>
            </a:r>
            <a:r>
              <a:rPr lang="en-US" altLang="zh-CN" dirty="0"/>
              <a:t>+</a:t>
            </a:r>
            <a:r>
              <a:rPr lang="zh-CN" altLang="zh-CN" dirty="0"/>
              <a:t>【最大索引名的填充】</a:t>
            </a:r>
            <a:r>
              <a:rPr lang="en-US" altLang="zh-CN" dirty="0"/>
              <a:t>+</a:t>
            </a:r>
            <a:r>
              <a:rPr lang="zh-CN" altLang="zh-CN" dirty="0"/>
              <a:t>【【索引列的值】】</a:t>
            </a:r>
            <a:r>
              <a:rPr lang="en-US" altLang="zh-CN" dirty="0"/>
              <a:t>+</a:t>
            </a:r>
            <a:r>
              <a:rPr lang="zh-CN" altLang="zh-CN" dirty="0"/>
              <a:t>【主表的</a:t>
            </a:r>
            <a:r>
              <a:rPr lang="en-US" altLang="zh-CN" u="sng" dirty="0" err="1"/>
              <a:t>rowkey</a:t>
            </a:r>
            <a:r>
              <a:rPr lang="zh-CN" altLang="zh-CN" dirty="0"/>
              <a:t>】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zh-CN" altLang="zh-CN" sz="1800" b="1" dirty="0"/>
              <a:t>说明：</a:t>
            </a:r>
            <a:r>
              <a:rPr lang="en-US" altLang="zh-CN" b="1" dirty="0"/>
              <a:t>  </a:t>
            </a:r>
            <a:r>
              <a:rPr lang="en-US" altLang="zh-CN" dirty="0"/>
              <a:t>  </a:t>
            </a:r>
            <a:endParaRPr lang="zh-CN" altLang="zh-CN" dirty="0"/>
          </a:p>
          <a:p>
            <a:pPr marL="0" lvl="6" indent="0">
              <a:buNone/>
            </a:pPr>
            <a:r>
              <a:rPr lang="zh-CN" altLang="en-US" dirty="0" smtClean="0"/>
              <a:t>		</a:t>
            </a:r>
            <a:r>
              <a:rPr lang="zh-CN" altLang="zh-CN" dirty="0" smtClean="0"/>
              <a:t>【</a:t>
            </a:r>
            <a:r>
              <a:rPr lang="zh-CN" altLang="zh-CN" dirty="0"/>
              <a:t>一个</a:t>
            </a:r>
            <a:r>
              <a:rPr lang="en-US" altLang="zh-CN" dirty="0"/>
              <a:t>0</a:t>
            </a:r>
            <a:r>
              <a:rPr lang="zh-CN" altLang="zh-CN" dirty="0"/>
              <a:t>字节】是考虑第一个</a:t>
            </a:r>
            <a:r>
              <a:rPr lang="en-US" altLang="zh-CN" dirty="0"/>
              <a:t>region</a:t>
            </a:r>
            <a:r>
              <a:rPr lang="zh-CN" altLang="zh-CN" dirty="0"/>
              <a:t>没有</a:t>
            </a:r>
            <a:r>
              <a:rPr lang="en-US" altLang="zh-CN" dirty="0" err="1"/>
              <a:t>startKey</a:t>
            </a:r>
            <a:r>
              <a:rPr lang="zh-CN" altLang="zh-CN" dirty="0"/>
              <a:t>的情况</a:t>
            </a:r>
            <a:endParaRPr lang="zh-CN" altLang="zh-CN" dirty="0"/>
          </a:p>
          <a:p>
            <a:pPr marL="0" lvl="6" indent="0">
              <a:buNone/>
            </a:pPr>
            <a:r>
              <a:rPr lang="zh-CN" altLang="en-US" dirty="0" smtClean="0"/>
              <a:t>		</a:t>
            </a:r>
            <a:r>
              <a:rPr lang="zh-CN" altLang="zh-CN" dirty="0" smtClean="0"/>
              <a:t>【</a:t>
            </a:r>
            <a:r>
              <a:rPr lang="zh-CN" altLang="zh-CN" dirty="0"/>
              <a:t>索引名】</a:t>
            </a:r>
            <a:r>
              <a:rPr lang="en-US" altLang="zh-CN" dirty="0"/>
              <a:t>+</a:t>
            </a:r>
            <a:r>
              <a:rPr lang="zh-CN" altLang="zh-CN" dirty="0"/>
              <a:t>【最大索引名的填充】 索引名最长可以有</a:t>
            </a:r>
            <a:r>
              <a:rPr lang="en-US" altLang="zh-CN" dirty="0"/>
              <a:t>18</a:t>
            </a:r>
            <a:r>
              <a:rPr lang="zh-CN" altLang="zh-CN" dirty="0"/>
              <a:t>个字节，少于</a:t>
            </a:r>
            <a:r>
              <a:rPr lang="en-US" altLang="zh-CN" dirty="0"/>
              <a:t>18</a:t>
            </a:r>
            <a:r>
              <a:rPr lang="zh-CN" altLang="zh-CN" dirty="0"/>
              <a:t>个字节的话，</a:t>
            </a:r>
            <a:r>
              <a:rPr lang="en-US" altLang="zh-CN" dirty="0"/>
              <a:t>0</a:t>
            </a:r>
            <a:r>
              <a:rPr lang="zh-CN" altLang="zh-CN" dirty="0"/>
              <a:t>字节</a:t>
            </a:r>
            <a:r>
              <a:rPr lang="zh-CN" altLang="zh-CN" dirty="0" smtClean="0"/>
              <a:t>补齐</a:t>
            </a:r>
            <a:endParaRPr lang="zh-CN" altLang="en-US" dirty="0" smtClean="0"/>
          </a:p>
          <a:p>
            <a:pPr marL="0" lvl="6" indent="0">
              <a:buNone/>
            </a:pPr>
            <a:r>
              <a:rPr lang="zh-CN" altLang="en-US" dirty="0" smtClean="0"/>
              <a:t>		</a:t>
            </a:r>
            <a:r>
              <a:rPr lang="zh-CN" altLang="zh-CN" dirty="0" smtClean="0"/>
              <a:t>【</a:t>
            </a:r>
            <a:r>
              <a:rPr lang="zh-CN" altLang="zh-CN" dirty="0"/>
              <a:t>【索引列的值】】表示被索引的所有列的列值的集合，暂时没有设计成定长</a:t>
            </a:r>
            <a:endParaRPr lang="zh-CN" altLang="zh-CN" dirty="0"/>
          </a:p>
          <a:p>
            <a:pPr marL="0" lvl="6" indent="0">
              <a:buNone/>
            </a:pPr>
            <a:r>
              <a:rPr lang="zh-CN" altLang="en-US" dirty="0" smtClean="0"/>
              <a:t>		</a:t>
            </a:r>
            <a:r>
              <a:rPr lang="zh-CN" altLang="zh-CN" dirty="0" smtClean="0"/>
              <a:t>【主表</a:t>
            </a:r>
            <a:r>
              <a:rPr lang="zh-CN" altLang="zh-CN" dirty="0"/>
              <a:t>的</a:t>
            </a:r>
            <a:r>
              <a:rPr lang="en-US" altLang="zh-CN" u="sng" dirty="0" err="1"/>
              <a:t>rowkey</a:t>
            </a:r>
            <a:r>
              <a:rPr lang="zh-CN" altLang="zh-CN" dirty="0"/>
              <a:t>】表示主表数据的</a:t>
            </a:r>
            <a:r>
              <a:rPr lang="en-US" altLang="zh-CN" dirty="0" err="1"/>
              <a:t>rowKey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315" y="3524250"/>
            <a:ext cx="5727700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467215" cy="694055"/>
          </a:xfrm>
        </p:spPr>
        <p:txBody>
          <a:bodyPr/>
          <a:p>
            <a:r>
              <a:rPr lang="zh-CN" altLang="en-US" sz="3600"/>
              <a:t>索引实时写入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647" b="-643"/>
          <a:stretch>
            <a:fillRect/>
          </a:stretch>
        </p:blipFill>
        <p:spPr>
          <a:xfrm>
            <a:off x="4554855" y="1717675"/>
            <a:ext cx="7175500" cy="4406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4475" y="1604010"/>
            <a:ext cx="3040380" cy="4351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b="1"/>
              <a:t>写入步骤：</a:t>
            </a:r>
            <a:endParaRPr lang="zh-CN" altLang="en-US" b="1"/>
          </a:p>
          <a:p>
            <a:pPr>
              <a:lnSpc>
                <a:spcPct val="140000"/>
              </a:lnSpc>
            </a:pPr>
            <a:r>
              <a:rPr lang="en-US" altLang="zh-CN"/>
              <a:t>	1.</a:t>
            </a:r>
            <a:r>
              <a:rPr lang="zh-CN" altLang="en-US">
                <a:ea typeface="宋体" panose="02010600030101010101" pitchFamily="2" charset="-122"/>
              </a:rPr>
              <a:t>客户端发起</a:t>
            </a:r>
            <a:r>
              <a:rPr lang="en-US" altLang="zh-CN">
                <a:ea typeface="宋体" panose="02010600030101010101" pitchFamily="2" charset="-122"/>
              </a:rPr>
              <a:t>put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update</a:t>
            </a:r>
            <a:r>
              <a:rPr lang="zh-CN" altLang="en-US">
                <a:ea typeface="宋体" panose="02010600030101010101" pitchFamily="2" charset="-122"/>
              </a:rPr>
              <a:t>）请求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	2.</a:t>
            </a:r>
            <a:r>
              <a:rPr lang="zh-CN" altLang="en-US">
                <a:ea typeface="宋体" panose="02010600030101010101" pitchFamily="2" charset="-122"/>
              </a:rPr>
              <a:t>协处理器拦截</a:t>
            </a:r>
            <a:r>
              <a:rPr lang="en-US" altLang="zh-CN">
                <a:ea typeface="宋体" panose="02010600030101010101" pitchFamily="2" charset="-122"/>
              </a:rPr>
              <a:t>put</a:t>
            </a:r>
            <a:r>
              <a:rPr lang="zh-CN" altLang="en-US">
                <a:ea typeface="宋体" panose="02010600030101010101" pitchFamily="2" charset="-122"/>
              </a:rPr>
              <a:t>请求，查询索引元数据判断是否需要生成索引数据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	3.</a:t>
            </a:r>
            <a:r>
              <a:rPr lang="zh-CN" altLang="en-US">
                <a:ea typeface="宋体" panose="02010600030101010101" pitchFamily="2" charset="-122"/>
              </a:rPr>
              <a:t>生成索引</a:t>
            </a:r>
            <a:r>
              <a:rPr lang="en-US" altLang="zh-CN">
                <a:ea typeface="宋体" panose="02010600030101010101" pitchFamily="2" charset="-122"/>
              </a:rPr>
              <a:t>put</a:t>
            </a:r>
            <a:r>
              <a:rPr lang="zh-CN" altLang="en-US">
                <a:ea typeface="宋体" panose="02010600030101010101" pitchFamily="2" charset="-122"/>
              </a:rPr>
              <a:t>对象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	4.</a:t>
            </a:r>
            <a:r>
              <a:rPr lang="zh-CN" altLang="en-US">
                <a:ea typeface="宋体" panose="02010600030101010101" pitchFamily="2" charset="-122"/>
              </a:rPr>
              <a:t>将索引</a:t>
            </a:r>
            <a:r>
              <a:rPr lang="en-US" altLang="zh-CN">
                <a:ea typeface="宋体" panose="02010600030101010101" pitchFamily="2" charset="-122"/>
              </a:rPr>
              <a:t>put</a:t>
            </a:r>
            <a:r>
              <a:rPr lang="zh-CN" altLang="en-US">
                <a:ea typeface="宋体" panose="02010600030101010101" pitchFamily="2" charset="-122"/>
              </a:rPr>
              <a:t>和主表</a:t>
            </a:r>
            <a:r>
              <a:rPr lang="en-US" altLang="zh-CN">
                <a:ea typeface="宋体" panose="02010600030101010101" pitchFamily="2" charset="-122"/>
              </a:rPr>
              <a:t>put</a:t>
            </a:r>
            <a:r>
              <a:rPr lang="zh-CN" altLang="en-US">
                <a:ea typeface="宋体" panose="02010600030101010101" pitchFamily="2" charset="-122"/>
              </a:rPr>
              <a:t>一起写入</a:t>
            </a:r>
            <a:r>
              <a:rPr lang="en-US" altLang="zh-CN">
                <a:ea typeface="宋体" panose="02010600030101010101" pitchFamily="2" charset="-122"/>
              </a:rPr>
              <a:t>HLog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	5.</a:t>
            </a:r>
            <a:r>
              <a:rPr lang="zh-CN" altLang="en-US">
                <a:ea typeface="宋体" panose="02010600030101010101" pitchFamily="2" charset="-122"/>
              </a:rPr>
              <a:t>写入主表</a:t>
            </a:r>
            <a:r>
              <a:rPr lang="en-US" altLang="zh-CN">
                <a:ea typeface="宋体" panose="02010600030101010101" pitchFamily="2" charset="-122"/>
              </a:rPr>
              <a:t>put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	6.</a:t>
            </a:r>
            <a:r>
              <a:rPr lang="zh-CN" altLang="en-US">
                <a:ea typeface="宋体" panose="02010600030101010101" pitchFamily="2" charset="-122"/>
              </a:rPr>
              <a:t>写入索引</a:t>
            </a:r>
            <a:r>
              <a:rPr lang="en-US" altLang="zh-CN">
                <a:ea typeface="宋体" panose="02010600030101010101" pitchFamily="2" charset="-122"/>
              </a:rPr>
              <a:t>put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946265" cy="1003300"/>
          </a:xfrm>
        </p:spPr>
        <p:txBody>
          <a:bodyPr/>
          <a:p>
            <a:r>
              <a:rPr lang="zh-CN" altLang="en-US" sz="3600"/>
              <a:t>索引查询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371600" y="1433830"/>
            <a:ext cx="10241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dirty="0" smtClean="0">
                <a:sym typeface="+mn-ea"/>
              </a:rPr>
              <a:t>通过协处理器来调用索引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	</a:t>
            </a:r>
            <a:r>
              <a:rPr kumimoji="1" lang="zh-CN" altLang="en-US" dirty="0" smtClean="0">
                <a:sym typeface="+mn-ea"/>
              </a:rPr>
              <a:t>在</a:t>
            </a:r>
            <a:r>
              <a:rPr kumimoji="1" lang="en-US" altLang="zh-CN" dirty="0" smtClean="0">
                <a:sym typeface="+mn-ea"/>
              </a:rPr>
              <a:t>client</a:t>
            </a:r>
            <a:r>
              <a:rPr kumimoji="1" lang="zh-CN" altLang="en-US" dirty="0" smtClean="0">
                <a:sym typeface="+mn-ea"/>
              </a:rPr>
              <a:t>发起</a:t>
            </a:r>
            <a:r>
              <a:rPr kumimoji="1" lang="en-US" altLang="zh-CN" dirty="0" smtClean="0">
                <a:sym typeface="+mn-ea"/>
              </a:rPr>
              <a:t>get</a:t>
            </a:r>
            <a:r>
              <a:rPr kumimoji="1" lang="zh-CN" altLang="en-US" dirty="0" smtClean="0">
                <a:sym typeface="+mn-ea"/>
              </a:rPr>
              <a:t>，</a:t>
            </a:r>
            <a:r>
              <a:rPr kumimoji="1" lang="en-US" altLang="zh-CN" dirty="0" smtClean="0">
                <a:sym typeface="+mn-ea"/>
              </a:rPr>
              <a:t>scan</a:t>
            </a:r>
            <a:r>
              <a:rPr kumimoji="1" lang="zh-CN" altLang="en-US" dirty="0" smtClean="0">
                <a:sym typeface="+mn-ea"/>
              </a:rPr>
              <a:t>请求时，通过协处理器来拦截查询请求，判断请求是否能调用索引，如果可以先调用索引，获取数据的</a:t>
            </a:r>
            <a:r>
              <a:rPr kumimoji="1" lang="en-US" altLang="zh-CN" dirty="0" err="1" smtClean="0">
                <a:sym typeface="+mn-ea"/>
              </a:rPr>
              <a:t>rowkey</a:t>
            </a:r>
            <a:r>
              <a:rPr kumimoji="1" lang="zh-CN" altLang="en-US" dirty="0" smtClean="0">
                <a:sym typeface="+mn-ea"/>
              </a:rPr>
              <a:t>，再从主表中查询数据，返回给</a:t>
            </a:r>
            <a:r>
              <a:rPr kumimoji="1" lang="en-US" altLang="zh-CN" dirty="0" smtClean="0">
                <a:sym typeface="+mn-ea"/>
              </a:rPr>
              <a:t>client</a:t>
            </a:r>
            <a:r>
              <a:rPr kumimoji="1" lang="zh-CN" altLang="en-US" dirty="0" smtClean="0">
                <a:sym typeface="+mn-ea"/>
              </a:rPr>
              <a:t>。</a:t>
            </a:r>
            <a:endParaRPr kumimoji="1" lang="zh-CN" altLang="en-US" dirty="0" smtClean="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1600" y="2719705"/>
            <a:ext cx="2356485" cy="346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kumimoji="1" lang="zh-CN" altLang="en-US" b="1" dirty="0" smtClean="0">
                <a:sym typeface="+mn-ea"/>
              </a:rPr>
              <a:t>调用步骤：</a:t>
            </a:r>
            <a:endParaRPr kumimoji="1" lang="zh-CN" altLang="en-US" b="1" dirty="0" smtClean="0"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>
                <a:sym typeface="+mn-ea"/>
              </a:rPr>
              <a:t>	</a:t>
            </a:r>
            <a:r>
              <a:rPr kumimoji="1" lang="en-US" altLang="zh-CN" dirty="0" smtClean="0">
                <a:sym typeface="+mn-ea"/>
              </a:rPr>
              <a:t>1.</a:t>
            </a:r>
            <a:r>
              <a:rPr kumimoji="1" lang="zh-CN" altLang="en-US" dirty="0" smtClean="0">
                <a:sym typeface="+mn-ea"/>
              </a:rPr>
              <a:t>判断是否需要调用索引</a:t>
            </a:r>
            <a:endParaRPr kumimoji="1" lang="zh-CN" alt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>
                <a:sym typeface="+mn-ea"/>
              </a:rPr>
              <a:t>	</a:t>
            </a:r>
            <a:r>
              <a:rPr kumimoji="1" lang="en-US" altLang="zh-CN" dirty="0" smtClean="0">
                <a:sym typeface="+mn-ea"/>
              </a:rPr>
              <a:t>2.</a:t>
            </a:r>
            <a:r>
              <a:rPr kumimoji="1" lang="zh-CN" altLang="en-US" dirty="0" smtClean="0">
                <a:sym typeface="+mn-ea"/>
              </a:rPr>
              <a:t>调用索引，获    取查询的</a:t>
            </a:r>
            <a:r>
              <a:rPr kumimoji="1" lang="en-US" altLang="zh-CN" dirty="0" err="1" smtClean="0">
                <a:sym typeface="+mn-ea"/>
              </a:rPr>
              <a:t>rowkey</a:t>
            </a:r>
            <a:endParaRPr kumimoji="1" lang="zh-CN" alt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>
                <a:sym typeface="+mn-ea"/>
              </a:rPr>
              <a:t>	</a:t>
            </a:r>
            <a:r>
              <a:rPr kumimoji="1" lang="en-US" altLang="zh-CN" dirty="0" smtClean="0">
                <a:sym typeface="+mn-ea"/>
              </a:rPr>
              <a:t>3.</a:t>
            </a:r>
            <a:r>
              <a:rPr kumimoji="1" lang="zh-CN" altLang="en-US" dirty="0" smtClean="0">
                <a:sym typeface="+mn-ea"/>
              </a:rPr>
              <a:t>调用主表，查询完整数据，返回。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8085" y="2632710"/>
            <a:ext cx="7839710" cy="3597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343140" cy="723900"/>
          </a:xfrm>
        </p:spPr>
        <p:txBody>
          <a:bodyPr/>
          <a:p>
            <a:r>
              <a:rPr lang="en-US" altLang="zh-CN" sz="3600"/>
              <a:t>balancer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1691005" y="1344930"/>
            <a:ext cx="8407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</a:t>
            </a:r>
            <a:r>
              <a:rPr lang="en-US" altLang="zh-CN"/>
              <a:t>Region</a:t>
            </a:r>
            <a:r>
              <a:rPr lang="zh-CN" altLang="en-US">
                <a:ea typeface="宋体" panose="02010600030101010101" pitchFamily="2" charset="-122"/>
              </a:rPr>
              <a:t>跟对应的用户</a:t>
            </a:r>
            <a:r>
              <a:rPr lang="en-US" altLang="zh-CN">
                <a:ea typeface="宋体" panose="02010600030101010101" pitchFamily="2" charset="-122"/>
              </a:rPr>
              <a:t>Region</a:t>
            </a:r>
            <a:r>
              <a:rPr lang="zh-CN" altLang="en-US">
                <a:ea typeface="宋体" panose="02010600030101010101" pitchFamily="2" charset="-122"/>
              </a:rPr>
              <a:t>必须保持在同一个</a:t>
            </a:r>
            <a:r>
              <a:rPr lang="en-US" altLang="zh-CN">
                <a:ea typeface="宋体" panose="02010600030101010101" pitchFamily="2" charset="-122"/>
              </a:rPr>
              <a:t>RegionServer</a:t>
            </a:r>
            <a:r>
              <a:rPr lang="zh-CN" altLang="en-US">
                <a:ea typeface="宋体" panose="02010600030101010101" pitchFamily="2" charset="-122"/>
              </a:rPr>
              <a:t>上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当集群自动</a:t>
            </a:r>
            <a:r>
              <a:rPr lang="en-US" altLang="zh-CN">
                <a:ea typeface="宋体" panose="02010600030101010101" pitchFamily="2" charset="-122"/>
              </a:rPr>
              <a:t>Balancer</a:t>
            </a:r>
            <a:r>
              <a:rPr lang="zh-CN" altLang="en-US">
                <a:ea typeface="宋体" panose="02010600030101010101" pitchFamily="2" charset="-122"/>
              </a:rPr>
              <a:t>及用户手动</a:t>
            </a:r>
            <a:r>
              <a:rPr lang="en-US" altLang="zh-CN">
                <a:ea typeface="宋体" panose="02010600030101010101" pitchFamily="2" charset="-122"/>
              </a:rPr>
              <a:t>Balancer</a:t>
            </a:r>
            <a:r>
              <a:rPr lang="zh-CN" altLang="en-US">
                <a:ea typeface="宋体" panose="02010600030101010101" pitchFamily="2" charset="-122"/>
              </a:rPr>
              <a:t>的时候自动生效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2047875"/>
            <a:ext cx="7619365" cy="424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21165" cy="965200"/>
          </a:xfrm>
        </p:spPr>
        <p:txBody>
          <a:bodyPr/>
          <a:p>
            <a:r>
              <a:rPr lang="en-US" altLang="zh-CN" sz="3600"/>
              <a:t>split</a:t>
            </a:r>
            <a:endParaRPr lang="en-US" altLang="zh-CN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885" y="2086610"/>
            <a:ext cx="8680450" cy="4229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2295" y="1356995"/>
            <a:ext cx="9730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索引</a:t>
            </a:r>
            <a:r>
              <a:rPr lang="en-US" altLang="zh-CN"/>
              <a:t>Region</a:t>
            </a:r>
            <a:r>
              <a:rPr lang="zh-CN" altLang="en-US">
                <a:ea typeface="宋体" panose="02010600030101010101" pitchFamily="2" charset="-122"/>
              </a:rPr>
              <a:t>禁止自动分裂，由</a:t>
            </a:r>
            <a:r>
              <a:rPr lang="zh-CN" altLang="en-US"/>
              <a:t>用户</a:t>
            </a:r>
            <a:r>
              <a:rPr lang="en-US" altLang="zh-CN"/>
              <a:t>Region</a:t>
            </a:r>
            <a:r>
              <a:rPr lang="zh-CN" altLang="en-US">
                <a:ea typeface="宋体" panose="02010600030101010101" pitchFamily="2" charset="-122"/>
              </a:rPr>
              <a:t>分裂来触发它的分裂；</a:t>
            </a:r>
            <a:r>
              <a:rPr lang="zh-CN" altLang="en-US"/>
              <a:t>产生一次分裂后，第一个daughter没有任何变化信息，第二个daughter的索引rowkey需要变更一下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2645" y="2655570"/>
            <a:ext cx="5233670" cy="901700"/>
          </a:xfrm>
        </p:spPr>
        <p:txBody>
          <a:bodyPr/>
          <a:lstStyle/>
          <a:p>
            <a:r>
              <a:rPr kumimoji="1" lang="zh-CN" altLang="en-US" sz="4400" dirty="0" smtClean="0">
                <a:ea typeface="宋体" panose="02010600030101010101" pitchFamily="2" charset="-122"/>
              </a:rPr>
              <a:t>性能</a:t>
            </a:r>
            <a:endParaRPr kumimoji="1" lang="zh-CN" altLang="en-US" sz="4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138285" cy="810260"/>
          </a:xfrm>
        </p:spPr>
        <p:txBody>
          <a:bodyPr/>
          <a:p>
            <a:r>
              <a:rPr lang="zh-CN" altLang="en-US" sz="3600"/>
              <a:t>性能提升</a:t>
            </a:r>
            <a:endParaRPr lang="zh-CN" altLang="en-US" sz="3600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2295525" y="2428240"/>
          <a:ext cx="7720965" cy="352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295525" y="2198370"/>
            <a:ext cx="7816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单位：秒</a:t>
            </a:r>
            <a:endParaRPr lang="zh-CN" altLang="en-US" sz="900"/>
          </a:p>
        </p:txBody>
      </p:sp>
      <p:sp>
        <p:nvSpPr>
          <p:cNvPr id="8" name="文本框 7"/>
          <p:cNvSpPr txBox="1"/>
          <p:nvPr/>
        </p:nvSpPr>
        <p:spPr>
          <a:xfrm>
            <a:off x="2325370" y="1435100"/>
            <a:ext cx="736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经过测试，以列为条件的</a:t>
            </a:r>
            <a:r>
              <a:rPr lang="zh-CN" altLang="en-US">
                <a:sym typeface="+mn-ea"/>
              </a:rPr>
              <a:t>查询</a:t>
            </a:r>
            <a:r>
              <a:rPr lang="zh-CN" altLang="en-US"/>
              <a:t>，使用二级索引对性能有很大的提升。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2645" y="2655570"/>
            <a:ext cx="5233670" cy="901700"/>
          </a:xfrm>
        </p:spPr>
        <p:txBody>
          <a:bodyPr/>
          <a:lstStyle/>
          <a:p>
            <a:r>
              <a:rPr kumimoji="1" lang="zh-CN" altLang="en-US" sz="4400" dirty="0" smtClean="0">
                <a:ea typeface="宋体" panose="02010600030101010101" pitchFamily="2" charset="-122"/>
              </a:rPr>
              <a:t>安装部署</a:t>
            </a:r>
            <a:endParaRPr kumimoji="1" lang="zh-CN" altLang="en-US" sz="4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4160" y="2360295"/>
            <a:ext cx="9601200" cy="310451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"/>
            </a:pPr>
            <a:r>
              <a:rPr lang="zh-CN" altLang="en-US"/>
              <a:t>版本要求</a:t>
            </a:r>
            <a:endParaRPr lang="zh-CN" altLang="en-US"/>
          </a:p>
          <a:p>
            <a:pPr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HBase-Index</a:t>
            </a:r>
            <a:r>
              <a:rPr lang="zh-CN" altLang="en-US">
                <a:sym typeface="+mn-ea"/>
              </a:rPr>
              <a:t>部署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/>
              <a:t>参数说明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4160" y="979170"/>
            <a:ext cx="3942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包括以下内容：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2645" y="2655570"/>
            <a:ext cx="5233670" cy="901700"/>
          </a:xfrm>
        </p:spPr>
        <p:txBody>
          <a:bodyPr/>
          <a:lstStyle/>
          <a:p>
            <a:r>
              <a:rPr kumimoji="1" lang="zh-CN" altLang="en-US" sz="4400" dirty="0" smtClean="0">
                <a:ea typeface="宋体" panose="02010600030101010101" pitchFamily="2" charset="-122"/>
              </a:rPr>
              <a:t>背景</a:t>
            </a:r>
            <a:endParaRPr kumimoji="1" lang="zh-CN" altLang="en-US" sz="4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5470" y="1460500"/>
            <a:ext cx="9601200" cy="3357880"/>
          </a:xfrm>
        </p:spPr>
        <p:txBody>
          <a:bodyPr/>
          <a:p>
            <a:r>
              <a:rPr lang="zh-CN" altLang="en-US"/>
              <a:t>版本要求：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 i="0"/>
              <a:t>【hadoop版本信息】：Hadoop 2.6.0-cdh5.7.0</a:t>
            </a:r>
            <a:endParaRPr lang="zh-CN" altLang="en-US" i="0"/>
          </a:p>
          <a:p>
            <a:pPr marL="457200" lvl="1" indent="0">
              <a:buNone/>
            </a:pPr>
            <a:r>
              <a:rPr lang="zh-CN" altLang="en-US" i="0"/>
              <a:t>【jdk版本信息】：jdk 1.8.0_131</a:t>
            </a:r>
            <a:endParaRPr lang="zh-CN" altLang="en-US" i="0"/>
          </a:p>
          <a:p>
            <a:pPr marL="457200" lvl="1" indent="0">
              <a:buNone/>
            </a:pPr>
            <a:r>
              <a:rPr lang="zh-CN" altLang="en-US" i="0"/>
              <a:t>【ZK版本信息】：zookeeper-3.4.5-cdh5.7.5</a:t>
            </a:r>
            <a:endParaRPr lang="zh-CN" altLang="en-US" i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880" y="829310"/>
            <a:ext cx="10730230" cy="2326005"/>
          </a:xfrm>
        </p:spPr>
        <p:txBody>
          <a:bodyPr>
            <a:normAutofit/>
          </a:bodyPr>
          <a:p>
            <a:r>
              <a:rPr lang="en-US" altLang="zh-CN"/>
              <a:t>HBase-Index</a:t>
            </a:r>
            <a:r>
              <a:rPr lang="zh-CN" altLang="en-US"/>
              <a:t>部署</a:t>
            </a:r>
            <a:endParaRPr lang="zh-CN" altLang="en-US"/>
          </a:p>
          <a:p>
            <a:pPr marL="457200" lvl="1" algn="l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 i="0"/>
              <a:t>（1）</a:t>
            </a:r>
            <a:r>
              <a:rPr lang="en-US" altLang="zh-CN" i="0">
                <a:sym typeface="+mn-ea"/>
              </a:rPr>
              <a:t>HBase-Index</a:t>
            </a:r>
            <a:r>
              <a:rPr lang="zh-CN" altLang="en-US" i="0"/>
              <a:t>包下载地址（需要公司</a:t>
            </a:r>
            <a:r>
              <a:rPr lang="en-US" altLang="zh-CN" i="0"/>
              <a:t>jenkins</a:t>
            </a:r>
            <a:r>
              <a:rPr lang="zh-CN" altLang="en-US" i="0">
                <a:ea typeface="宋体" panose="02010600030101010101" pitchFamily="2" charset="-122"/>
              </a:rPr>
              <a:t>的账户</a:t>
            </a:r>
            <a:r>
              <a:rPr lang="zh-CN" altLang="en-US" i="0"/>
              <a:t>）：</a:t>
            </a:r>
            <a:endParaRPr lang="zh-CN" altLang="en-US" i="0"/>
          </a:p>
          <a:p>
            <a:pPr marL="457200" lvl="1" algn="l">
              <a:buNone/>
            </a:pPr>
            <a:r>
              <a:rPr lang="en-US" altLang="zh-CN" i="0"/>
              <a:t>		</a:t>
            </a:r>
            <a:r>
              <a:rPr lang="zh-CN" altLang="en-US" i="0"/>
              <a:t>https://code.bonc.com.cn/jenkins/job/hbase-beh-index/ws/hbase-assembly/target/hbase-1.2.0-beh1.0.0-bin.tar.gz</a:t>
            </a:r>
            <a:endParaRPr lang="zh-CN" altLang="en-US" i="0"/>
          </a:p>
          <a:p>
            <a:pPr marL="457200" lvl="1" algn="l">
              <a:buNone/>
            </a:pPr>
            <a:r>
              <a:rPr lang="en-US" altLang="zh-CN" i="0"/>
              <a:t>	</a:t>
            </a:r>
            <a:r>
              <a:rPr lang="zh-CN" altLang="en-US" i="0"/>
              <a:t>（2）按照常规安装hbase流程安装下载的hbase</a:t>
            </a:r>
            <a:endParaRPr lang="zh-CN" altLang="en-US" i="0"/>
          </a:p>
          <a:p>
            <a:pPr marL="457200" lvl="1" algn="l">
              <a:buNone/>
            </a:pPr>
            <a:r>
              <a:rPr lang="en-US" altLang="zh-CN" i="0"/>
              <a:t>	</a:t>
            </a:r>
            <a:r>
              <a:rPr lang="zh-CN" altLang="en-US" i="0"/>
              <a:t>（3）在hbase-site.xml中添加特殊配置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lnSpc>
                <a:spcPct val="4000"/>
              </a:lnSpc>
              <a:buNone/>
            </a:pPr>
            <a:endParaRPr lang="zh-CN" altLang="en-US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716" b="40384"/>
          <a:stretch>
            <a:fillRect/>
          </a:stretch>
        </p:blipFill>
        <p:spPr>
          <a:xfrm>
            <a:off x="2291715" y="3415030"/>
            <a:ext cx="5550535" cy="2503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833120"/>
            <a:ext cx="9601200" cy="3581400"/>
          </a:xfrm>
        </p:spPr>
        <p:txBody>
          <a:bodyPr/>
          <a:p>
            <a:r>
              <a:rPr lang="zh-CN" altLang="en-US"/>
              <a:t>参数说明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714500" y="1617980"/>
          <a:ext cx="8984615" cy="379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525"/>
                <a:gridCol w="2002155"/>
                <a:gridCol w="3676015"/>
                <a:gridCol w="883920"/>
              </a:tblGrid>
              <a:tr h="492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配置参数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参数说明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默认值</a:t>
                      </a:r>
                      <a:endParaRPr lang="zh-CN" altLang="en-US" sz="1000"/>
                    </a:p>
                  </a:txBody>
                  <a:tcPr/>
                </a:tc>
              </a:tr>
              <a:tr h="7092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hbase.coprocessor.region.classes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添加协处理，这里主要添加了插入，删除数据的协处理器和扫描表时调用的协处理器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org.apache.hadoop.hbase.regionserver.index.RegionPutDeleteObserver,org.apache.hadoop.hbase.regionserver.index.ScanWithIndexRegionObserver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000">
                          <a:ea typeface="宋体" panose="02010600030101010101" pitchFamily="2" charset="-122"/>
                        </a:rPr>
                        <a:t>无</a:t>
                      </a:r>
                      <a:endParaRPr lang="zh-CN" altLang="zh-CN" sz="1000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7696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hbase.table.sanity.checks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绕过全局环境监测，此配置是防止observer 运行错误导致hbase 无法使用，建议指定flase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false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True</a:t>
                      </a:r>
                      <a:endParaRPr lang="zh-CN" altLang="en-US" sz="1000"/>
                    </a:p>
                  </a:txBody>
                  <a:tcPr/>
                </a:tc>
              </a:tr>
              <a:tr h="5118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hbase.index.loadbalancer.class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配置balance时索引表region跟随主表分布调用的balancer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org.apache.hadoop.hbase.master.balancer.IndexLoadBalancer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</a:tr>
              <a:tr h="6026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hbase.index.region.follow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是否开启index region跟随主表region分布功能，设置为true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true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True</a:t>
                      </a:r>
                      <a:endParaRPr lang="zh-CN" altLang="en-US" sz="1000"/>
                    </a:p>
                  </a:txBody>
                  <a:tcPr/>
                </a:tc>
              </a:tr>
              <a:tr h="70929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hbase.second.index.</a:t>
                      </a:r>
                      <a:r>
                        <a:rPr lang="en-US" altLang="zh-CN" sz="1000"/>
                        <a:t>u</a:t>
                      </a:r>
                      <a:r>
                        <a:rPr lang="zh-CN" altLang="en-US" sz="1000"/>
                        <a:t>se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查询时如果可以调用二级索引是否调用，如果为false在什么情况下都不调用二级索引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000"/>
                        <a:t>true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True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2645" y="2655570"/>
            <a:ext cx="5233670" cy="901700"/>
          </a:xfrm>
        </p:spPr>
        <p:txBody>
          <a:bodyPr/>
          <a:lstStyle/>
          <a:p>
            <a:r>
              <a:rPr kumimoji="1" lang="zh-CN" altLang="en-US" sz="4400" dirty="0" smtClean="0">
                <a:ea typeface="宋体" panose="02010600030101010101" pitchFamily="2" charset="-122"/>
              </a:rPr>
              <a:t>使用</a:t>
            </a:r>
            <a:endParaRPr kumimoji="1" lang="zh-CN" altLang="en-US" sz="4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4160" y="1940560"/>
            <a:ext cx="2553970" cy="294005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"/>
            </a:pPr>
            <a:r>
              <a:rPr lang="en-US" altLang="zh-CN"/>
              <a:t>API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	</a:t>
            </a:r>
            <a:r>
              <a:rPr lang="zh-CN" altLang="en-US"/>
              <a:t>环境准备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创建索引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    查看索引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    使用索引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    删除索引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4160" y="863600"/>
            <a:ext cx="3942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包括以下内容：</a:t>
            </a:r>
            <a:endParaRPr lang="zh-CN" altLang="en-US" sz="320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889115" y="1958975"/>
            <a:ext cx="4043680" cy="292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"/>
            </a:pPr>
            <a:r>
              <a:rPr lang="en-US" altLang="zh-CN"/>
              <a:t>Shell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创建索引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    查看索引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    异步导入索引数据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    使用索引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    删除索引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62100"/>
            <a:ext cx="9601200" cy="4305300"/>
          </a:xfrm>
        </p:spPr>
        <p:txBody>
          <a:bodyPr/>
          <a:p>
            <a:pPr marL="0" indent="0">
              <a:buNone/>
            </a:pPr>
            <a:endParaRPr lang="zh-CN" altLang="zh-CN"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"/>
            </a:pPr>
            <a:r>
              <a:rPr lang="zh-CN" altLang="zh-CN">
                <a:ea typeface="宋体" panose="02010600030101010101" pitchFamily="2" charset="-122"/>
              </a:rPr>
              <a:t>环境准备</a:t>
            </a:r>
            <a:endParaRPr lang="zh-CN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ea typeface="宋体" panose="02010600030101010101" pitchFamily="2" charset="-122"/>
              </a:rPr>
              <a:t>	java项目：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ea typeface="宋体" panose="02010600030101010101" pitchFamily="2" charset="-122"/>
              </a:rPr>
              <a:t>	1.需要把我们提供的jar包添加到lib中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ea typeface="宋体" panose="02010600030101010101" pitchFamily="2" charset="-122"/>
              </a:rPr>
              <a:t>	2 .add buildpath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765" y="4024630"/>
            <a:ext cx="2887980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 sz="3600"/>
              <a:t>API</a:t>
            </a:r>
            <a:endParaRPr lang="en-US" altLang="zh-CN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664845"/>
            <a:ext cx="9938385" cy="1495425"/>
          </a:xfrm>
        </p:spPr>
        <p:txBody>
          <a:bodyPr/>
          <a:p>
            <a:r>
              <a:rPr lang="zh-CN" altLang="en-US"/>
              <a:t>创建索引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创建索引有以下几种情况，当原表中有数据时，创建索引需要使用异步生成索引数据；当原表中没有数据时，分为以下两种情况，当直接使用put操作时，主表数据和索引数据同时存入；当使用bulkload大数据量导入时，需要异步生成索引数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2768600"/>
            <a:ext cx="434276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558165"/>
            <a:ext cx="9601200" cy="3581400"/>
          </a:xfrm>
        </p:spPr>
        <p:txBody>
          <a:bodyPr/>
          <a:p>
            <a:r>
              <a:rPr lang="zh-CN" altLang="en-US"/>
              <a:t>查看索引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3420" y="941070"/>
            <a:ext cx="4740275" cy="56273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577215"/>
            <a:ext cx="9601200" cy="810895"/>
          </a:xfrm>
        </p:spPr>
        <p:txBody>
          <a:bodyPr/>
          <a:p>
            <a:r>
              <a:rPr lang="zh-CN" altLang="en-US"/>
              <a:t>使用索引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080" y="87630"/>
            <a:ext cx="5043170" cy="668274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226425" y="577215"/>
            <a:ext cx="9601200" cy="46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删除索引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425" y="1388110"/>
            <a:ext cx="3790950" cy="6997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490220"/>
            <a:ext cx="9601200" cy="1950085"/>
          </a:xfrm>
        </p:spPr>
        <p:txBody>
          <a:bodyPr/>
          <a:p>
            <a:pPr marL="0" indent="0">
              <a:buNone/>
            </a:pPr>
            <a:r>
              <a:rPr lang="en-US" altLang="zh-CN" sz="3600"/>
              <a:t>Shell</a:t>
            </a:r>
            <a:endParaRPr lang="en-US" altLang="zh-CN" sz="3600"/>
          </a:p>
          <a:p>
            <a:pPr>
              <a:buFont typeface="Wingdings" panose="05000000000000000000" charset="0"/>
              <a:buChar char=""/>
            </a:pPr>
            <a:r>
              <a:rPr lang="zh-CN" altLang="en-US">
                <a:ea typeface="宋体" panose="02010600030101010101" pitchFamily="2" charset="-122"/>
              </a:rPr>
              <a:t>创建索引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ea typeface="宋体" panose="02010600030101010101" pitchFamily="2" charset="-122"/>
              </a:rPr>
              <a:t>	create_index 't2','t1_idx1','f1:c1'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ea typeface="宋体" panose="02010600030101010101" pitchFamily="2" charset="-122"/>
              </a:rPr>
              <a:t>	create_index 't2','t1_idx2','f1:c2'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270" y="2613660"/>
            <a:ext cx="5273675" cy="538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70" y="3471545"/>
            <a:ext cx="5270500" cy="4191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/>
          <p:nvPr/>
        </p:nvGraphicFramePr>
        <p:xfrm>
          <a:off x="1941195" y="436626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表名(创建表必须分区）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给这张表创建索引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t1_idx1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索引名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表中列对应的索引名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f1:c1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给表的哪一列创建索引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表中的这列创建索引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110" y="1854200"/>
            <a:ext cx="9601835" cy="2682875"/>
          </a:xfrm>
        </p:spPr>
        <p:txBody>
          <a:bodyPr>
            <a:normAutofit/>
          </a:bodyPr>
          <a:p>
            <a:r>
              <a:rPr lang="zh-CN" altLang="en-US" sz="2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为什么需要HBASE—INDEX？</a:t>
            </a:r>
            <a:b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仅提供行键（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row key</a:t>
            </a:r>
            <a:r>
              <a:rPr lang="zh-CN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）索引。尽管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对扫描操作提供了多种灵活且复杂的过滤器功能，但当行键未知的情况下查询成本将会非常高（全表扫描）。</a:t>
            </a: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HBase-Index 1.0 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实现了基于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协处理器（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Coprocessor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）的服务端区域级二级索引功能，支持以列为条件进行的高效查询。</a:t>
            </a:r>
            <a:endParaRPr lang="en-US" altLang="zh-CN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81710"/>
            <a:ext cx="9601200" cy="87884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查看所有索引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list_index</a:t>
            </a:r>
            <a:endParaRPr lang="en-US" altLang="zh-CN"/>
          </a:p>
        </p:txBody>
      </p:sp>
      <p:pic>
        <p:nvPicPr>
          <p:cNvPr id="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1929130"/>
            <a:ext cx="4170680" cy="4523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6384925" y="981710"/>
            <a:ext cx="9601200" cy="87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查看某一个表的所有索引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list_indexs_table 	't2’</a:t>
            </a:r>
            <a:endParaRPr lang="en-US" altLang="zh-CN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25" y="2407920"/>
            <a:ext cx="4449445" cy="1648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384925" y="4458970"/>
            <a:ext cx="9601200" cy="87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查看某一个表的某一个列使用创建了索引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index_exists 	't2’,	'f1',  'c1'</a:t>
            </a:r>
            <a:endParaRPr lang="en-US" altLang="zh-CN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25" y="5763895"/>
            <a:ext cx="4563110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381125" y="438785"/>
            <a:ext cx="2821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"/>
            </a:pPr>
            <a:r>
              <a:rPr lang="zh-CN" altLang="en-US" sz="2000"/>
              <a:t>查看索引</a:t>
            </a: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577215"/>
            <a:ext cx="9601200" cy="3581400"/>
          </a:xfrm>
        </p:spPr>
        <p:txBody>
          <a:bodyPr>
            <a:normAutofit fontScale="25000"/>
          </a:bodyPr>
          <a:p>
            <a:r>
              <a:rPr lang="zh-CN" altLang="en-US" sz="8000"/>
              <a:t>异步导入索引数据</a:t>
            </a:r>
            <a:endParaRPr lang="zh-CN" altLang="en-US" sz="80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8000">
                <a:ea typeface="宋体" panose="02010600030101010101" pitchFamily="2" charset="-122"/>
              </a:rPr>
              <a:t>	首先：配置/opt/beh/conf/beh_env </a:t>
            </a:r>
            <a:endParaRPr lang="en-US" altLang="zh-CN" sz="80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8000">
                <a:ea typeface="宋体" panose="02010600030101010101" pitchFamily="2" charset="-122"/>
              </a:rPr>
              <a:t>	添加 export HADOOP_CLASSPATH=$HADOOP_CLASSPATH:$HBASE_HOME/lib/*</a:t>
            </a:r>
            <a:endParaRPr lang="en-US" altLang="zh-CN" sz="80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8000">
                <a:ea typeface="宋体" panose="02010600030101010101" pitchFamily="2" charset="-122"/>
              </a:rPr>
              <a:t>1.</a:t>
            </a:r>
            <a:r>
              <a:rPr lang="zh-CN" altLang="en-US" sz="8000">
                <a:ea typeface="宋体" panose="02010600030101010101" pitchFamily="2" charset="-122"/>
              </a:rPr>
              <a:t>参数</a:t>
            </a:r>
            <a:endParaRPr lang="zh-CN" altLang="en-US" sz="80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(1)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-h (help)                           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eg： -h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(2)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-t (tableName表名)                 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eg:   -t   abc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(3)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-d(databaseName数据库名)           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eg:   -d  default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(4)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-x(indexName索引名)                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 :  -x  abc_index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(5)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-i(inputPath数据文件输入路径)        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eg:   -i  hdfs://beh/inputPath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(6)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-o(outputPath主表数据输出路径)       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eg:   -o  hdfs://beh/outputPath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(7)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-p(indexOutputPath索引数据输出路径)  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eg:   -p  hdfs://beh/indexOutputPath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(8)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-s(separate分隔符)                   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eg:   -s  “\t”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(9)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-sw(switch是否导入索引开关true/false) 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eg:    -sw  “false”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(10)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-k(rowKey主表rowkey 文件切分后第几列做索引)  </a:t>
            </a:r>
            <a:r>
              <a:rPr lang="en-US" altLang="zh-CN" sz="4800">
                <a:ea typeface="宋体" panose="02010600030101010101" pitchFamily="2" charset="-122"/>
              </a:rPr>
              <a:t>		</a:t>
            </a:r>
            <a:r>
              <a:rPr lang="zh-CN" altLang="en-US" sz="4800">
                <a:ea typeface="宋体" panose="02010600030101010101" pitchFamily="2" charset="-122"/>
              </a:rPr>
              <a:t>eg:   -k  1 </a:t>
            </a:r>
            <a:endParaRPr lang="zh-CN" altLang="en-US" sz="48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>
                <a:ea typeface="宋体" panose="02010600030101010101" pitchFamily="2" charset="-122"/>
              </a:rPr>
              <a:t>(11)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-v(value 主表数据组成列簇:列:位置)              </a:t>
            </a:r>
            <a:r>
              <a:rPr lang="en-US" altLang="zh-CN" sz="4800">
                <a:ea typeface="宋体" panose="02010600030101010101" pitchFamily="2" charset="-122"/>
              </a:rPr>
              <a:t>	</a:t>
            </a:r>
            <a:r>
              <a:rPr lang="zh-CN" altLang="en-US" sz="4800">
                <a:ea typeface="宋体" panose="02010600030101010101" pitchFamily="2" charset="-122"/>
              </a:rPr>
              <a:t>eg：cf:id:1,cf:name:2,cf:clazz:3</a:t>
            </a:r>
            <a:endParaRPr lang="zh-CN" altLang="en-US" sz="4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596900"/>
            <a:ext cx="9601200" cy="9169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2.导入文件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    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8115" y="1329055"/>
            <a:ext cx="10395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 (1)只导入主表数据（-sw false）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	① hadoop org.apache.hadoop.hbase.mapreduce.index.ImportMian -sw false -t abc -s '\t' -i 	hdfs://beh/inputTest200.txt -o hdfs://beh/out -k 1 -v cf:id:1,cf:name:2,cf:age:3,cf:classId:4,cf:className:5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 (2)导入数据+索引导入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	①(全索引导入 无 -x 参数)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	hadoop org.apache.hadoop.hbase.mapreduce.index.ImportMian -sw true  -t abc -s '\t' -i 	hdfs://beh/inputTest200.txt -o hdfs://beh/out  -p hdfs://beh/outIndex -k 1 -v 	cf:id:1,cf:name:2,cf:age:3,cf:classId:4,cf:className:5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	②(单列索引导入（参数：索引名） -x  abc_index )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	hadoop org.apache.hadoop.hbase.mapreduce.index.ImportMian  -sw true  -t abc  -x abc_index  -s '\t'  -i 	hdfs://beh/inputTest200.txt -o hdfs://beh/out  -p hdfs://beh/outIndex -k 1 -v 	cf:id:1,cf:name:2,cf:age:3,cf:classId:4,cf:className:5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endParaRPr lang="en-US" altLang="zh-CN" sz="16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65200"/>
            <a:ext cx="9601200" cy="2972435"/>
          </a:xfrm>
        </p:spPr>
        <p:txBody>
          <a:bodyPr>
            <a:normAutofit lnSpcReduction="20000"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zh-CN">
                <a:ea typeface="宋体" panose="02010600030101010101" pitchFamily="2" charset="-122"/>
              </a:rPr>
              <a:t>表中插入数据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>
              <a:ea typeface="宋体" panose="02010600030101010101" pitchFamily="2" charset="-122"/>
            </a:endParaRPr>
          </a:p>
          <a:p>
            <a:pPr>
              <a:lnSpc>
                <a:spcPct val="124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ea typeface="宋体" panose="02010600030101010101" pitchFamily="2" charset="-122"/>
                <a:sym typeface="+mn-ea"/>
              </a:rPr>
              <a:t>扫描索引表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scan 't2_idx'</a:t>
            </a:r>
            <a:endParaRPr lang="zh-CN" altLang="en-US"/>
          </a:p>
          <a:p>
            <a:pPr marL="0" indent="0"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01215" y="1358900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put 't2','11','f1:c1','v1'   put 't2','20','f1:c1','v2'   put 't2','31','f1:c1','v3'   put 't2','42','f1:c1','v4'   put 't2','51','f1:c1','v5'</a:t>
            </a:r>
            <a:endParaRPr lang="en-US" alt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920875" y="5659438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128135"/>
            <a:ext cx="10107930" cy="2117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95400" y="304800"/>
            <a:ext cx="3556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"/>
            </a:pPr>
            <a:r>
              <a:rPr lang="zh-CN" altLang="en-US" sz="2000"/>
              <a:t>使用索引</a:t>
            </a:r>
            <a:endParaRPr lang="zh-CN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3655" y="711200"/>
            <a:ext cx="10488930" cy="169037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scan</a:t>
            </a:r>
            <a:r>
              <a:rPr lang="zh-CN" altLang="en-US">
                <a:ea typeface="宋体" panose="02010600030101010101" pitchFamily="2" charset="-122"/>
              </a:rPr>
              <a:t>使用索引开关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	scan 't2', {FILTER=&gt; SingleColumnValueFilter('f1','c1',&gt;=,'binary:v1')", 	ATTRIBUTES =&gt; {'TTUINDEX' =&gt; 'true'}}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030" y="4575175"/>
            <a:ext cx="10385425" cy="148399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/>
          <p:nvPr/>
        </p:nvGraphicFramePr>
        <p:xfrm>
          <a:off x="1829435" y="227139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f1,c1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过滤添加过滤条件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TTUINDEX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Scan时是否使用索引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默认true使用本地索引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false，scan不使用索引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5090" y="902970"/>
            <a:ext cx="9601200" cy="3581400"/>
          </a:xfrm>
        </p:spPr>
        <p:txBody>
          <a:bodyPr/>
          <a:p>
            <a:r>
              <a:rPr lang="zh-CN" altLang="en-US"/>
              <a:t>删除索引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delete</a:t>
            </a:r>
            <a:r>
              <a:rPr lang="en-US" altLang="zh-CN">
                <a:ea typeface="宋体" panose="02010600030101010101" pitchFamily="2" charset="-122"/>
              </a:rPr>
              <a:t>_index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't2','t1_idx2'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" name="图片 3" descr="(NWT}~8)CH2@JU@3R5V5C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3069590"/>
            <a:ext cx="472376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2645" y="2655570"/>
            <a:ext cx="5233670" cy="901700"/>
          </a:xfrm>
        </p:spPr>
        <p:txBody>
          <a:bodyPr/>
          <a:lstStyle/>
          <a:p>
            <a:r>
              <a:rPr kumimoji="1" lang="zh-CN" altLang="en-US" sz="4400" dirty="0" smtClean="0">
                <a:ea typeface="宋体" panose="02010600030101010101" pitchFamily="2" charset="-122"/>
              </a:rPr>
              <a:t>谢谢</a:t>
            </a:r>
            <a:endParaRPr kumimoji="1" lang="zh-CN" altLang="en-US" sz="4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30910" y="998855"/>
          <a:ext cx="10948670" cy="466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030"/>
                <a:gridCol w="1744345"/>
                <a:gridCol w="1550035"/>
                <a:gridCol w="1659255"/>
                <a:gridCol w="1786255"/>
                <a:gridCol w="1733550"/>
                <a:gridCol w="1600200"/>
              </a:tblGrid>
              <a:tr h="564515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000"/>
                        <a:t>表限制</a:t>
                      </a:r>
                      <a:endParaRPr lang="zh-CN" altLang="en-US" sz="10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000"/>
                        <a:t>同表①</a:t>
                      </a:r>
                      <a:endParaRPr lang="zh-CN" altLang="en-US" sz="10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000"/>
                        <a:t>不同表</a:t>
                      </a:r>
                      <a:endParaRPr lang="zh-CN" altLang="en-US" sz="10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4925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本地性</a:t>
                      </a:r>
                      <a:endParaRPr lang="zh-CN" altLang="en-US" sz="10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同列簇</a:t>
                      </a:r>
                      <a:endParaRPr lang="zh-CN" altLang="en-US" sz="10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不同列簇</a:t>
                      </a:r>
                      <a:endParaRPr lang="zh-CN" altLang="en-US" sz="10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同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regionServer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不同</a:t>
                      </a:r>
                      <a:r>
                        <a:rPr lang="en-US" altLang="zh-CN" sz="1000"/>
                        <a:t>regionServer</a:t>
                      </a:r>
                      <a:endParaRPr lang="en-US" altLang="zh-CN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其他限制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同</a:t>
                      </a:r>
                      <a:r>
                        <a:rPr lang="en-US" altLang="zh-CN" sz="1000"/>
                        <a:t>HFile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新加</a:t>
                      </a:r>
                      <a:r>
                        <a:rPr lang="en-US" altLang="zh-CN" sz="1000">
                          <a:sym typeface="+mn-ea"/>
                        </a:rPr>
                        <a:t>HFile</a:t>
                      </a:r>
                      <a:endParaRPr lang="en-US" altLang="zh-CN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多索引同表②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不同索引不同表③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不同索引不同表</a:t>
                      </a:r>
                      <a:endParaRPr lang="zh-CN" altLang="en-US" sz="10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实现案例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000"/>
                        <a:t>IHbase、Phoenix 4.8</a:t>
                      </a:r>
                      <a:r>
                        <a:rPr lang="en-US" altLang="zh-CN" sz="1000"/>
                        <a:t>+</a:t>
                      </a:r>
                      <a:r>
                        <a:rPr lang="zh-CN" altLang="en-US" sz="1000"/>
                        <a:t>、360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000"/>
                        <a:t>Phoenix4.8之前版本、华为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000"/>
                        <a:t>无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000"/>
                        <a:t>Phoenix的全局索引、ITHBase</a:t>
                      </a:r>
                      <a:endParaRPr lang="zh-CN" altLang="en-US" sz="1000"/>
                    </a:p>
                  </a:txBody>
                  <a:tcPr/>
                </a:tc>
              </a:tr>
              <a:tr h="106616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优点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1.实现更好的本地性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2.读数据的时候可以使用同一个storeFileScanner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1.实现更好的本地性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2.读数据的时候可以使用同一个storeScanner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000"/>
                        <a:t>1.</a:t>
                      </a:r>
                      <a:r>
                        <a:rPr lang="zh-CN" altLang="en-US" sz="1000"/>
                        <a:t>保证了索引数据本地化的同时又进行了物理隔离。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索引数据和主数据在同</a:t>
                      </a:r>
                      <a:r>
                        <a:rPr lang="en-US" altLang="zh-CN" sz="1000"/>
                        <a:t>region,</a:t>
                      </a:r>
                      <a:r>
                        <a:rPr lang="zh-CN" altLang="en-US" sz="1000"/>
                        <a:t>无需</a:t>
                      </a:r>
                      <a:r>
                        <a:rPr lang="en-US" altLang="zh-CN" sz="1000"/>
                        <a:t>balancer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索引本地化，写索引数据时只需要找到主表对应的一张索引表进行操作。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索引本地化，索引查询时，可根据索引名称或索引ID去特定的表进行查询。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1.每个索引都有一张索引表，方便索引查询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2.不用保证索引数据本地化，省去了很多操作，如：balancer，split</a:t>
                      </a:r>
                      <a:endParaRPr lang="zh-CN" altLang="en-US" sz="1000"/>
                    </a:p>
                  </a:txBody>
                  <a:tcPr/>
                </a:tc>
              </a:tr>
              <a:tr h="166814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缺点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1.无法单独查询索引数据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2. 导致单个store过大，比较       容易到达split阈值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3. Split之后部分索引数据是需要修改rowkey前缀的，怎么保证还跟主数据在同一个HFile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1.每次flush都会生成两个HFile，会更早触发compation，而且需要额外保证主表HFile的合并跟索引HFile的合并隔离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2.导致单个store过大，比较容易到达split阈值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数据和索引数据存储在同一张表，会导致主表过高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1.所有的索引都保存在一张表里，会导致索引表过高。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2. 需要控制索引数据的本地化，原表region进行移动的时候必须保证索引region的跟随。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3. 需要控制原表region分裂时索引数据的本地化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1.需要控制索引数据的本地化，原表region进行移动的时候必须保证索引region的跟随，而且每个主表region会对应多个索引region，开销会比较大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2.需要控制原表region分裂时索引数据的本地化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1. 写索引数据时会跨服务器，造成网络传输。</a:t>
                      </a:r>
                      <a:endParaRPr lang="zh-CN" altLang="en-US" sz="1000"/>
                    </a:p>
                    <a:p>
                      <a:pPr algn="l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1000"/>
                        <a:t>2. 查询时需要两次rpc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0910" y="353695"/>
            <a:ext cx="493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使用Hbase存储的索引实现方案比较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1050" y="5937885"/>
            <a:ext cx="9711055" cy="814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ym typeface="+mn-ea"/>
              </a:rPr>
              <a:t>注： ① 同表                      指索引数据与主数据存储在一张表</a:t>
            </a:r>
            <a:endParaRPr lang="zh-CN" altLang="en-US" sz="900">
              <a:sym typeface="+mn-ea"/>
            </a:endParaRPr>
          </a:p>
          <a:p>
            <a:r>
              <a:rPr lang="en-US" altLang="zh-CN" sz="1000">
                <a:sym typeface="+mn-ea"/>
              </a:rPr>
              <a:t>    </a:t>
            </a:r>
            <a:r>
              <a:rPr lang="zh-CN" altLang="en-US" sz="1000">
                <a:sym typeface="+mn-ea"/>
              </a:rPr>
              <a:t>② 多索引同表             指无论建多少索引都只有一张索引表，如：</a:t>
            </a:r>
            <a:r>
              <a:rPr lang="en-US" altLang="zh-CN" sz="1000">
                <a:sym typeface="+mn-ea"/>
              </a:rPr>
              <a:t>indexA</a:t>
            </a:r>
            <a:r>
              <a:rPr lang="zh-CN" altLang="en-US" sz="1000">
                <a:sym typeface="+mn-ea"/>
              </a:rPr>
              <a:t>和</a:t>
            </a:r>
            <a:r>
              <a:rPr lang="en-US" altLang="zh-CN" sz="1000">
                <a:sym typeface="+mn-ea"/>
              </a:rPr>
              <a:t>indexB</a:t>
            </a:r>
            <a:r>
              <a:rPr lang="zh-CN" altLang="en-US" sz="900">
                <a:sym typeface="+mn-ea"/>
              </a:rPr>
              <a:t>的数据都存储在一张表里</a:t>
            </a:r>
            <a:endParaRPr lang="zh-CN" altLang="en-US" sz="900">
              <a:sym typeface="+mn-ea"/>
            </a:endParaRPr>
          </a:p>
          <a:p>
            <a:r>
              <a:rPr lang="en-US" altLang="zh-CN" sz="1000">
                <a:sym typeface="+mn-ea"/>
              </a:rPr>
              <a:t>    </a:t>
            </a:r>
            <a:r>
              <a:rPr lang="zh-CN" altLang="en-US" sz="1000">
                <a:sym typeface="+mn-ea"/>
              </a:rPr>
              <a:t>③ 不同索引不同表         指每建一个索引就生成一个对应的索引表，如：</a:t>
            </a:r>
            <a:r>
              <a:rPr lang="en-US" altLang="zh-CN" sz="1000">
                <a:sym typeface="+mn-ea"/>
              </a:rPr>
              <a:t>indexA</a:t>
            </a:r>
            <a:r>
              <a:rPr lang="zh-CN" altLang="en-US" sz="1000">
                <a:sym typeface="+mn-ea"/>
              </a:rPr>
              <a:t>的索引数据存储在</a:t>
            </a:r>
            <a:r>
              <a:rPr lang="en-US" altLang="zh-CN" sz="1000">
                <a:sym typeface="+mn-ea"/>
              </a:rPr>
              <a:t>table_indexA</a:t>
            </a:r>
            <a:r>
              <a:rPr lang="zh-CN" altLang="zh-CN" sz="1000">
                <a:sym typeface="+mn-ea"/>
              </a:rPr>
              <a:t>里，</a:t>
            </a:r>
            <a:r>
              <a:rPr lang="en-US" altLang="zh-CN" sz="1000">
                <a:sym typeface="+mn-ea"/>
              </a:rPr>
              <a:t>indexB</a:t>
            </a:r>
            <a:r>
              <a:rPr lang="zh-CN" altLang="en-US" sz="1000">
                <a:sym typeface="+mn-ea"/>
              </a:rPr>
              <a:t>的索引数据存储在</a:t>
            </a:r>
            <a:r>
              <a:rPr lang="en-US" altLang="zh-CN" sz="1000">
                <a:sym typeface="+mn-ea"/>
              </a:rPr>
              <a:t>table_indexB</a:t>
            </a:r>
            <a:r>
              <a:rPr lang="zh-CN" altLang="zh-CN" sz="1000">
                <a:sym typeface="+mn-ea"/>
              </a:rPr>
              <a:t>里</a:t>
            </a:r>
            <a:endParaRPr lang="zh-CN" altLang="zh-CN" sz="10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555" y="1139190"/>
            <a:ext cx="10393045" cy="5192395"/>
          </a:xfrm>
        </p:spPr>
        <p:txBody>
          <a:bodyPr>
            <a:noAutofit/>
          </a:bodyPr>
          <a:p>
            <a:pPr marL="0" indent="0">
              <a:buFont typeface="Arial" panose="020B0604020202020204" pitchFamily="34" charset="0"/>
            </a:pPr>
            <a:r>
              <a:rPr lang="zh-CN" altLang="en-US" sz="1400" b="1">
                <a:sym typeface="+mn-ea"/>
              </a:rPr>
              <a:t>概念：</a:t>
            </a:r>
            <a:br>
              <a:rPr lang="zh-CN" altLang="en-US" sz="1400" b="1">
                <a:sym typeface="+mn-ea"/>
              </a:rPr>
            </a:br>
            <a:br>
              <a:rPr lang="zh-CN" altLang="en-US" sz="1400">
                <a:sym typeface="+mn-ea"/>
              </a:rPr>
            </a:br>
            <a:r>
              <a:rPr lang="zh-CN" altLang="en-US" sz="1400">
                <a:sym typeface="+mn-ea"/>
              </a:rPr>
              <a:t>本地索引：在集群中，主表的索引数据存储在与其相同的节点上，这使得利用索引数据查询时速度非常快。然而随着数据的不断增加，本地索引的维护变得困难，而且因为集群变大而分散到多节点的查询会有延迟。</a:t>
            </a:r>
            <a:br>
              <a:rPr lang="zh-CN" altLang="en-US" sz="1400">
                <a:sym typeface="+mn-ea"/>
              </a:rPr>
            </a:br>
            <a:br>
              <a:rPr lang="zh-CN" altLang="en-US" sz="1400">
                <a:sym typeface="+mn-ea"/>
              </a:rPr>
            </a:br>
            <a:r>
              <a:rPr lang="zh-CN" altLang="en-US" sz="1400">
                <a:sym typeface="+mn-ea"/>
              </a:rPr>
              <a:t>全局索引：完全独立的索引表，可以快速定位到具体的少数节点，非常适合查询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 b="1">
                <a:sym typeface="+mn-ea"/>
              </a:rPr>
              <a:t>区别：</a:t>
            </a:r>
            <a:br>
              <a:rPr lang="zh-CN" altLang="en-US" sz="1400" b="1">
                <a:sym typeface="+mn-ea"/>
              </a:rPr>
            </a:br>
            <a:br>
              <a:rPr lang="zh-CN" altLang="en-US" sz="1400" b="1"/>
            </a:br>
            <a:r>
              <a:rPr lang="zh-CN" altLang="en-US" sz="1400">
                <a:sym typeface="+mn-ea"/>
              </a:rPr>
              <a:t>全局索引：</a:t>
            </a:r>
            <a:br>
              <a:rPr lang="zh-CN" altLang="en-US" sz="1400"/>
            </a:br>
            <a:r>
              <a:rPr lang="en-US" altLang="zh-CN" sz="1400">
                <a:sym typeface="+mn-ea"/>
              </a:rPr>
              <a:t>	1</a:t>
            </a:r>
            <a:r>
              <a:rPr lang="zh-CN" altLang="en-US" sz="1400">
                <a:sym typeface="+mn-ea"/>
              </a:rPr>
              <a:t>、适合读多写少，使用全局索引的时候，由于每建一个索引都会生成一张独立的索引表，当拦截主表数据更新操作时，</a:t>
            </a: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会将对应的索引更新发送到所有相关的索引表，这会导致网络传输，造成性能损失。当使用全局索引进行查询的时候，</a:t>
            </a: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可以直接定位到具体的索引表查询，效率很高。</a:t>
            </a:r>
            <a:br>
              <a:rPr lang="zh-CN" altLang="en-US" sz="1400"/>
            </a:br>
            <a:r>
              <a:rPr lang="en-US" altLang="zh-CN" sz="1400">
                <a:sym typeface="+mn-ea"/>
              </a:rPr>
              <a:t>	2</a:t>
            </a:r>
            <a:r>
              <a:rPr lang="zh-CN" altLang="en-US" sz="1400">
                <a:sym typeface="+mn-ea"/>
              </a:rPr>
              <a:t>、一般来说，只有查询涉及的列都被索引，才会使用全局索引。</a:t>
            </a:r>
            <a:br>
              <a:rPr lang="zh-CN" altLang="en-US" sz="1400"/>
            </a:br>
            <a:r>
              <a:rPr lang="zh-CN" altLang="en-US" sz="1400">
                <a:sym typeface="+mn-ea"/>
              </a:rPr>
              <a:t>本地索引：</a:t>
            </a:r>
            <a:br>
              <a:rPr lang="zh-CN" altLang="en-US" sz="1400"/>
            </a:br>
            <a:r>
              <a:rPr lang="zh-CN" altLang="en-US" sz="1400"/>
              <a:t>	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、适合写多读少，由于索引是在本地的，所以写入时不会产生太多开销，但是查询时由于不能确定索引数据的确定区</a:t>
            </a: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域位置，必须检查每个区域的数据，因此读取时会产生一些开销。</a:t>
            </a:r>
            <a:br>
              <a:rPr lang="zh-CN" altLang="en-US" sz="1400"/>
            </a:br>
            <a:r>
              <a:rPr lang="zh-CN" altLang="en-US" sz="1400"/>
              <a:t>	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、即使查询涉及的列只有一部分被索引，也可以使用本地索引。</a:t>
            </a:r>
            <a:br>
              <a:rPr lang="zh-CN" altLang="en-US" sz="1400"/>
            </a:br>
            <a:r>
              <a:rPr lang="en-US" altLang="zh-CN" sz="1400">
                <a:sym typeface="+mn-ea"/>
              </a:rPr>
              <a:t>	 </a:t>
            </a:r>
            <a:br>
              <a:rPr lang="zh-CN" altLang="en-US" sz="1400"/>
            </a:br>
            <a:r>
              <a:rPr lang="zh-CN" altLang="en-US" sz="1400" b="1">
                <a:sym typeface="+mn-ea"/>
              </a:rPr>
              <a:t>如何选择：</a:t>
            </a:r>
            <a:br>
              <a:rPr lang="zh-CN" altLang="en-US" sz="1400" b="1">
                <a:sym typeface="+mn-ea"/>
              </a:rPr>
            </a:br>
            <a:br>
              <a:rPr lang="zh-CN" altLang="en-US" sz="1400" b="1"/>
            </a:br>
            <a:r>
              <a:rPr lang="en-US" altLang="zh-CN" sz="1400">
                <a:sym typeface="+mn-ea"/>
              </a:rPr>
              <a:t>    	当查询的条件是需要</a:t>
            </a:r>
            <a:r>
              <a:rPr lang="zh-CN" altLang="en-US" sz="1400">
                <a:sym typeface="+mn-ea"/>
              </a:rPr>
              <a:t>跨节点</a:t>
            </a:r>
            <a:r>
              <a:rPr lang="en-US" altLang="zh-CN" sz="1400">
                <a:sym typeface="+mn-ea"/>
              </a:rPr>
              <a:t>查询的时候，</a:t>
            </a:r>
            <a:r>
              <a:rPr lang="zh-CN" altLang="en-US" sz="1400">
                <a:sym typeface="+mn-ea"/>
              </a:rPr>
              <a:t>本地索引</a:t>
            </a:r>
            <a:r>
              <a:rPr lang="en-US" altLang="zh-CN" sz="1400">
                <a:sym typeface="+mn-ea"/>
              </a:rPr>
              <a:t>的效率比</a:t>
            </a:r>
            <a:r>
              <a:rPr lang="zh-CN" altLang="en-US" sz="1400">
                <a:sym typeface="+mn-ea"/>
              </a:rPr>
              <a:t>全局索引</a:t>
            </a:r>
            <a:r>
              <a:rPr lang="en-US" altLang="zh-CN" sz="1400">
                <a:sym typeface="+mn-ea"/>
              </a:rPr>
              <a:t>的效率要低</a:t>
            </a:r>
            <a:r>
              <a:rPr lang="zh-CN" altLang="en-US" sz="1400">
                <a:sym typeface="+mn-ea"/>
              </a:rPr>
              <a:t>，</a:t>
            </a:r>
            <a:br>
              <a:rPr lang="zh-CN" altLang="en-US" sz="1400"/>
            </a:br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当</a:t>
            </a:r>
            <a:r>
              <a:rPr lang="en-US" altLang="zh-CN" sz="1400">
                <a:sym typeface="+mn-ea"/>
              </a:rPr>
              <a:t>查询的条件是在</a:t>
            </a:r>
            <a:r>
              <a:rPr lang="zh-CN" altLang="en-US" sz="1400">
                <a:sym typeface="+mn-ea"/>
              </a:rPr>
              <a:t>少数节点</a:t>
            </a:r>
            <a:r>
              <a:rPr lang="en-US" altLang="zh-CN" sz="1400">
                <a:sym typeface="+mn-ea"/>
              </a:rPr>
              <a:t>里面查询的时候，那么</a:t>
            </a:r>
            <a:r>
              <a:rPr lang="zh-CN" altLang="en-US" sz="1400">
                <a:sym typeface="+mn-ea"/>
              </a:rPr>
              <a:t>本地索引</a:t>
            </a:r>
            <a:r>
              <a:rPr lang="en-US" altLang="zh-CN" sz="1400">
                <a:sym typeface="+mn-ea"/>
              </a:rPr>
              <a:t>的效率比</a:t>
            </a:r>
            <a:r>
              <a:rPr lang="zh-CN" altLang="en-US" sz="1400">
                <a:sym typeface="+mn-ea"/>
              </a:rPr>
              <a:t>全局索引</a:t>
            </a:r>
            <a:r>
              <a:rPr lang="en-US" altLang="zh-CN" sz="1400">
                <a:sym typeface="+mn-ea"/>
              </a:rPr>
              <a:t>的效率要高。</a:t>
            </a:r>
            <a:br>
              <a:rPr lang="en-US" altLang="zh-CN" sz="1400"/>
            </a:br>
            <a:r>
              <a:rPr lang="en-US" altLang="zh-CN" sz="1400">
                <a:sym typeface="+mn-ea"/>
              </a:rPr>
              <a:t>	简单地说，如果查询的数据可以集中在一个或少数的几个</a:t>
            </a:r>
            <a:r>
              <a:rPr lang="zh-CN" altLang="en-US" sz="1400">
                <a:sym typeface="+mn-ea"/>
              </a:rPr>
              <a:t>节点</a:t>
            </a:r>
            <a:r>
              <a:rPr lang="en-US" altLang="zh-CN" sz="1400">
                <a:sym typeface="+mn-ea"/>
              </a:rPr>
              <a:t>中，就用本地索引，如果不能，就用全局</a:t>
            </a:r>
            <a:r>
              <a:rPr lang="zh-CN" altLang="en-US" sz="1400">
                <a:sym typeface="+mn-ea"/>
              </a:rPr>
              <a:t>索引</a:t>
            </a:r>
            <a:br>
              <a:rPr lang="zh-CN" altLang="en-US" sz="1400"/>
            </a:b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138555" y="518795"/>
            <a:ext cx="499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本地索引和全局索引比较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2645" y="2655570"/>
            <a:ext cx="5233670" cy="901700"/>
          </a:xfrm>
        </p:spPr>
        <p:txBody>
          <a:bodyPr/>
          <a:lstStyle/>
          <a:p>
            <a:r>
              <a:rPr kumimoji="1" lang="zh-CN" altLang="en-US" sz="4400" dirty="0" smtClean="0">
                <a:ea typeface="宋体" panose="02010600030101010101" pitchFamily="2" charset="-122"/>
              </a:rPr>
              <a:t>设计</a:t>
            </a:r>
            <a:endParaRPr kumimoji="1" lang="zh-CN" altLang="en-US" sz="4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4160" y="1940560"/>
            <a:ext cx="9601200" cy="310451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"/>
            </a:pPr>
            <a:r>
              <a:rPr lang="zh-CN" altLang="en-US"/>
              <a:t>整体设计</a:t>
            </a:r>
            <a:endParaRPr lang="zh-CN" altLang="en-US"/>
          </a:p>
          <a:p>
            <a:pPr>
              <a:buFont typeface="Wingdings" panose="05000000000000000000" charset="0"/>
              <a:buChar char=""/>
            </a:pPr>
            <a:r>
              <a:rPr lang="zh-CN" altLang="en-US"/>
              <a:t>数据存储</a:t>
            </a:r>
            <a:endParaRPr lang="zh-CN" altLang="en-US"/>
          </a:p>
          <a:p>
            <a:pPr>
              <a:buFont typeface="Wingdings" panose="05000000000000000000" charset="0"/>
              <a:buChar char=""/>
            </a:pPr>
            <a:r>
              <a:rPr lang="zh-CN" altLang="en-US"/>
              <a:t>索引元数据设计</a:t>
            </a:r>
            <a:endParaRPr lang="zh-CN" altLang="en-US"/>
          </a:p>
          <a:p>
            <a:pPr>
              <a:buFont typeface="Wingdings" panose="05000000000000000000" charset="0"/>
              <a:buChar char=""/>
            </a:pPr>
            <a:r>
              <a:rPr lang="zh-CN" altLang="en-US"/>
              <a:t>索引</a:t>
            </a:r>
            <a:r>
              <a:rPr lang="en-US" altLang="zh-CN"/>
              <a:t>rowKey</a:t>
            </a:r>
            <a:r>
              <a:rPr lang="zh-CN" altLang="en-US">
                <a:ea typeface="宋体" panose="02010600030101010101" pitchFamily="2" charset="-122"/>
              </a:rPr>
              <a:t>设计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ea typeface="宋体" panose="02010600030101010101" pitchFamily="2" charset="-122"/>
              </a:rPr>
              <a:t>索引数据实时写入流程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>
                <a:ea typeface="宋体" panose="02010600030101010101" pitchFamily="2" charset="-122"/>
              </a:rPr>
              <a:t>读流程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>
                <a:ea typeface="宋体" panose="02010600030101010101" pitchFamily="2" charset="-122"/>
              </a:rPr>
              <a:t>balancer--</a:t>
            </a:r>
            <a:r>
              <a:rPr kumimoji="1" lang="zh-CN" altLang="en-US" dirty="0" smtClean="0">
                <a:solidFill>
                  <a:schemeClr val="tx1"/>
                </a:solidFill>
                <a:sym typeface="+mn-ea"/>
              </a:rPr>
              <a:t>确保索引</a:t>
            </a:r>
            <a:r>
              <a:rPr kumimoji="1" lang="en-US" altLang="zh-CN" dirty="0" smtClean="0">
                <a:solidFill>
                  <a:schemeClr val="tx1"/>
                </a:solidFill>
                <a:sym typeface="+mn-ea"/>
              </a:rPr>
              <a:t>region</a:t>
            </a:r>
            <a:r>
              <a:rPr kumimoji="1" lang="zh-CN" altLang="en-US" dirty="0" smtClean="0">
                <a:solidFill>
                  <a:schemeClr val="tx1"/>
                </a:solidFill>
                <a:sym typeface="+mn-ea"/>
              </a:rPr>
              <a:t>和主表</a:t>
            </a:r>
            <a:r>
              <a:rPr kumimoji="1" lang="en-US" altLang="zh-CN" dirty="0" smtClean="0">
                <a:solidFill>
                  <a:schemeClr val="tx1"/>
                </a:solidFill>
                <a:sym typeface="+mn-ea"/>
              </a:rPr>
              <a:t>region</a:t>
            </a:r>
            <a:r>
              <a:rPr kumimoji="1" lang="zh-CN" altLang="en-US" dirty="0" smtClean="0">
                <a:solidFill>
                  <a:schemeClr val="tx1"/>
                </a:solidFill>
                <a:sym typeface="+mn-ea"/>
              </a:rPr>
              <a:t>在同一个</a:t>
            </a:r>
            <a:r>
              <a:rPr kumimoji="1" lang="en-US" altLang="zh-CN" dirty="0" err="1" smtClean="0">
                <a:solidFill>
                  <a:schemeClr val="tx1"/>
                </a:solidFill>
                <a:sym typeface="+mn-ea"/>
              </a:rPr>
              <a:t>regionserver</a:t>
            </a:r>
            <a:r>
              <a:rPr kumimoji="1" lang="zh-CN" altLang="en-US" dirty="0" smtClean="0">
                <a:solidFill>
                  <a:schemeClr val="tx1"/>
                </a:solidFill>
                <a:sym typeface="+mn-ea"/>
              </a:rPr>
              <a:t>上</a:t>
            </a:r>
            <a:endParaRPr kumimoji="1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>
                <a:ea typeface="宋体" panose="02010600030101010101" pitchFamily="2" charset="-122"/>
              </a:rPr>
              <a:t>split--</a:t>
            </a:r>
            <a:r>
              <a:rPr kumimoji="1" lang="en-US" altLang="zh-CN" dirty="0" smtClean="0">
                <a:solidFill>
                  <a:schemeClr val="tx1"/>
                </a:solidFill>
                <a:sym typeface="+mn-ea"/>
              </a:rPr>
              <a:t>region</a:t>
            </a:r>
            <a:r>
              <a:rPr kumimoji="1" lang="zh-CN" altLang="en-US" dirty="0" smtClean="0">
                <a:solidFill>
                  <a:schemeClr val="tx1"/>
                </a:solidFill>
                <a:sym typeface="+mn-ea"/>
              </a:rPr>
              <a:t>分裂时，索引</a:t>
            </a:r>
            <a:r>
              <a:rPr kumimoji="1" lang="en-US" altLang="zh-CN" dirty="0" smtClean="0">
                <a:solidFill>
                  <a:schemeClr val="tx1"/>
                </a:solidFill>
                <a:sym typeface="+mn-ea"/>
              </a:rPr>
              <a:t>region</a:t>
            </a:r>
            <a:r>
              <a:rPr kumimoji="1" lang="zh-CN" altLang="en-US" dirty="0" smtClean="0">
                <a:solidFill>
                  <a:schemeClr val="tx1"/>
                </a:solidFill>
                <a:sym typeface="+mn-ea"/>
              </a:rPr>
              <a:t>同时分裂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4160" y="863600"/>
            <a:ext cx="3942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包括以下内容：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整体设计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7205" y="1534795"/>
            <a:ext cx="9601200" cy="190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ea typeface="宋体" panose="02010600030101010101" pitchFamily="2" charset="-122"/>
              </a:rPr>
              <a:t>当前版本实现的是本地索引（不同表、同</a:t>
            </a:r>
            <a:r>
              <a:rPr kumimoji="1" lang="en-US" altLang="zh-CN" dirty="0" smtClean="0">
                <a:ea typeface="宋体" panose="02010600030101010101" pitchFamily="2" charset="-122"/>
              </a:rPr>
              <a:t>RegionServer</a:t>
            </a:r>
            <a:r>
              <a:rPr kumimoji="1" lang="zh-CN" altLang="en-US" dirty="0" smtClean="0">
                <a:ea typeface="宋体" panose="02010600030101010101" pitchFamily="2" charset="-122"/>
              </a:rPr>
              <a:t>）</a:t>
            </a:r>
            <a:endParaRPr kumimoji="1"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kumimoji="1" lang="zh-CN" altLang="en-US" dirty="0" smtClean="0">
                <a:ea typeface="宋体" panose="02010600030101010101" pitchFamily="2" charset="-122"/>
              </a:rPr>
              <a:t>添加一个存储索引元数据的系统表</a:t>
            </a:r>
            <a:endParaRPr kumimoji="1"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kumimoji="1" lang="zh-CN" altLang="en-US" dirty="0" smtClean="0">
                <a:ea typeface="宋体" panose="02010600030101010101" pitchFamily="2" charset="-122"/>
              </a:rPr>
              <a:t>每个主表有且只有一个索引表</a:t>
            </a:r>
            <a:endParaRPr kumimoji="1"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kumimoji="1" lang="zh-CN" altLang="en-US" dirty="0" smtClean="0">
                <a:ea typeface="宋体" panose="02010600030101010101" pitchFamily="2" charset="-122"/>
              </a:rPr>
              <a:t>新增了一些</a:t>
            </a:r>
            <a:r>
              <a:rPr kumimoji="1" lang="en-US" altLang="zh-CN" dirty="0" smtClean="0">
                <a:ea typeface="宋体" panose="02010600030101010101" pitchFamily="2" charset="-122"/>
              </a:rPr>
              <a:t>hbase shell </a:t>
            </a:r>
            <a:r>
              <a:rPr kumimoji="1" lang="zh-CN" altLang="en-US" dirty="0" smtClean="0">
                <a:ea typeface="宋体" panose="02010600030101010101" pitchFamily="2" charset="-122"/>
              </a:rPr>
              <a:t>命令并提供</a:t>
            </a:r>
            <a:r>
              <a:rPr kumimoji="1" lang="en-US" altLang="zh-CN" dirty="0" smtClean="0">
                <a:ea typeface="宋体" panose="02010600030101010101" pitchFamily="2" charset="-122"/>
              </a:rPr>
              <a:t>API</a:t>
            </a:r>
            <a:r>
              <a:rPr kumimoji="1" lang="zh-CN" altLang="en-US" dirty="0" smtClean="0">
                <a:ea typeface="宋体" panose="02010600030101010101" pitchFamily="2" charset="-122"/>
              </a:rPr>
              <a:t>，用于对索引进行相关操作</a:t>
            </a:r>
            <a:endParaRPr kumimoji="1" lang="zh-CN" altLang="en-US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767205" y="3511550"/>
            <a:ext cx="9601200" cy="30029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175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需要考虑：</a:t>
            </a:r>
            <a:endParaRPr kumimoji="1"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dirty="0" smtClean="0">
                <a:solidFill>
                  <a:schemeClr val="tx1"/>
                </a:solidFill>
              </a:rPr>
              <a:t>需要</a:t>
            </a:r>
            <a:r>
              <a:rPr kumimoji="1" lang="en-US" altLang="zh-CN" dirty="0" smtClean="0">
                <a:solidFill>
                  <a:schemeClr val="tx1"/>
                </a:solidFill>
              </a:rPr>
              <a:t>region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分裂时，索引</a:t>
            </a:r>
            <a:r>
              <a:rPr kumimoji="1" lang="en-US" altLang="zh-CN" dirty="0" smtClean="0">
                <a:solidFill>
                  <a:schemeClr val="tx1"/>
                </a:solidFill>
              </a:rPr>
              <a:t>region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同时分裂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dirty="0" smtClean="0">
                <a:solidFill>
                  <a:schemeClr val="tx1"/>
                </a:solidFill>
              </a:rPr>
              <a:t>需要确保索引</a:t>
            </a:r>
            <a:r>
              <a:rPr kumimoji="1" lang="en-US" altLang="zh-CN" dirty="0" smtClean="0">
                <a:solidFill>
                  <a:schemeClr val="tx1"/>
                </a:solidFill>
              </a:rPr>
              <a:t>region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和主表</a:t>
            </a:r>
            <a:r>
              <a:rPr kumimoji="1" lang="en-US" altLang="zh-CN" dirty="0" smtClean="0">
                <a:solidFill>
                  <a:schemeClr val="tx1"/>
                </a:solidFill>
              </a:rPr>
              <a:t>region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在同一个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regionserver</a:t>
            </a:r>
            <a:r>
              <a:rPr kumimoji="1" lang="zh-CN" altLang="en-US" dirty="0" smtClean="0">
                <a:solidFill>
                  <a:schemeClr val="tx1"/>
                </a:solidFill>
              </a:rPr>
              <a:t>上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dirty="0" smtClean="0">
                <a:solidFill>
                  <a:schemeClr val="tx1"/>
                </a:solidFill>
              </a:rPr>
              <a:t>在数据</a:t>
            </a:r>
            <a:r>
              <a:rPr kumimoji="1" lang="en-US" altLang="zh-CN" dirty="0" smtClean="0">
                <a:solidFill>
                  <a:schemeClr val="tx1"/>
                </a:solidFill>
              </a:rPr>
              <a:t>put</a:t>
            </a:r>
            <a:r>
              <a:rPr kumimoji="1" lang="zh-CN" altLang="en-US" dirty="0" smtClean="0">
                <a:solidFill>
                  <a:schemeClr val="tx1"/>
                </a:solidFill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</a:rPr>
              <a:t>delete</a:t>
            </a:r>
            <a:r>
              <a:rPr kumimoji="1" lang="zh-CN" altLang="en-US" dirty="0" smtClean="0">
                <a:solidFill>
                  <a:schemeClr val="tx1"/>
                </a:solidFill>
              </a:rPr>
              <a:t>时同时更新索引数据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4.</a:t>
            </a:r>
            <a:r>
              <a:rPr kumimoji="1" lang="zh-CN" altLang="en-US" dirty="0" smtClean="0">
                <a:solidFill>
                  <a:schemeClr val="tx1"/>
                </a:solidFill>
              </a:rPr>
              <a:t>需要给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hbase</a:t>
            </a:r>
            <a:r>
              <a:rPr kumimoji="1" lang="zh-CN" altLang="en-US" dirty="0" smtClean="0">
                <a:solidFill>
                  <a:schemeClr val="tx1"/>
                </a:solidFill>
              </a:rPr>
              <a:t>添加创建索引，删除索引，更新索引命令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5.blukload</a:t>
            </a:r>
            <a:r>
              <a:rPr kumimoji="1" lang="zh-CN" altLang="en-US" dirty="0" smtClean="0">
                <a:solidFill>
                  <a:schemeClr val="tx1"/>
                </a:solidFill>
              </a:rPr>
              <a:t>时需要生成索引文件</a:t>
            </a:r>
            <a:endParaRPr kumimoji="1" lang="zh-CN" altLang="en-US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6.</a:t>
            </a:r>
            <a:r>
              <a:rPr kumimoji="1"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考虑同步生成索引数据</a:t>
            </a:r>
            <a:endParaRPr kumimoji="1"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565" cy="994410"/>
          </a:xfrm>
        </p:spPr>
        <p:txBody>
          <a:bodyPr/>
          <a:lstStyle/>
          <a:p>
            <a:r>
              <a:rPr kumimoji="1" lang="zh-CN" altLang="en-US" sz="3600" dirty="0" smtClean="0"/>
              <a:t>数据存储</a:t>
            </a:r>
            <a:endParaRPr kumimoji="1" lang="zh-CN" altLang="en-US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8275" y="929005"/>
            <a:ext cx="4609465" cy="49999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47165" y="2506345"/>
            <a:ext cx="33489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ea typeface="宋体" panose="02010600030101010101" pitchFamily="2" charset="-122"/>
                <a:sym typeface="+mn-ea"/>
              </a:rPr>
              <a:t>每个主表有且只有一个索引表</a:t>
            </a:r>
            <a:endParaRPr kumimoji="1" lang="zh-CN" altLang="en-US" sz="1600" dirty="0" smtClean="0"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1600" dirty="0" smtClean="0"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ea typeface="宋体" panose="02010600030101010101" pitchFamily="2" charset="-122"/>
                <a:sym typeface="+mn-ea"/>
              </a:rPr>
              <a:t>在这个表上创建了不同的索引，其索引数据都存储在同一个表里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用户数据与索引数据保持在同一个</a:t>
            </a:r>
            <a:r>
              <a:rPr lang="en-US" altLang="zh-CN" sz="1600"/>
              <a:t>regionServer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裁剪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6668</Words>
  <Application>WPS 演示</Application>
  <PresentationFormat>宽屏</PresentationFormat>
  <Paragraphs>463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Franklin Gothic Book</vt:lpstr>
      <vt:lpstr>Wingdings</vt:lpstr>
      <vt:lpstr>微软雅黑</vt:lpstr>
      <vt:lpstr>黑体</vt:lpstr>
      <vt:lpstr>Arial Unicode MS</vt:lpstr>
      <vt:lpstr>Calibri</vt:lpstr>
      <vt:lpstr>裁剪</vt:lpstr>
      <vt:lpstr>HBASE-index 1.0</vt:lpstr>
      <vt:lpstr>背景</vt:lpstr>
      <vt:lpstr>为什么需要HBASE—INDEX？  	HBase仅提供行键（row key）索引。尽管HBase对扫描操作提供了多种灵活且复杂的过滤器功能，但当行键未知的情况下查询成本将会非常高（全表扫描）。  	HBase-Index 1.0 实现了基于HBase协处理器（Coprocessor）的服务端区域级二级索引功能，支持以列为条件进行的高效查询。</vt:lpstr>
      <vt:lpstr>PowerPoint 演示文稿</vt:lpstr>
      <vt:lpstr>概念：  本地索引：在集群中，主表的索引数据存储在与其相同的节点上，这使得利用索引数据查询时速度非常快。然而随着数据的不断增加，本地索引的维护变得困难，而且因为集群变大而分散到多节点的查询会有延迟。  全局索引：完全独立的索引表，可以快速定位到具体的少数节点，非常适合查询  区别：  全局索引： 	1、适合读多写少，使用全局索引的时候，由于每建一个索引都会生成一张独立的索引表，当拦截主表数据更新操作时，	会将对应的索引更新发送到所有相关的索引表，这会导致网络传输，造成性能损失。当使用全局索引进行查询的时候，	可以直接定位到具体的索引表查询，效率很高。 	2、一般来说，只有查询涉及的列都被索引，才会使用全局索引。 本地索引： 	1、适合写多读少，由于索引是在本地的，所以写入时不会产生太多开销，但是查询时由于不能确定索引数据的确定区	域位置，必须检查每个区域的数据，因此读取时会产生一些开销。 	2、即使查询涉及的列只有一部分被索引，也可以使用本地索引。 	  如何选择：      	当查询的条件是需要跨节点查询的时候，本地索引的效率比全局索引的效率要低， 	当查询的条件是在少数节点里面查询的时候，那么本地索引的效率比全局索引的效率要高。 	简单地说，如果查询的数据可以集中在一个或少数的几个节点中，就用本地索引，如果不能，就用全局索引 </vt:lpstr>
      <vt:lpstr>设计</vt:lpstr>
      <vt:lpstr>PowerPoint 演示文稿</vt:lpstr>
      <vt:lpstr>整体设计</vt:lpstr>
      <vt:lpstr>数据存储</vt:lpstr>
      <vt:lpstr>索引元数据</vt:lpstr>
      <vt:lpstr>索引数据格式</vt:lpstr>
      <vt:lpstr>索引实时写入</vt:lpstr>
      <vt:lpstr>索引查询</vt:lpstr>
      <vt:lpstr>balancer</vt:lpstr>
      <vt:lpstr>split</vt:lpstr>
      <vt:lpstr>性能</vt:lpstr>
      <vt:lpstr>性能提升</vt:lpstr>
      <vt:lpstr>使用</vt:lpstr>
      <vt:lpstr>PowerPoint 演示文稿</vt:lpstr>
      <vt:lpstr>安装部署</vt:lpstr>
      <vt:lpstr>PowerPoint 演示文稿</vt:lpstr>
      <vt:lpstr>PowerPoint 演示文稿</vt:lpstr>
      <vt:lpstr>安装部署</vt:lpstr>
      <vt:lpstr>PowerPoint 演示文稿</vt:lpstr>
      <vt:lpstr>使用入口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HBASE二级索引</dc:title>
  <dc:creator>郑为锋</dc:creator>
  <cp:lastModifiedBy>BONC</cp:lastModifiedBy>
  <cp:revision>226</cp:revision>
  <dcterms:created xsi:type="dcterms:W3CDTF">2018-03-14T09:14:00Z</dcterms:created>
  <dcterms:modified xsi:type="dcterms:W3CDTF">2018-04-12T03:23:06Z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