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Lora"/>
      <p:regular r:id="rId21"/>
      <p:bold r:id="rId22"/>
      <p:italic r:id="rId23"/>
      <p:boldItalic r:id="rId24"/>
    </p:embeddedFont>
    <p:embeddedFont>
      <p:font typeface="Permanent Marker"/>
      <p:regular r:id="rId25"/>
    </p:embeddedFont>
    <p:embeddedFont>
      <p:font typeface="Pacifico"/>
      <p:regular r:id="rId26"/>
    </p:embeddedFont>
    <p:embeddedFont>
      <p:font typeface="Bree Serif"/>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ora-bold.fntdata"/><Relationship Id="rId21" Type="http://schemas.openxmlformats.org/officeDocument/2006/relationships/font" Target="fonts/Lora-regular.fntdata"/><Relationship Id="rId24" Type="http://schemas.openxmlformats.org/officeDocument/2006/relationships/font" Target="fonts/Lora-boldItalic.fntdata"/><Relationship Id="rId23" Type="http://schemas.openxmlformats.org/officeDocument/2006/relationships/font" Target="fonts/Lora-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acifico-regular.fntdata"/><Relationship Id="rId25" Type="http://schemas.openxmlformats.org/officeDocument/2006/relationships/font" Target="fonts/PermanentMarker-regular.fntdata"/><Relationship Id="rId27" Type="http://schemas.openxmlformats.org/officeDocument/2006/relationships/font" Target="fonts/BreeSerif-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8731268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8731268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887a2c8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887a2c8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8f0d7e32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8f0d7e32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8f0d7e32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8f0d7e32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Publicist: </a:t>
            </a:r>
            <a:r>
              <a:rPr lang="en" sz="1500">
                <a:solidFill>
                  <a:srgbClr val="222222"/>
                </a:solidFill>
                <a:highlight>
                  <a:srgbClr val="FFFFFF"/>
                </a:highlight>
                <a:latin typeface="Lora"/>
                <a:ea typeface="Lora"/>
                <a:cs typeface="Lora"/>
                <a:sym typeface="Lora"/>
              </a:rPr>
              <a:t> help develop and execute our brand strategy while promoting our professional work and brand</a:t>
            </a:r>
            <a:endParaRPr sz="1500">
              <a:solidFill>
                <a:srgbClr val="222222"/>
              </a:solidFill>
              <a:highlight>
                <a:srgbClr val="FFFFFF"/>
              </a:highlight>
              <a:latin typeface="Lora"/>
              <a:ea typeface="Lora"/>
              <a:cs typeface="Lora"/>
              <a:sym typeface="Lora"/>
            </a:endParaRPr>
          </a:p>
          <a:p>
            <a:pPr indent="0" lvl="0" marL="0" rtl="0" algn="l">
              <a:spcBef>
                <a:spcPts val="0"/>
              </a:spcBef>
              <a:spcAft>
                <a:spcPts val="0"/>
              </a:spcAft>
              <a:buNone/>
            </a:pPr>
            <a:r>
              <a:t/>
            </a:r>
            <a:endParaRPr sz="1500">
              <a:solidFill>
                <a:srgbClr val="222222"/>
              </a:solidFill>
              <a:highlight>
                <a:srgbClr val="FFFFFF"/>
              </a:highlight>
              <a:latin typeface="Lora"/>
              <a:ea typeface="Lora"/>
              <a:cs typeface="Lora"/>
              <a:sym typeface="Lor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887a2c8f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887a2c8f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887a2c8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887a2c8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8f0d7e3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8f0d7e3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8f0d7e322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8f0d7e322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8f0d7e322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8f0d7e322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87312689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87312689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87312689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87312689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87312689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87312689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8f0d7e32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8f0d7e32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87de00f62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87de00f62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87de00f62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87de00f62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887a2c8f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887a2c8f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40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4.jp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37725" y="126550"/>
            <a:ext cx="8520600" cy="118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GTJ </a:t>
            </a:r>
            <a:r>
              <a:rPr lang="en">
                <a:latin typeface="Pacifico"/>
                <a:ea typeface="Pacifico"/>
                <a:cs typeface="Pacifico"/>
                <a:sym typeface="Pacifico"/>
              </a:rPr>
              <a:t>GADGETS</a:t>
            </a:r>
            <a:r>
              <a:rPr lang="en">
                <a:latin typeface="Pacifico"/>
                <a:ea typeface="Pacifico"/>
                <a:cs typeface="Pacifico"/>
                <a:sym typeface="Pacifico"/>
              </a:rPr>
              <a:t> CO.</a:t>
            </a:r>
            <a:endParaRPr>
              <a:latin typeface="Pacifico"/>
              <a:ea typeface="Pacifico"/>
              <a:cs typeface="Pacifico"/>
              <a:sym typeface="Pacifico"/>
            </a:endParaRPr>
          </a:p>
        </p:txBody>
      </p:sp>
      <p:sp>
        <p:nvSpPr>
          <p:cNvPr id="55" name="Google Shape;55;p13"/>
          <p:cNvSpPr txBox="1"/>
          <p:nvPr>
            <p:ph idx="1" type="subTitle"/>
          </p:nvPr>
        </p:nvSpPr>
        <p:spPr>
          <a:xfrm>
            <a:off x="4637275" y="2779875"/>
            <a:ext cx="5378400" cy="134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Piero Fano</a:t>
            </a:r>
            <a:endParaRPr sz="2500"/>
          </a:p>
          <a:p>
            <a:pPr indent="0" lvl="0" marL="0" rtl="0" algn="ctr">
              <a:spcBef>
                <a:spcPts val="0"/>
              </a:spcBef>
              <a:spcAft>
                <a:spcPts val="0"/>
              </a:spcAft>
              <a:buNone/>
            </a:pPr>
            <a:r>
              <a:rPr lang="en" sz="2500"/>
              <a:t>Guillermo Ahumada</a:t>
            </a:r>
            <a:endParaRPr sz="2500"/>
          </a:p>
          <a:p>
            <a:pPr indent="0" lvl="0" marL="0" rtl="0" algn="ctr">
              <a:spcBef>
                <a:spcPts val="0"/>
              </a:spcBef>
              <a:spcAft>
                <a:spcPts val="0"/>
              </a:spcAft>
              <a:buNone/>
            </a:pPr>
            <a:r>
              <a:t/>
            </a:r>
            <a:endParaRPr sz="2500"/>
          </a:p>
          <a:p>
            <a:pPr indent="0" lvl="0" marL="0" rtl="0" algn="ctr">
              <a:spcBef>
                <a:spcPts val="0"/>
              </a:spcBef>
              <a:spcAft>
                <a:spcPts val="0"/>
              </a:spcAft>
              <a:buNone/>
            </a:pPr>
            <a:r>
              <a:t/>
            </a:r>
            <a:endParaRPr>
              <a:latin typeface="Bree Serif"/>
              <a:ea typeface="Bree Serif"/>
              <a:cs typeface="Bree Serif"/>
              <a:sym typeface="Bree Serif"/>
            </a:endParaRPr>
          </a:p>
        </p:txBody>
      </p:sp>
      <p:pic>
        <p:nvPicPr>
          <p:cNvPr id="56" name="Google Shape;56;p13"/>
          <p:cNvPicPr preferRelativeResize="0"/>
          <p:nvPr/>
        </p:nvPicPr>
        <p:blipFill>
          <a:blip r:embed="rId3">
            <a:alphaModFix/>
          </a:blip>
          <a:stretch>
            <a:fillRect/>
          </a:stretch>
        </p:blipFill>
        <p:spPr>
          <a:xfrm>
            <a:off x="3091525" y="1394125"/>
            <a:ext cx="2742300" cy="37132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200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acifico"/>
                <a:ea typeface="Pacifico"/>
                <a:cs typeface="Pacifico"/>
                <a:sym typeface="Pacifico"/>
              </a:rPr>
              <a:t>PRICING  EXPECTATIONS</a:t>
            </a:r>
            <a:endParaRPr>
              <a:solidFill>
                <a:srgbClr val="FFFFFF"/>
              </a:solidFill>
              <a:latin typeface="Pacifico"/>
              <a:ea typeface="Pacifico"/>
              <a:cs typeface="Pacifico"/>
              <a:sym typeface="Pacifico"/>
            </a:endParaRPr>
          </a:p>
        </p:txBody>
      </p:sp>
      <p:sp>
        <p:nvSpPr>
          <p:cNvPr id="120" name="Google Shape;120;p22"/>
          <p:cNvSpPr txBox="1"/>
          <p:nvPr>
            <p:ph idx="1" type="body"/>
          </p:nvPr>
        </p:nvSpPr>
        <p:spPr>
          <a:xfrm>
            <a:off x="248425" y="773675"/>
            <a:ext cx="8520600" cy="3854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sz="1400">
                <a:solidFill>
                  <a:srgbClr val="FFFFFF"/>
                </a:solidFill>
              </a:rPr>
              <a:t>Our suggested retail price is $120.00</a:t>
            </a:r>
            <a:endParaRPr sz="1400">
              <a:solidFill>
                <a:srgbClr val="FFFFFF"/>
              </a:solidFill>
            </a:endParaRPr>
          </a:p>
          <a:p>
            <a:pPr indent="0" lvl="0" marL="0" rtl="0" algn="l">
              <a:spcBef>
                <a:spcPts val="1600"/>
              </a:spcBef>
              <a:spcAft>
                <a:spcPts val="0"/>
              </a:spcAft>
              <a:buNone/>
            </a:pPr>
            <a:r>
              <a:rPr b="1" lang="en" sz="1500">
                <a:solidFill>
                  <a:srgbClr val="FFFFFF"/>
                </a:solidFill>
              </a:rPr>
              <a:t>Cost</a:t>
            </a:r>
            <a:r>
              <a:rPr b="1" lang="en" sz="1500">
                <a:solidFill>
                  <a:srgbClr val="FFFFFF"/>
                </a:solidFill>
              </a:rPr>
              <a:t>s(</a:t>
            </a:r>
            <a:r>
              <a:rPr b="1" lang="en" sz="1500">
                <a:solidFill>
                  <a:srgbClr val="FFFFFF"/>
                </a:solidFill>
              </a:rPr>
              <a:t>1000 units): </a:t>
            </a:r>
            <a:endParaRPr b="1" sz="1500">
              <a:solidFill>
                <a:srgbClr val="FFFFFF"/>
              </a:solidFill>
            </a:endParaRPr>
          </a:p>
          <a:p>
            <a:pPr indent="-311150" lvl="0" marL="457200" rtl="0" algn="l">
              <a:spcBef>
                <a:spcPts val="1600"/>
              </a:spcBef>
              <a:spcAft>
                <a:spcPts val="0"/>
              </a:spcAft>
              <a:buClr>
                <a:srgbClr val="FFFFFF"/>
              </a:buClr>
              <a:buSzPts val="1300"/>
              <a:buChar char="●"/>
            </a:pPr>
            <a:r>
              <a:rPr lang="en" sz="1300">
                <a:solidFill>
                  <a:srgbClr val="FFFFFF"/>
                </a:solidFill>
              </a:rPr>
              <a:t>Total variable costs</a:t>
            </a:r>
            <a:r>
              <a:rPr lang="en" sz="1300">
                <a:solidFill>
                  <a:srgbClr val="FFFFFF"/>
                </a:solidFill>
              </a:rPr>
              <a:t>:</a:t>
            </a:r>
            <a:r>
              <a:rPr lang="en" sz="1300">
                <a:solidFill>
                  <a:srgbClr val="FFFFFF"/>
                </a:solidFill>
              </a:rPr>
              <a:t>                                     $91,000.00</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Total fixed cost per period (3 months)</a:t>
            </a:r>
            <a:r>
              <a:rPr lang="en" sz="1300">
                <a:solidFill>
                  <a:srgbClr val="FFFFFF"/>
                </a:solidFill>
              </a:rPr>
              <a:t>:</a:t>
            </a:r>
            <a:r>
              <a:rPr lang="en" sz="1300">
                <a:solidFill>
                  <a:srgbClr val="FFFFFF"/>
                </a:solidFill>
              </a:rPr>
              <a:t>        $22,475.00</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Total costs</a:t>
            </a:r>
            <a:r>
              <a:rPr lang="en" sz="1300">
                <a:solidFill>
                  <a:srgbClr val="FFFFFF"/>
                </a:solidFill>
              </a:rPr>
              <a:t>   </a:t>
            </a:r>
            <a:r>
              <a:rPr lang="en" sz="1300">
                <a:solidFill>
                  <a:srgbClr val="FFFFFF"/>
                </a:solidFill>
              </a:rPr>
              <a:t>                                                $</a:t>
            </a:r>
            <a:r>
              <a:rPr lang="en" sz="1300">
                <a:solidFill>
                  <a:srgbClr val="FFFFFF"/>
                </a:solidFill>
              </a:rPr>
              <a:t>113</a:t>
            </a:r>
            <a:r>
              <a:rPr lang="en" sz="1300">
                <a:solidFill>
                  <a:srgbClr val="FFFFFF"/>
                </a:solidFill>
              </a:rPr>
              <a:t>,</a:t>
            </a:r>
            <a:r>
              <a:rPr lang="en" sz="1300">
                <a:solidFill>
                  <a:srgbClr val="FFFFFF"/>
                </a:solidFill>
              </a:rPr>
              <a:t>475</a:t>
            </a:r>
            <a:r>
              <a:rPr lang="en" sz="1300">
                <a:solidFill>
                  <a:srgbClr val="FFFFFF"/>
                </a:solidFill>
              </a:rPr>
              <a:t>.00</a:t>
            </a:r>
            <a:endParaRPr sz="1300">
              <a:solidFill>
                <a:srgbClr val="FFFFFF"/>
              </a:solidFill>
            </a:endParaRPr>
          </a:p>
          <a:p>
            <a:pPr indent="0" lvl="0" marL="0" rtl="0" algn="l">
              <a:spcBef>
                <a:spcPts val="1600"/>
              </a:spcBef>
              <a:spcAft>
                <a:spcPts val="0"/>
              </a:spcAft>
              <a:buNone/>
            </a:pPr>
            <a:r>
              <a:rPr b="1" lang="en" sz="1500">
                <a:solidFill>
                  <a:srgbClr val="FFFFFF"/>
                </a:solidFill>
              </a:rPr>
              <a:t>Break Even</a:t>
            </a:r>
            <a:r>
              <a:rPr b="1" lang="en" sz="1500">
                <a:solidFill>
                  <a:srgbClr val="FFFFFF"/>
                </a:solidFill>
              </a:rPr>
              <a:t> point:</a:t>
            </a:r>
            <a:endParaRPr b="1" sz="1500">
              <a:solidFill>
                <a:srgbClr val="FFFFFF"/>
              </a:solidFill>
            </a:endParaRPr>
          </a:p>
          <a:p>
            <a:pPr indent="-311150" lvl="0" marL="457200" rtl="0" algn="l">
              <a:spcBef>
                <a:spcPts val="1600"/>
              </a:spcBef>
              <a:spcAft>
                <a:spcPts val="0"/>
              </a:spcAft>
              <a:buClr>
                <a:srgbClr val="FFFFFF"/>
              </a:buClr>
              <a:buSzPts val="1300"/>
              <a:buChar char="●"/>
            </a:pPr>
            <a:r>
              <a:rPr lang="en" sz="1300">
                <a:solidFill>
                  <a:srgbClr val="FFFFFF"/>
                </a:solidFill>
              </a:rPr>
              <a:t>775 units sold       </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Our Company will make a $6,525.00 net profit per period (3 months).</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Sales volume per period is 1000 units</a:t>
            </a:r>
            <a:endParaRPr sz="1300">
              <a:solidFill>
                <a:srgbClr val="FFFFFF"/>
              </a:solidFill>
            </a:endParaRPr>
          </a:p>
          <a:p>
            <a:pPr indent="-317500" lvl="0" marL="457200" rtl="0" algn="l">
              <a:spcBef>
                <a:spcPts val="0"/>
              </a:spcBef>
              <a:spcAft>
                <a:spcPts val="0"/>
              </a:spcAft>
              <a:buClr>
                <a:srgbClr val="FFFFFF"/>
              </a:buClr>
              <a:buSzPts val="1400"/>
              <a:buChar char="●"/>
            </a:pPr>
            <a:r>
              <a:rPr lang="en" sz="1300">
                <a:solidFill>
                  <a:srgbClr val="FFFFFF"/>
                </a:solidFill>
              </a:rPr>
              <a:t>24.1% Markup ratio. (Retail price--Total variable cost)</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acifico"/>
                <a:ea typeface="Pacifico"/>
                <a:cs typeface="Pacifico"/>
                <a:sym typeface="Pacifico"/>
              </a:rPr>
              <a:t>Marketing Strategy</a:t>
            </a:r>
            <a:endParaRPr>
              <a:solidFill>
                <a:srgbClr val="FFFFFF"/>
              </a:solidFill>
              <a:latin typeface="Pacifico"/>
              <a:ea typeface="Pacifico"/>
              <a:cs typeface="Pacifico"/>
              <a:sym typeface="Pacifico"/>
            </a:endParaRPr>
          </a:p>
        </p:txBody>
      </p:sp>
      <p:sp>
        <p:nvSpPr>
          <p:cNvPr id="126" name="Google Shape;126;p23"/>
          <p:cNvSpPr txBox="1"/>
          <p:nvPr>
            <p:ph idx="1" type="body"/>
          </p:nvPr>
        </p:nvSpPr>
        <p:spPr>
          <a:xfrm>
            <a:off x="311700" y="1152475"/>
            <a:ext cx="8520600" cy="38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Place: </a:t>
            </a:r>
            <a:endParaRPr b="1">
              <a:solidFill>
                <a:srgbClr val="FFFFFF"/>
              </a:solidFill>
            </a:endParaRPr>
          </a:p>
          <a:p>
            <a:pPr indent="0" lvl="0" marL="0" rtl="0" algn="l">
              <a:spcBef>
                <a:spcPts val="1600"/>
              </a:spcBef>
              <a:spcAft>
                <a:spcPts val="0"/>
              </a:spcAft>
              <a:buNone/>
            </a:pPr>
            <a:r>
              <a:rPr lang="en" sz="1300">
                <a:solidFill>
                  <a:srgbClr val="FFFFFF"/>
                </a:solidFill>
              </a:rPr>
              <a:t>Headquartered</a:t>
            </a:r>
            <a:r>
              <a:rPr lang="en" sz="1300">
                <a:solidFill>
                  <a:srgbClr val="FFFFFF"/>
                </a:solidFill>
              </a:rPr>
              <a:t> in </a:t>
            </a:r>
            <a:r>
              <a:rPr lang="en" sz="1300">
                <a:solidFill>
                  <a:srgbClr val="FFFFFF"/>
                </a:solidFill>
              </a:rPr>
              <a:t>San Diego, CA</a:t>
            </a:r>
            <a:endParaRPr sz="1300">
              <a:solidFill>
                <a:srgbClr val="FFFFFF"/>
              </a:solidFill>
            </a:endParaRPr>
          </a:p>
          <a:p>
            <a:pPr indent="0" lvl="0" marL="0" rtl="0" algn="l">
              <a:spcBef>
                <a:spcPts val="1600"/>
              </a:spcBef>
              <a:spcAft>
                <a:spcPts val="0"/>
              </a:spcAft>
              <a:buNone/>
            </a:pPr>
            <a:r>
              <a:rPr b="1" lang="en" sz="1500">
                <a:solidFill>
                  <a:srgbClr val="FFFFFF"/>
                </a:solidFill>
              </a:rPr>
              <a:t>Selective Distribution:</a:t>
            </a:r>
            <a:endParaRPr b="1" sz="1500">
              <a:solidFill>
                <a:srgbClr val="FFFFFF"/>
              </a:solidFill>
            </a:endParaRPr>
          </a:p>
          <a:p>
            <a:pPr indent="-323850" lvl="0" marL="457200" rtl="0" algn="l">
              <a:spcBef>
                <a:spcPts val="1600"/>
              </a:spcBef>
              <a:spcAft>
                <a:spcPts val="0"/>
              </a:spcAft>
              <a:buClr>
                <a:srgbClr val="FFFFFF"/>
              </a:buClr>
              <a:buSzPts val="1500"/>
              <a:buChar char="●"/>
            </a:pPr>
            <a:r>
              <a:rPr lang="en" sz="1300">
                <a:solidFill>
                  <a:srgbClr val="FFFFFF"/>
                </a:solidFill>
              </a:rPr>
              <a:t>Peace Drones will only be sold only at a select few stores giving us optimal market coverage, with less cost and more control over the product</a:t>
            </a:r>
            <a:endParaRPr b="1" sz="1500">
              <a:solidFill>
                <a:srgbClr val="FFFFFF"/>
              </a:solidFill>
            </a:endParaRPr>
          </a:p>
          <a:p>
            <a:pPr indent="0" lvl="0" marL="0" rtl="0" algn="l">
              <a:spcBef>
                <a:spcPts val="1600"/>
              </a:spcBef>
              <a:spcAft>
                <a:spcPts val="0"/>
              </a:spcAft>
              <a:buNone/>
            </a:pPr>
            <a:r>
              <a:rPr b="1" lang="en" sz="1500">
                <a:solidFill>
                  <a:srgbClr val="FFFFFF"/>
                </a:solidFill>
              </a:rPr>
              <a:t>Direct Channel: </a:t>
            </a:r>
            <a:r>
              <a:rPr lang="en" sz="1300">
                <a:solidFill>
                  <a:srgbClr val="FFFFFF"/>
                </a:solidFill>
              </a:rPr>
              <a:t>Company website; GTJGadgetsco.com </a:t>
            </a:r>
            <a:endParaRPr sz="1300">
              <a:solidFill>
                <a:srgbClr val="FFFFFF"/>
              </a:solidFill>
            </a:endParaRPr>
          </a:p>
          <a:p>
            <a:pPr indent="0" lvl="0" marL="0" rtl="0" algn="l">
              <a:spcBef>
                <a:spcPts val="1600"/>
              </a:spcBef>
              <a:spcAft>
                <a:spcPts val="0"/>
              </a:spcAft>
              <a:buNone/>
            </a:pPr>
            <a:r>
              <a:rPr b="1" lang="en" sz="1500">
                <a:solidFill>
                  <a:srgbClr val="FFFFFF"/>
                </a:solidFill>
              </a:rPr>
              <a:t>Indirect Channel: </a:t>
            </a:r>
            <a:r>
              <a:rPr lang="en" sz="1300">
                <a:solidFill>
                  <a:srgbClr val="FFFFFF"/>
                </a:solidFill>
              </a:rPr>
              <a:t>Sears, Best Buy, and Brookstone </a:t>
            </a:r>
            <a:endParaRPr sz="1300">
              <a:solidFill>
                <a:srgbClr val="FFFFFF"/>
              </a:solidFill>
            </a:endParaRPr>
          </a:p>
          <a:p>
            <a:pPr indent="0" lvl="0" marL="0" rtl="0" algn="l">
              <a:spcBef>
                <a:spcPts val="1600"/>
              </a:spcBef>
              <a:spcAft>
                <a:spcPts val="0"/>
              </a:spcAft>
              <a:buNone/>
            </a:pPr>
            <a:r>
              <a:rPr b="1" lang="en" sz="1500">
                <a:solidFill>
                  <a:srgbClr val="FFFFFF"/>
                </a:solidFill>
              </a:rPr>
              <a:t>Type of intermediaries:</a:t>
            </a:r>
            <a:r>
              <a:rPr lang="en" sz="1300">
                <a:solidFill>
                  <a:srgbClr val="FFFFFF"/>
                </a:solidFill>
              </a:rPr>
              <a:t> Agents &amp; Retailers </a:t>
            </a:r>
            <a:endParaRPr sz="1300">
              <a:solidFill>
                <a:srgbClr val="FFFFFF"/>
              </a:solidFill>
            </a:endParaRPr>
          </a:p>
          <a:p>
            <a:pPr indent="0" lvl="0" marL="0" rtl="0" algn="l">
              <a:spcBef>
                <a:spcPts val="1600"/>
              </a:spcBef>
              <a:spcAft>
                <a:spcPts val="1600"/>
              </a:spcAft>
              <a:buNone/>
            </a:pPr>
            <a:r>
              <a:t/>
            </a:r>
            <a:endParaRPr sz="13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acifico"/>
                <a:ea typeface="Pacifico"/>
                <a:cs typeface="Pacifico"/>
                <a:sym typeface="Pacifico"/>
              </a:rPr>
              <a:t>Promotion</a:t>
            </a:r>
            <a:r>
              <a:rPr lang="en">
                <a:solidFill>
                  <a:srgbClr val="FFFFFF"/>
                </a:solidFill>
                <a:latin typeface="Pacifico"/>
                <a:ea typeface="Pacifico"/>
                <a:cs typeface="Pacifico"/>
                <a:sym typeface="Pacifico"/>
              </a:rPr>
              <a:t> Strategy</a:t>
            </a:r>
            <a:endParaRPr>
              <a:solidFill>
                <a:srgbClr val="FFFFFF"/>
              </a:solidFill>
              <a:latin typeface="Pacifico"/>
              <a:ea typeface="Pacifico"/>
              <a:cs typeface="Pacifico"/>
              <a:sym typeface="Pacifico"/>
            </a:endParaRPr>
          </a:p>
        </p:txBody>
      </p:sp>
      <p:sp>
        <p:nvSpPr>
          <p:cNvPr id="132" name="Google Shape;132;p24"/>
          <p:cNvSpPr txBox="1"/>
          <p:nvPr>
            <p:ph idx="1" type="body"/>
          </p:nvPr>
        </p:nvSpPr>
        <p:spPr>
          <a:xfrm>
            <a:off x="409550" y="1134400"/>
            <a:ext cx="8520600" cy="38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Promotion:</a:t>
            </a:r>
            <a:r>
              <a:rPr lang="en">
                <a:solidFill>
                  <a:srgbClr val="FFFFFF"/>
                </a:solidFill>
              </a:rPr>
              <a:t> B2B combination</a:t>
            </a:r>
            <a:endParaRPr>
              <a:solidFill>
                <a:srgbClr val="FFFFFF"/>
              </a:solidFill>
            </a:endParaRPr>
          </a:p>
          <a:p>
            <a:pPr indent="0" lvl="0" marL="0" rtl="0" algn="l">
              <a:spcBef>
                <a:spcPts val="1600"/>
              </a:spcBef>
              <a:spcAft>
                <a:spcPts val="0"/>
              </a:spcAft>
              <a:buNone/>
            </a:pPr>
            <a:r>
              <a:rPr b="1" lang="en" sz="1500">
                <a:solidFill>
                  <a:srgbClr val="FFFFFF"/>
                </a:solidFill>
              </a:rPr>
              <a:t>Personal Selling:</a:t>
            </a:r>
            <a:r>
              <a:rPr lang="en">
                <a:solidFill>
                  <a:srgbClr val="FFFFFF"/>
                </a:solidFill>
              </a:rPr>
              <a:t> </a:t>
            </a:r>
            <a:r>
              <a:rPr lang="en" sz="1300">
                <a:solidFill>
                  <a:srgbClr val="FFFFFF"/>
                </a:solidFill>
              </a:rPr>
              <a:t>Approach Businesses directly, Best Buy, Brookstone, etc </a:t>
            </a:r>
            <a:endParaRPr sz="1300">
              <a:solidFill>
                <a:srgbClr val="FFFFFF"/>
              </a:solidFill>
            </a:endParaRPr>
          </a:p>
          <a:p>
            <a:pPr indent="0" lvl="0" marL="0" rtl="0" algn="l">
              <a:spcBef>
                <a:spcPts val="1600"/>
              </a:spcBef>
              <a:spcAft>
                <a:spcPts val="0"/>
              </a:spcAft>
              <a:buNone/>
            </a:pPr>
            <a:r>
              <a:rPr b="1" lang="en" sz="1500">
                <a:solidFill>
                  <a:srgbClr val="FFFFFF"/>
                </a:solidFill>
              </a:rPr>
              <a:t>Advertising:</a:t>
            </a:r>
            <a:r>
              <a:rPr lang="en">
                <a:solidFill>
                  <a:srgbClr val="FFFFFF"/>
                </a:solidFill>
              </a:rPr>
              <a:t> </a:t>
            </a:r>
            <a:r>
              <a:rPr lang="en" sz="1300">
                <a:solidFill>
                  <a:srgbClr val="FFFFFF"/>
                </a:solidFill>
              </a:rPr>
              <a:t>Tech Magazines, Social Media, Radio, and Event Sponsoring, </a:t>
            </a:r>
            <a:endParaRPr sz="1300">
              <a:solidFill>
                <a:srgbClr val="FFFFFF"/>
              </a:solidFill>
            </a:endParaRPr>
          </a:p>
          <a:p>
            <a:pPr indent="0" lvl="0" marL="0" rtl="0" algn="l">
              <a:spcBef>
                <a:spcPts val="1600"/>
              </a:spcBef>
              <a:spcAft>
                <a:spcPts val="0"/>
              </a:spcAft>
              <a:buNone/>
            </a:pPr>
            <a:r>
              <a:rPr b="1" lang="en" sz="1500">
                <a:solidFill>
                  <a:srgbClr val="FFFFFF"/>
                </a:solidFill>
              </a:rPr>
              <a:t>Digital Marketing:</a:t>
            </a:r>
            <a:r>
              <a:rPr lang="en">
                <a:solidFill>
                  <a:srgbClr val="FFFFFF"/>
                </a:solidFill>
              </a:rPr>
              <a:t> </a:t>
            </a:r>
            <a:r>
              <a:rPr lang="en" sz="1300">
                <a:solidFill>
                  <a:srgbClr val="FFFFFF"/>
                </a:solidFill>
              </a:rPr>
              <a:t>Facebook, Twitter, Instagram, YouTube, Snapchat, Pinterest, LinkedIn, and the          Company Website</a:t>
            </a:r>
            <a:r>
              <a:rPr lang="en">
                <a:solidFill>
                  <a:srgbClr val="FFFFFF"/>
                </a:solidFill>
              </a:rPr>
              <a:t> </a:t>
            </a:r>
            <a:endParaRPr>
              <a:solidFill>
                <a:srgbClr val="FFFFFF"/>
              </a:solidFill>
            </a:endParaRPr>
          </a:p>
          <a:p>
            <a:pPr indent="0" lvl="0" marL="0" rtl="0" algn="l">
              <a:spcBef>
                <a:spcPts val="1600"/>
              </a:spcBef>
              <a:spcAft>
                <a:spcPts val="0"/>
              </a:spcAft>
              <a:buNone/>
            </a:pPr>
            <a:r>
              <a:rPr b="1" lang="en" sz="1500">
                <a:solidFill>
                  <a:srgbClr val="FFFFFF"/>
                </a:solidFill>
              </a:rPr>
              <a:t>Sales Promotion:</a:t>
            </a:r>
            <a:r>
              <a:rPr lang="en">
                <a:solidFill>
                  <a:srgbClr val="FFFFFF"/>
                </a:solidFill>
              </a:rPr>
              <a:t> </a:t>
            </a:r>
            <a:r>
              <a:rPr lang="en" sz="1300">
                <a:solidFill>
                  <a:srgbClr val="FFFFFF"/>
                </a:solidFill>
              </a:rPr>
              <a:t>Lower prices, bundling, loyalty program</a:t>
            </a:r>
            <a:endParaRPr sz="1300">
              <a:solidFill>
                <a:srgbClr val="FFFFFF"/>
              </a:solidFill>
            </a:endParaRPr>
          </a:p>
          <a:p>
            <a:pPr indent="0" lvl="0" marL="0" rtl="0" algn="l">
              <a:spcBef>
                <a:spcPts val="1600"/>
              </a:spcBef>
              <a:spcAft>
                <a:spcPts val="1600"/>
              </a:spcAft>
              <a:buNone/>
            </a:pPr>
            <a:r>
              <a:rPr b="1" lang="en" sz="1500">
                <a:solidFill>
                  <a:srgbClr val="FFFFFF"/>
                </a:solidFill>
              </a:rPr>
              <a:t>Public Relations:</a:t>
            </a:r>
            <a:r>
              <a:rPr lang="en">
                <a:solidFill>
                  <a:srgbClr val="FFFFFF"/>
                </a:solidFill>
              </a:rPr>
              <a:t> </a:t>
            </a:r>
            <a:r>
              <a:rPr lang="en" sz="1300">
                <a:solidFill>
                  <a:srgbClr val="FFFFFF"/>
                </a:solidFill>
              </a:rPr>
              <a:t>Social media manager, publicist, </a:t>
            </a:r>
            <a:r>
              <a:rPr lang="en" sz="1300">
                <a:solidFill>
                  <a:srgbClr val="FFFFFF"/>
                </a:solidFill>
              </a:rPr>
              <a:t>spokesperson</a:t>
            </a:r>
            <a:r>
              <a:rPr lang="en">
                <a:solidFill>
                  <a:srgbClr val="FFFFFF"/>
                </a:solidFill>
              </a:rPr>
              <a:t> </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acifico"/>
                <a:ea typeface="Pacifico"/>
                <a:cs typeface="Pacifico"/>
                <a:sym typeface="Pacifico"/>
              </a:rPr>
              <a:t>FINANCIAL  PROJECTIONS</a:t>
            </a:r>
            <a:endParaRPr>
              <a:solidFill>
                <a:srgbClr val="FFFFFF"/>
              </a:solidFill>
              <a:latin typeface="Pacifico"/>
              <a:ea typeface="Pacifico"/>
              <a:cs typeface="Pacifico"/>
              <a:sym typeface="Pacifico"/>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Short term (1 year):</a:t>
            </a:r>
            <a:endParaRPr b="1">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$6,525.00 profit per period. (3 months=1 period).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We expect to make at least $55,000.00 profit from sales in the 1st</a:t>
            </a:r>
            <a:r>
              <a:rPr lang="en">
                <a:solidFill>
                  <a:srgbClr val="FFFFFF"/>
                </a:solidFill>
              </a:rPr>
              <a:t> year.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Our prices will increase </a:t>
            </a:r>
            <a:r>
              <a:rPr lang="en">
                <a:solidFill>
                  <a:srgbClr val="FFFFFF"/>
                </a:solidFill>
              </a:rPr>
              <a:t>each year by 5%.</a:t>
            </a:r>
            <a:endParaRPr>
              <a:solidFill>
                <a:srgbClr val="FFFFFF"/>
              </a:solidFill>
            </a:endParaRPr>
          </a:p>
          <a:p>
            <a:pPr indent="0" lvl="0" marL="0" rtl="0" algn="l">
              <a:spcBef>
                <a:spcPts val="1600"/>
              </a:spcBef>
              <a:spcAft>
                <a:spcPts val="0"/>
              </a:spcAft>
              <a:buNone/>
            </a:pPr>
            <a:r>
              <a:rPr b="1" lang="en">
                <a:solidFill>
                  <a:srgbClr val="FFFFFF"/>
                </a:solidFill>
              </a:rPr>
              <a:t>Long term (5 years):</a:t>
            </a:r>
            <a:endParaRPr b="1">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We expect to be </a:t>
            </a:r>
            <a:r>
              <a:rPr lang="en">
                <a:solidFill>
                  <a:srgbClr val="FFFFFF"/>
                </a:solidFill>
              </a:rPr>
              <a:t>amongst</a:t>
            </a:r>
            <a:r>
              <a:rPr lang="en">
                <a:solidFill>
                  <a:srgbClr val="FFFFFF"/>
                </a:solidFill>
              </a:rPr>
              <a:t> the top companies on the market.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International brand recognition.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Markup ratio above 30%.</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acifico"/>
                <a:ea typeface="Pacifico"/>
                <a:cs typeface="Pacifico"/>
                <a:sym typeface="Pacifico"/>
              </a:rPr>
              <a:t>IMPLEMENTATION  PLAN</a:t>
            </a:r>
            <a:endParaRPr>
              <a:solidFill>
                <a:srgbClr val="FFFFFF"/>
              </a:solidFill>
              <a:latin typeface="Pacifico"/>
              <a:ea typeface="Pacifico"/>
              <a:cs typeface="Pacifico"/>
              <a:sym typeface="Pacifico"/>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Our marketing department will work alongside web technicians and website designers,in order to create our own website, where our customers can directly obtain our products and services. This website will be updated periodically.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Our marketing department will open customer service through phone lines, so customers can communicate directly with us.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Will </a:t>
            </a:r>
            <a:r>
              <a:rPr lang="en">
                <a:solidFill>
                  <a:srgbClr val="FFFFFF"/>
                </a:solidFill>
              </a:rPr>
              <a:t>initiate</a:t>
            </a:r>
            <a:r>
              <a:rPr lang="en">
                <a:solidFill>
                  <a:srgbClr val="FFFFFF"/>
                </a:solidFill>
              </a:rPr>
              <a:t> a social media management section within our company, in order to handle, monitor,and manage all affairs related to social media and its derivatives. </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acifico"/>
                <a:ea typeface="Pacifico"/>
                <a:cs typeface="Pacifico"/>
                <a:sym typeface="Pacifico"/>
              </a:rPr>
              <a:t>EVALUATION  &amp;  CONTROL  METRICS</a:t>
            </a:r>
            <a:endParaRPr>
              <a:solidFill>
                <a:srgbClr val="FFFFFF"/>
              </a:solidFill>
              <a:latin typeface="Pacifico"/>
              <a:ea typeface="Pacifico"/>
              <a:cs typeface="Pacifico"/>
              <a:sym typeface="Pacifico"/>
            </a:endParaRPr>
          </a:p>
        </p:txBody>
      </p:sp>
      <p:sp>
        <p:nvSpPr>
          <p:cNvPr id="150" name="Google Shape;150;p27"/>
          <p:cNvSpPr txBox="1"/>
          <p:nvPr>
            <p:ph idx="1" type="body"/>
          </p:nvPr>
        </p:nvSpPr>
        <p:spPr>
          <a:xfrm>
            <a:off x="311700" y="1758525"/>
            <a:ext cx="8520600" cy="222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Customer reviews and feedbacks through our website.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Constant examination of social media.</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Monthly analysis of sales.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Monthly competition analysis.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Quarterly</a:t>
            </a:r>
            <a:r>
              <a:rPr lang="en">
                <a:solidFill>
                  <a:srgbClr val="FFFFFF"/>
                </a:solidFill>
              </a:rPr>
              <a:t> swot analysis. </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239375" y="1919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ermanent Marker"/>
                <a:ea typeface="Permanent Marker"/>
                <a:cs typeface="Permanent Marker"/>
                <a:sym typeface="Permanent Marker"/>
              </a:rPr>
              <a:t>Thank you for your time!</a:t>
            </a:r>
            <a:endParaRPr>
              <a:latin typeface="Permanent Marker"/>
              <a:ea typeface="Permanent Marker"/>
              <a:cs typeface="Permanent Marker"/>
              <a:sym typeface="Permanent Marker"/>
            </a:endParaRPr>
          </a:p>
        </p:txBody>
      </p:sp>
      <p:sp>
        <p:nvSpPr>
          <p:cNvPr id="156" name="Google Shape;15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7" name="Google Shape;157;p28"/>
          <p:cNvPicPr preferRelativeResize="0"/>
          <p:nvPr/>
        </p:nvPicPr>
        <p:blipFill>
          <a:blip r:embed="rId3">
            <a:alphaModFix/>
          </a:blip>
          <a:stretch>
            <a:fillRect/>
          </a:stretch>
        </p:blipFill>
        <p:spPr>
          <a:xfrm>
            <a:off x="2848838" y="814525"/>
            <a:ext cx="3446325" cy="4092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257475" y="463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acifico"/>
                <a:ea typeface="Pacifico"/>
                <a:cs typeface="Pacifico"/>
                <a:sym typeface="Pacifico"/>
              </a:rPr>
              <a:t>Executive Overview</a:t>
            </a:r>
            <a:endParaRPr>
              <a:solidFill>
                <a:srgbClr val="FFFFFF"/>
              </a:solidFill>
              <a:latin typeface="Pacifico"/>
              <a:ea typeface="Pacifico"/>
              <a:cs typeface="Pacifico"/>
              <a:sym typeface="Pacifico"/>
            </a:endParaRPr>
          </a:p>
        </p:txBody>
      </p:sp>
      <p:sp>
        <p:nvSpPr>
          <p:cNvPr id="62" name="Google Shape;62;p14"/>
          <p:cNvSpPr txBox="1"/>
          <p:nvPr>
            <p:ph idx="1" type="body"/>
          </p:nvPr>
        </p:nvSpPr>
        <p:spPr>
          <a:xfrm>
            <a:off x="311700" y="1152475"/>
            <a:ext cx="8520600" cy="3774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500">
                <a:solidFill>
                  <a:srgbClr val="FFFFFF"/>
                </a:solidFill>
              </a:rPr>
              <a:t>Name of Organization:</a:t>
            </a:r>
            <a:r>
              <a:rPr lang="en" sz="1500">
                <a:solidFill>
                  <a:srgbClr val="FFFFFF"/>
                </a:solidFill>
              </a:rPr>
              <a:t> </a:t>
            </a:r>
            <a:r>
              <a:rPr lang="en" sz="1300">
                <a:solidFill>
                  <a:srgbClr val="FFFFFF"/>
                </a:solidFill>
              </a:rPr>
              <a:t>GTJ Gadgets Co. </a:t>
            </a:r>
            <a:endParaRPr sz="1300">
              <a:solidFill>
                <a:srgbClr val="FFFFFF"/>
              </a:solidFill>
            </a:endParaRPr>
          </a:p>
          <a:p>
            <a:pPr indent="0" lvl="0" marL="0" rtl="0" algn="l">
              <a:lnSpc>
                <a:spcPct val="150000"/>
              </a:lnSpc>
              <a:spcBef>
                <a:spcPts val="1600"/>
              </a:spcBef>
              <a:spcAft>
                <a:spcPts val="0"/>
              </a:spcAft>
              <a:buNone/>
            </a:pPr>
            <a:r>
              <a:rPr b="1" lang="en" sz="1500">
                <a:solidFill>
                  <a:srgbClr val="FFFFFF"/>
                </a:solidFill>
              </a:rPr>
              <a:t>Name of product:</a:t>
            </a:r>
            <a:r>
              <a:rPr lang="en" sz="1500">
                <a:solidFill>
                  <a:srgbClr val="FFFFFF"/>
                </a:solidFill>
              </a:rPr>
              <a:t> </a:t>
            </a:r>
            <a:r>
              <a:rPr lang="en" sz="1300">
                <a:solidFill>
                  <a:srgbClr val="FFFFFF"/>
                </a:solidFill>
              </a:rPr>
              <a:t>Peace Maker</a:t>
            </a:r>
            <a:endParaRPr sz="1300">
              <a:solidFill>
                <a:srgbClr val="FFFFFF"/>
              </a:solidFill>
            </a:endParaRPr>
          </a:p>
          <a:p>
            <a:pPr indent="0" lvl="0" marL="0" rtl="0" algn="l">
              <a:lnSpc>
                <a:spcPct val="150000"/>
              </a:lnSpc>
              <a:spcBef>
                <a:spcPts val="1600"/>
              </a:spcBef>
              <a:spcAft>
                <a:spcPts val="0"/>
              </a:spcAft>
              <a:buNone/>
            </a:pPr>
            <a:r>
              <a:rPr b="1" lang="en" sz="1500">
                <a:solidFill>
                  <a:srgbClr val="FFFFFF"/>
                </a:solidFill>
              </a:rPr>
              <a:t>Mission Statement:</a:t>
            </a:r>
            <a:r>
              <a:rPr lang="en" sz="1500">
                <a:solidFill>
                  <a:srgbClr val="FFFFFF"/>
                </a:solidFill>
              </a:rPr>
              <a:t> </a:t>
            </a:r>
            <a:r>
              <a:rPr lang="en" sz="1300">
                <a:solidFill>
                  <a:srgbClr val="FFFFFF"/>
                </a:solidFill>
              </a:rPr>
              <a:t>To deliver the best present anyone could ask for; the future.</a:t>
            </a:r>
            <a:endParaRPr sz="1300">
              <a:solidFill>
                <a:srgbClr val="FFFFFF"/>
              </a:solidFill>
            </a:endParaRPr>
          </a:p>
          <a:p>
            <a:pPr indent="0" lvl="0" marL="0" rtl="0" algn="l">
              <a:lnSpc>
                <a:spcPct val="115000"/>
              </a:lnSpc>
              <a:spcBef>
                <a:spcPts val="1600"/>
              </a:spcBef>
              <a:spcAft>
                <a:spcPts val="0"/>
              </a:spcAft>
              <a:buNone/>
            </a:pPr>
            <a:r>
              <a:rPr b="1" lang="en" sz="1500">
                <a:solidFill>
                  <a:srgbClr val="FFFFFF"/>
                </a:solidFill>
              </a:rPr>
              <a:t>Goals:</a:t>
            </a:r>
            <a:r>
              <a:rPr lang="en" sz="1500">
                <a:solidFill>
                  <a:srgbClr val="FFFFFF"/>
                </a:solidFill>
              </a:rPr>
              <a:t> </a:t>
            </a:r>
            <a:endParaRPr sz="1500">
              <a:solidFill>
                <a:srgbClr val="FFFFFF"/>
              </a:solidFill>
            </a:endParaRPr>
          </a:p>
          <a:p>
            <a:pPr indent="-311150" lvl="0" marL="457200" rtl="0" algn="l">
              <a:lnSpc>
                <a:spcPct val="150000"/>
              </a:lnSpc>
              <a:spcBef>
                <a:spcPts val="1600"/>
              </a:spcBef>
              <a:spcAft>
                <a:spcPts val="0"/>
              </a:spcAft>
              <a:buClr>
                <a:srgbClr val="FFFFFF"/>
              </a:buClr>
              <a:buSzPts val="1300"/>
              <a:buAutoNum type="arabicPeriod"/>
            </a:pPr>
            <a:r>
              <a:rPr lang="en" sz="1300">
                <a:solidFill>
                  <a:srgbClr val="FFFFFF"/>
                </a:solidFill>
              </a:rPr>
              <a:t>Make our product affordable for consumers (120.00)$</a:t>
            </a:r>
            <a:endParaRPr sz="1300">
              <a:solidFill>
                <a:srgbClr val="FFFFFF"/>
              </a:solidFill>
            </a:endParaRPr>
          </a:p>
          <a:p>
            <a:pPr indent="-311150" lvl="0" marL="457200" rtl="0" algn="l">
              <a:lnSpc>
                <a:spcPct val="150000"/>
              </a:lnSpc>
              <a:spcBef>
                <a:spcPts val="0"/>
              </a:spcBef>
              <a:spcAft>
                <a:spcPts val="0"/>
              </a:spcAft>
              <a:buClr>
                <a:srgbClr val="FFFFFF"/>
              </a:buClr>
              <a:buSzPts val="1300"/>
              <a:buAutoNum type="arabicPeriod"/>
            </a:pPr>
            <a:r>
              <a:rPr lang="en" sz="1300">
                <a:solidFill>
                  <a:srgbClr val="FFFFFF"/>
                </a:solidFill>
              </a:rPr>
              <a:t>Create and introduce a new line of upscale products for a different part of the market. </a:t>
            </a:r>
            <a:endParaRPr sz="1300">
              <a:solidFill>
                <a:srgbClr val="FFFFFF"/>
              </a:solidFill>
            </a:endParaRPr>
          </a:p>
          <a:p>
            <a:pPr indent="-311150" lvl="0" marL="457200" rtl="0" algn="l">
              <a:lnSpc>
                <a:spcPct val="150000"/>
              </a:lnSpc>
              <a:spcBef>
                <a:spcPts val="0"/>
              </a:spcBef>
              <a:spcAft>
                <a:spcPts val="0"/>
              </a:spcAft>
              <a:buClr>
                <a:srgbClr val="FFFFFF"/>
              </a:buClr>
              <a:buSzPts val="1300"/>
              <a:buAutoNum type="arabicPeriod"/>
            </a:pPr>
            <a:r>
              <a:rPr lang="en" sz="1300">
                <a:solidFill>
                  <a:srgbClr val="FFFFFF"/>
                </a:solidFill>
              </a:rPr>
              <a:t>Put other competitors out of business with our upcoming customizable design feature. </a:t>
            </a:r>
            <a:r>
              <a:rPr lang="en" sz="1200">
                <a:solidFill>
                  <a:srgbClr val="FFFFFF"/>
                </a:solidFill>
              </a:rPr>
              <a:t> </a:t>
            </a:r>
            <a:endParaRPr sz="1200">
              <a:solidFill>
                <a:srgbClr val="FFFFFF"/>
              </a:solidFill>
            </a:endParaRPr>
          </a:p>
        </p:txBody>
      </p:sp>
      <p:pic>
        <p:nvPicPr>
          <p:cNvPr id="63" name="Google Shape;63;p14"/>
          <p:cNvPicPr preferRelativeResize="0"/>
          <p:nvPr/>
        </p:nvPicPr>
        <p:blipFill>
          <a:blip r:embed="rId3">
            <a:alphaModFix/>
          </a:blip>
          <a:stretch>
            <a:fillRect/>
          </a:stretch>
        </p:blipFill>
        <p:spPr>
          <a:xfrm>
            <a:off x="7604100" y="72300"/>
            <a:ext cx="1395275" cy="1889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acifico"/>
                <a:ea typeface="Pacifico"/>
                <a:cs typeface="Pacifico"/>
                <a:sym typeface="Pacifico"/>
              </a:rPr>
              <a:t>PRODUCT MIX </a:t>
            </a:r>
            <a:endParaRPr>
              <a:latin typeface="Pacifico"/>
              <a:ea typeface="Pacifico"/>
              <a:cs typeface="Pacifico"/>
              <a:sym typeface="Pacifico"/>
            </a:endParaRPr>
          </a:p>
        </p:txBody>
      </p:sp>
      <p:sp>
        <p:nvSpPr>
          <p:cNvPr id="69" name="Google Shape;69;p15"/>
          <p:cNvSpPr txBox="1"/>
          <p:nvPr>
            <p:ph idx="1" type="body"/>
          </p:nvPr>
        </p:nvSpPr>
        <p:spPr>
          <a:xfrm>
            <a:off x="374975" y="1099075"/>
            <a:ext cx="8520600" cy="347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FFFFFF"/>
                </a:solidFill>
              </a:rPr>
              <a:t>MAIN PRODUCT LINE : </a:t>
            </a:r>
            <a:endParaRPr b="1">
              <a:solidFill>
                <a:srgbClr val="FFFFFF"/>
              </a:solidFill>
            </a:endParaRPr>
          </a:p>
        </p:txBody>
      </p:sp>
      <p:pic>
        <p:nvPicPr>
          <p:cNvPr descr="Image result for DRONE ACCESSORIES" id="70" name="Google Shape;70;p15"/>
          <p:cNvPicPr preferRelativeResize="0"/>
          <p:nvPr/>
        </p:nvPicPr>
        <p:blipFill>
          <a:blip r:embed="rId3">
            <a:alphaModFix/>
          </a:blip>
          <a:stretch>
            <a:fillRect/>
          </a:stretch>
        </p:blipFill>
        <p:spPr>
          <a:xfrm>
            <a:off x="4945075" y="2104475"/>
            <a:ext cx="3678350" cy="2378525"/>
          </a:xfrm>
          <a:prstGeom prst="rect">
            <a:avLst/>
          </a:prstGeom>
          <a:noFill/>
          <a:ln>
            <a:noFill/>
          </a:ln>
        </p:spPr>
      </p:pic>
      <p:pic>
        <p:nvPicPr>
          <p:cNvPr descr="Image result for 3dr drone" id="71" name="Google Shape;71;p15"/>
          <p:cNvPicPr preferRelativeResize="0"/>
          <p:nvPr/>
        </p:nvPicPr>
        <p:blipFill rotWithShape="1">
          <a:blip r:embed="rId4">
            <a:alphaModFix/>
          </a:blip>
          <a:srcRect b="0" l="0" r="0" t="7518"/>
          <a:stretch/>
        </p:blipFill>
        <p:spPr>
          <a:xfrm>
            <a:off x="374975" y="1656925"/>
            <a:ext cx="4370450" cy="2826075"/>
          </a:xfrm>
          <a:prstGeom prst="rect">
            <a:avLst/>
          </a:prstGeom>
          <a:noFill/>
          <a:ln>
            <a:noFill/>
          </a:ln>
        </p:spPr>
      </p:pic>
      <p:pic>
        <p:nvPicPr>
          <p:cNvPr id="72" name="Google Shape;72;p15"/>
          <p:cNvPicPr preferRelativeResize="0"/>
          <p:nvPr/>
        </p:nvPicPr>
        <p:blipFill>
          <a:blip r:embed="rId5">
            <a:alphaModFix/>
          </a:blip>
          <a:stretch>
            <a:fillRect/>
          </a:stretch>
        </p:blipFill>
        <p:spPr>
          <a:xfrm>
            <a:off x="6935500" y="99450"/>
            <a:ext cx="2127175" cy="181628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SWOT ANALYSIS</a:t>
            </a:r>
            <a:endParaRPr>
              <a:latin typeface="Pacifico"/>
              <a:ea typeface="Pacifico"/>
              <a:cs typeface="Pacifico"/>
              <a:sym typeface="Pacifico"/>
            </a:endParaRPr>
          </a:p>
        </p:txBody>
      </p:sp>
      <p:sp>
        <p:nvSpPr>
          <p:cNvPr id="78" name="Google Shape;78;p16"/>
          <p:cNvSpPr txBox="1"/>
          <p:nvPr>
            <p:ph idx="1" type="body"/>
          </p:nvPr>
        </p:nvSpPr>
        <p:spPr>
          <a:xfrm>
            <a:off x="542375" y="1581925"/>
            <a:ext cx="7014600" cy="29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FFFF"/>
                </a:solidFill>
              </a:rPr>
              <a:t>Strengths</a:t>
            </a:r>
            <a:r>
              <a:rPr b="1" lang="en" sz="1500">
                <a:solidFill>
                  <a:srgbClr val="FFFFFF"/>
                </a:solidFill>
              </a:rPr>
              <a:t>: </a:t>
            </a:r>
            <a:endParaRPr b="1" sz="1500">
              <a:solidFill>
                <a:srgbClr val="FFFFFF"/>
              </a:solidFill>
            </a:endParaRPr>
          </a:p>
          <a:p>
            <a:pPr indent="-311150" lvl="0" marL="457200" rtl="0" algn="l">
              <a:spcBef>
                <a:spcPts val="1600"/>
              </a:spcBef>
              <a:spcAft>
                <a:spcPts val="0"/>
              </a:spcAft>
              <a:buClr>
                <a:srgbClr val="FFFFFF"/>
              </a:buClr>
              <a:buSzPts val="1300"/>
              <a:buChar char="●"/>
            </a:pPr>
            <a:r>
              <a:rPr lang="en" sz="1300">
                <a:solidFill>
                  <a:srgbClr val="FFFFFF"/>
                </a:solidFill>
              </a:rPr>
              <a:t>Multilingual R&amp;D department.</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Highly creative design team.</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young and </a:t>
            </a:r>
            <a:r>
              <a:rPr lang="en" sz="1300">
                <a:solidFill>
                  <a:srgbClr val="FFFFFF"/>
                </a:solidFill>
              </a:rPr>
              <a:t>ambitious</a:t>
            </a:r>
            <a:r>
              <a:rPr lang="en" sz="1300">
                <a:solidFill>
                  <a:srgbClr val="FFFFFF"/>
                </a:solidFill>
              </a:rPr>
              <a:t> staff.</a:t>
            </a:r>
            <a:endParaRPr sz="1300">
              <a:solidFill>
                <a:srgbClr val="FFFFFF"/>
              </a:solidFill>
            </a:endParaRPr>
          </a:p>
          <a:p>
            <a:pPr indent="0" lvl="0" marL="0" rtl="0" algn="l">
              <a:spcBef>
                <a:spcPts val="1600"/>
              </a:spcBef>
              <a:spcAft>
                <a:spcPts val="0"/>
              </a:spcAft>
              <a:buNone/>
            </a:pPr>
            <a:r>
              <a:rPr b="1" lang="en" sz="1500">
                <a:solidFill>
                  <a:srgbClr val="FFFFFF"/>
                </a:solidFill>
              </a:rPr>
              <a:t>Weaknesses:</a:t>
            </a:r>
            <a:endParaRPr b="1" sz="1500">
              <a:solidFill>
                <a:srgbClr val="FFFFFF"/>
              </a:solidFill>
            </a:endParaRPr>
          </a:p>
          <a:p>
            <a:pPr indent="-311150" lvl="0" marL="457200" rtl="0" algn="l">
              <a:spcBef>
                <a:spcPts val="1600"/>
              </a:spcBef>
              <a:spcAft>
                <a:spcPts val="0"/>
              </a:spcAft>
              <a:buClr>
                <a:srgbClr val="FFFFFF"/>
              </a:buClr>
              <a:buSzPts val="1300"/>
              <a:buChar char="●"/>
            </a:pPr>
            <a:r>
              <a:rPr lang="en" sz="1300">
                <a:solidFill>
                  <a:srgbClr val="FFFFFF"/>
                </a:solidFill>
              </a:rPr>
              <a:t>Limited experience.</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Lack of economical resources compared to our competitors.</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Team chemistry still has room for improvement.</a:t>
            </a:r>
            <a:endParaRPr sz="1300">
              <a:solidFill>
                <a:srgbClr val="FFFFFF"/>
              </a:solidFill>
            </a:endParaRPr>
          </a:p>
        </p:txBody>
      </p:sp>
      <p:sp>
        <p:nvSpPr>
          <p:cNvPr id="79" name="Google Shape;79;p16"/>
          <p:cNvSpPr txBox="1"/>
          <p:nvPr/>
        </p:nvSpPr>
        <p:spPr>
          <a:xfrm>
            <a:off x="3281375" y="1085475"/>
            <a:ext cx="2721000" cy="4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rPr>
              <a:t>INTERNAL</a:t>
            </a:r>
            <a:endParaRPr sz="15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SWOT ANALYSIS II</a:t>
            </a:r>
            <a:endParaRPr>
              <a:latin typeface="Pacifico"/>
              <a:ea typeface="Pacifico"/>
              <a:cs typeface="Pacifico"/>
              <a:sym typeface="Pacifico"/>
            </a:endParaRPr>
          </a:p>
        </p:txBody>
      </p:sp>
      <p:sp>
        <p:nvSpPr>
          <p:cNvPr id="85" name="Google Shape;85;p17"/>
          <p:cNvSpPr txBox="1"/>
          <p:nvPr>
            <p:ph idx="1" type="body"/>
          </p:nvPr>
        </p:nvSpPr>
        <p:spPr>
          <a:xfrm>
            <a:off x="524275" y="1407675"/>
            <a:ext cx="7439700" cy="368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FFFFFF"/>
                </a:solidFill>
              </a:rPr>
              <a:t>Opportunities: </a:t>
            </a:r>
            <a:endParaRPr b="1" sz="1500">
              <a:solidFill>
                <a:srgbClr val="FFFFFF"/>
              </a:solidFill>
            </a:endParaRPr>
          </a:p>
          <a:p>
            <a:pPr indent="-311150" lvl="0" marL="457200" rtl="0" algn="l">
              <a:lnSpc>
                <a:spcPct val="115000"/>
              </a:lnSpc>
              <a:spcBef>
                <a:spcPts val="1600"/>
              </a:spcBef>
              <a:spcAft>
                <a:spcPts val="0"/>
              </a:spcAft>
              <a:buClr>
                <a:srgbClr val="FFFFFF"/>
              </a:buClr>
              <a:buSzPts val="1300"/>
              <a:buChar char="●"/>
            </a:pPr>
            <a:r>
              <a:rPr lang="en" sz="1300">
                <a:solidFill>
                  <a:srgbClr val="FFFFFF"/>
                </a:solidFill>
              </a:rPr>
              <a:t>This is a </a:t>
            </a:r>
            <a:r>
              <a:rPr lang="en" sz="1300">
                <a:solidFill>
                  <a:srgbClr val="FFFFFF"/>
                </a:solidFill>
              </a:rPr>
              <a:t>relatively</a:t>
            </a:r>
            <a:r>
              <a:rPr lang="en" sz="1300">
                <a:solidFill>
                  <a:srgbClr val="FFFFFF"/>
                </a:solidFill>
              </a:rPr>
              <a:t> new market.</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It is a growing and a very promising industry. </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Exponential growth of interest in technology.</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Industry versatility.</a:t>
            </a:r>
            <a:endParaRPr sz="1300">
              <a:solidFill>
                <a:srgbClr val="FFFFFF"/>
              </a:solidFill>
            </a:endParaRPr>
          </a:p>
          <a:p>
            <a:pPr indent="0" lvl="0" marL="0" rtl="0" algn="l">
              <a:lnSpc>
                <a:spcPct val="115000"/>
              </a:lnSpc>
              <a:spcBef>
                <a:spcPts val="1600"/>
              </a:spcBef>
              <a:spcAft>
                <a:spcPts val="0"/>
              </a:spcAft>
              <a:buNone/>
            </a:pPr>
            <a:r>
              <a:rPr b="1" lang="en" sz="1500">
                <a:solidFill>
                  <a:srgbClr val="FFFFFF"/>
                </a:solidFill>
              </a:rPr>
              <a:t>Threats:</a:t>
            </a:r>
            <a:r>
              <a:rPr lang="en" sz="1500">
                <a:solidFill>
                  <a:srgbClr val="FFFFFF"/>
                </a:solidFill>
              </a:rPr>
              <a:t> </a:t>
            </a:r>
            <a:endParaRPr sz="1500">
              <a:solidFill>
                <a:srgbClr val="FFFFFF"/>
              </a:solidFill>
            </a:endParaRPr>
          </a:p>
          <a:p>
            <a:pPr indent="-311150" lvl="0" marL="457200" rtl="0" algn="l">
              <a:lnSpc>
                <a:spcPct val="115000"/>
              </a:lnSpc>
              <a:spcBef>
                <a:spcPts val="1600"/>
              </a:spcBef>
              <a:spcAft>
                <a:spcPts val="0"/>
              </a:spcAft>
              <a:buClr>
                <a:srgbClr val="FFFFFF"/>
              </a:buClr>
              <a:buSzPts val="1300"/>
              <a:buChar char="●"/>
            </a:pPr>
            <a:r>
              <a:rPr lang="en" sz="1300">
                <a:solidFill>
                  <a:srgbClr val="FFFFFF"/>
                </a:solidFill>
              </a:rPr>
              <a:t>Brand loyalty to competitors amongst consumers.</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Rapidly evolving market.</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Consumers may infringe privacy of others on our product expense.</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Regulatory changes and restrictions. </a:t>
            </a:r>
            <a:endParaRPr sz="1300">
              <a:solidFill>
                <a:srgbClr val="FFFFFF"/>
              </a:solidFill>
            </a:endParaRPr>
          </a:p>
        </p:txBody>
      </p:sp>
      <p:sp>
        <p:nvSpPr>
          <p:cNvPr id="86" name="Google Shape;86;p17"/>
          <p:cNvSpPr txBox="1"/>
          <p:nvPr/>
        </p:nvSpPr>
        <p:spPr>
          <a:xfrm>
            <a:off x="1968600" y="1033150"/>
            <a:ext cx="5206800" cy="35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rPr>
              <a:t>EXTERNAL</a:t>
            </a:r>
            <a:endParaRPr sz="15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230350" y="5263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acifico"/>
                <a:ea typeface="Pacifico"/>
                <a:cs typeface="Pacifico"/>
                <a:sym typeface="Pacifico"/>
              </a:rPr>
              <a:t>COMPETITION  ANALYSIS </a:t>
            </a:r>
            <a:endParaRPr>
              <a:latin typeface="Pacifico"/>
              <a:ea typeface="Pacifico"/>
              <a:cs typeface="Pacifico"/>
              <a:sym typeface="Pacifico"/>
            </a:endParaRPr>
          </a:p>
        </p:txBody>
      </p:sp>
      <p:sp>
        <p:nvSpPr>
          <p:cNvPr id="92" name="Google Shape;92;p18"/>
          <p:cNvSpPr txBox="1"/>
          <p:nvPr/>
        </p:nvSpPr>
        <p:spPr>
          <a:xfrm>
            <a:off x="5062125" y="1500575"/>
            <a:ext cx="3317400" cy="31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FFFF"/>
                </a:solidFill>
              </a:rPr>
              <a:t>DJI:</a:t>
            </a:r>
            <a:endParaRPr b="1" sz="1500">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Very good quality products.</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Premium pricing strategy</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Intensive distribution</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Consolidated in the market.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b="1" lang="en" sz="1500">
                <a:solidFill>
                  <a:srgbClr val="FFFFFF"/>
                </a:solidFill>
              </a:rPr>
              <a:t>Parrot: </a:t>
            </a:r>
            <a:endParaRPr b="1" sz="1500">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Fairly good quality</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Competition based pricing</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Selective distribution</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Fairly strong market presence.</a:t>
            </a:r>
            <a:endParaRPr>
              <a:solidFill>
                <a:srgbClr val="FFFFFF"/>
              </a:solidFill>
            </a:endParaRPr>
          </a:p>
        </p:txBody>
      </p:sp>
      <p:sp>
        <p:nvSpPr>
          <p:cNvPr id="93" name="Google Shape;93;p18"/>
          <p:cNvSpPr txBox="1"/>
          <p:nvPr/>
        </p:nvSpPr>
        <p:spPr>
          <a:xfrm>
            <a:off x="171725" y="1979650"/>
            <a:ext cx="3588600" cy="25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FFFF"/>
                </a:solidFill>
              </a:rPr>
              <a:t>GTJ Gadgets:</a:t>
            </a:r>
            <a:r>
              <a:rPr lang="en">
                <a:solidFill>
                  <a:srgbClr val="FFFFFF"/>
                </a:solidFill>
              </a:rPr>
              <a:t> </a:t>
            </a:r>
            <a:endParaRPr>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Superior quality.</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Bundle and market penetration pricing strategies.</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Selective distribution.</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New in the market. </a:t>
            </a:r>
            <a:endParaRPr sz="1300">
              <a:solidFill>
                <a:srgbClr val="FFFFFF"/>
              </a:solidFill>
            </a:endParaRPr>
          </a:p>
        </p:txBody>
      </p:sp>
      <p:sp>
        <p:nvSpPr>
          <p:cNvPr id="94" name="Google Shape;94;p18"/>
          <p:cNvSpPr/>
          <p:nvPr/>
        </p:nvSpPr>
        <p:spPr>
          <a:xfrm>
            <a:off x="3679100" y="2282550"/>
            <a:ext cx="1157100" cy="578400"/>
          </a:xfrm>
          <a:prstGeom prst="leftRightArrowCallout">
            <a:avLst>
              <a:gd fmla="val 25000" name="adj1"/>
              <a:gd fmla="val 25000" name="adj2"/>
              <a:gd fmla="val 25000" name="adj3"/>
              <a:gd fmla="val 48123"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vs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acifico"/>
                <a:ea typeface="Pacifico"/>
                <a:cs typeface="Pacifico"/>
                <a:sym typeface="Pacifico"/>
              </a:rPr>
              <a:t>MARKET SEGMENTATION  STRATEGY </a:t>
            </a:r>
            <a:endParaRPr>
              <a:latin typeface="Pacifico"/>
              <a:ea typeface="Pacifico"/>
              <a:cs typeface="Pacifico"/>
              <a:sym typeface="Pacifico"/>
            </a:endParaRPr>
          </a:p>
        </p:txBody>
      </p:sp>
      <p:sp>
        <p:nvSpPr>
          <p:cNvPr id="100" name="Google Shape;100;p19"/>
          <p:cNvSpPr txBox="1"/>
          <p:nvPr>
            <p:ph idx="1" type="body"/>
          </p:nvPr>
        </p:nvSpPr>
        <p:spPr>
          <a:xfrm>
            <a:off x="311700" y="1152475"/>
            <a:ext cx="8520600" cy="36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FFFF"/>
                </a:solidFill>
              </a:rPr>
              <a:t>Demographics:</a:t>
            </a:r>
            <a:endParaRPr b="1" sz="1500">
              <a:solidFill>
                <a:srgbClr val="FFFFFF"/>
              </a:solidFill>
            </a:endParaRPr>
          </a:p>
          <a:p>
            <a:pPr indent="-311150" lvl="0" marL="457200" rtl="0" algn="l">
              <a:spcBef>
                <a:spcPts val="1600"/>
              </a:spcBef>
              <a:spcAft>
                <a:spcPts val="0"/>
              </a:spcAft>
              <a:buClr>
                <a:srgbClr val="FFFFFF"/>
              </a:buClr>
              <a:buSzPts val="1300"/>
              <a:buChar char="●"/>
            </a:pPr>
            <a:r>
              <a:rPr lang="en" sz="1300">
                <a:solidFill>
                  <a:srgbClr val="FFFFFF"/>
                </a:solidFill>
              </a:rPr>
              <a:t>Caucasian and Asian Consumers.</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Consumers </a:t>
            </a:r>
            <a:r>
              <a:rPr lang="en" sz="1300">
                <a:solidFill>
                  <a:srgbClr val="FFFFFF"/>
                </a:solidFill>
              </a:rPr>
              <a:t>within</a:t>
            </a:r>
            <a:r>
              <a:rPr lang="en" sz="1300">
                <a:solidFill>
                  <a:srgbClr val="FFFFFF"/>
                </a:solidFill>
              </a:rPr>
              <a:t> the age range of 18-35 years old. </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Consumers from the upper middle class.</a:t>
            </a:r>
            <a:endParaRPr sz="1300">
              <a:solidFill>
                <a:srgbClr val="FFFFFF"/>
              </a:solidFill>
            </a:endParaRPr>
          </a:p>
          <a:p>
            <a:pPr indent="0" lvl="0" marL="0" rtl="0" algn="l">
              <a:spcBef>
                <a:spcPts val="1600"/>
              </a:spcBef>
              <a:spcAft>
                <a:spcPts val="0"/>
              </a:spcAft>
              <a:buNone/>
            </a:pPr>
            <a:r>
              <a:rPr b="1" lang="en" sz="1500">
                <a:solidFill>
                  <a:srgbClr val="FFFFFF"/>
                </a:solidFill>
              </a:rPr>
              <a:t>Behaviors: </a:t>
            </a:r>
            <a:endParaRPr b="1" sz="1500">
              <a:solidFill>
                <a:srgbClr val="FFFFFF"/>
              </a:solidFill>
            </a:endParaRPr>
          </a:p>
          <a:p>
            <a:pPr indent="-311150" lvl="0" marL="457200" rtl="0" algn="l">
              <a:spcBef>
                <a:spcPts val="1600"/>
              </a:spcBef>
              <a:spcAft>
                <a:spcPts val="0"/>
              </a:spcAft>
              <a:buClr>
                <a:srgbClr val="FFFFFF"/>
              </a:buClr>
              <a:buSzPts val="1300"/>
              <a:buChar char="●"/>
            </a:pPr>
            <a:r>
              <a:rPr lang="en" sz="1300">
                <a:solidFill>
                  <a:srgbClr val="FFFFFF"/>
                </a:solidFill>
              </a:rPr>
              <a:t>Medium-heavy product usage.</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Loyal customers.</a:t>
            </a:r>
            <a:endParaRPr sz="1300">
              <a:solidFill>
                <a:srgbClr val="FFFFFF"/>
              </a:solidFill>
            </a:endParaRPr>
          </a:p>
          <a:p>
            <a:pPr indent="0" lvl="0" marL="0" rtl="0" algn="l">
              <a:spcBef>
                <a:spcPts val="1600"/>
              </a:spcBef>
              <a:spcAft>
                <a:spcPts val="0"/>
              </a:spcAft>
              <a:buNone/>
            </a:pPr>
            <a:r>
              <a:rPr b="1" lang="en" sz="1500">
                <a:solidFill>
                  <a:srgbClr val="FFFFFF"/>
                </a:solidFill>
              </a:rPr>
              <a:t>Psychographics:</a:t>
            </a:r>
            <a:endParaRPr b="1" sz="1500">
              <a:solidFill>
                <a:srgbClr val="FFFFFF"/>
              </a:solidFill>
            </a:endParaRPr>
          </a:p>
          <a:p>
            <a:pPr indent="-311150" lvl="0" marL="457200" rtl="0" algn="l">
              <a:spcBef>
                <a:spcPts val="1600"/>
              </a:spcBef>
              <a:spcAft>
                <a:spcPts val="0"/>
              </a:spcAft>
              <a:buClr>
                <a:srgbClr val="FFFFFF"/>
              </a:buClr>
              <a:buSzPts val="1300"/>
              <a:buChar char="●"/>
            </a:pPr>
            <a:r>
              <a:rPr lang="en" sz="1300">
                <a:solidFill>
                  <a:srgbClr val="FFFFFF"/>
                </a:solidFill>
              </a:rPr>
              <a:t>Thriving businesses and young adults.</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Filmmakers</a:t>
            </a:r>
            <a:r>
              <a:rPr lang="en" sz="1300">
                <a:solidFill>
                  <a:srgbClr val="FFFFFF"/>
                </a:solidFill>
              </a:rPr>
              <a:t> and drone enthusiasts.</a:t>
            </a:r>
            <a:endParaRPr sz="1300">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56875" y="463100"/>
            <a:ext cx="8520600" cy="9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acifico"/>
                <a:ea typeface="Pacifico"/>
                <a:cs typeface="Pacifico"/>
                <a:sym typeface="Pacifico"/>
              </a:rPr>
              <a:t>MARKET POSITIONING AND DIFFERENTIATION</a:t>
            </a:r>
            <a:endParaRPr sz="2400">
              <a:latin typeface="Pacifico"/>
              <a:ea typeface="Pacifico"/>
              <a:cs typeface="Pacifico"/>
              <a:sym typeface="Pacifico"/>
            </a:endParaRPr>
          </a:p>
        </p:txBody>
      </p:sp>
      <p:sp>
        <p:nvSpPr>
          <p:cNvPr id="106" name="Google Shape;106;p20"/>
          <p:cNvSpPr txBox="1"/>
          <p:nvPr>
            <p:ph idx="1" type="body"/>
          </p:nvPr>
        </p:nvSpPr>
        <p:spPr>
          <a:xfrm>
            <a:off x="546250" y="1554750"/>
            <a:ext cx="6603600" cy="267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Longer lasting </a:t>
            </a:r>
            <a:r>
              <a:rPr lang="en">
                <a:solidFill>
                  <a:srgbClr val="FFFFFF"/>
                </a:solidFill>
              </a:rPr>
              <a:t>rechargeable</a:t>
            </a:r>
            <a:r>
              <a:rPr lang="en">
                <a:solidFill>
                  <a:srgbClr val="FFFFFF"/>
                </a:solidFill>
              </a:rPr>
              <a:t> battery.</a:t>
            </a:r>
            <a:endParaRPr>
              <a:solidFill>
                <a:srgbClr val="FFFFFF"/>
              </a:solidFill>
            </a:endParaRPr>
          </a:p>
          <a:p>
            <a:pPr indent="0" lvl="0" marL="0" rtl="0" algn="l">
              <a:spcBef>
                <a:spcPts val="1600"/>
              </a:spcBef>
              <a:spcAft>
                <a:spcPts val="0"/>
              </a:spcAft>
              <a:buNone/>
            </a:pPr>
            <a:r>
              <a:rPr lang="en">
                <a:solidFill>
                  <a:srgbClr val="FFFFFF"/>
                </a:solidFill>
              </a:rPr>
              <a:t>Aesthetical.</a:t>
            </a:r>
            <a:endParaRPr>
              <a:solidFill>
                <a:srgbClr val="FFFFFF"/>
              </a:solidFill>
            </a:endParaRPr>
          </a:p>
          <a:p>
            <a:pPr indent="0" lvl="0" marL="0" rtl="0" algn="l">
              <a:spcBef>
                <a:spcPts val="1600"/>
              </a:spcBef>
              <a:spcAft>
                <a:spcPts val="0"/>
              </a:spcAft>
              <a:buNone/>
            </a:pPr>
            <a:r>
              <a:rPr lang="en">
                <a:solidFill>
                  <a:srgbClr val="FFFFFF"/>
                </a:solidFill>
              </a:rPr>
              <a:t>High quality for a fairly low </a:t>
            </a:r>
            <a:r>
              <a:rPr lang="en">
                <a:solidFill>
                  <a:srgbClr val="FFFFFF"/>
                </a:solidFill>
              </a:rPr>
              <a:t>price</a:t>
            </a:r>
            <a:r>
              <a:rPr lang="en">
                <a:solidFill>
                  <a:srgbClr val="FFFFFF"/>
                </a:solidFill>
              </a:rPr>
              <a:t>.</a:t>
            </a:r>
            <a:endParaRPr>
              <a:solidFill>
                <a:srgbClr val="FFFFFF"/>
              </a:solidFill>
            </a:endParaRPr>
          </a:p>
          <a:p>
            <a:pPr indent="0" lvl="0" marL="0" rtl="0" algn="l">
              <a:spcBef>
                <a:spcPts val="1600"/>
              </a:spcBef>
              <a:spcAft>
                <a:spcPts val="0"/>
              </a:spcAft>
              <a:buNone/>
            </a:pPr>
            <a:r>
              <a:rPr lang="en">
                <a:solidFill>
                  <a:srgbClr val="FFFFFF"/>
                </a:solidFill>
              </a:rPr>
              <a:t>Very affordable.</a:t>
            </a:r>
            <a:endParaRPr>
              <a:solidFill>
                <a:srgbClr val="FFFFFF"/>
              </a:solidFill>
            </a:endParaRPr>
          </a:p>
          <a:p>
            <a:pPr indent="0" lvl="0" marL="0" rtl="0" algn="l">
              <a:spcBef>
                <a:spcPts val="1600"/>
              </a:spcBef>
              <a:spcAft>
                <a:spcPts val="1600"/>
              </a:spcAft>
              <a:buNone/>
            </a:pPr>
            <a:r>
              <a:rPr lang="en">
                <a:solidFill>
                  <a:srgbClr val="FFFFFF"/>
                </a:solidFill>
              </a:rPr>
              <a:t>We thrive for joyful memories and experiences. </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221300" y="191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acifico"/>
                <a:ea typeface="Pacifico"/>
                <a:cs typeface="Pacifico"/>
                <a:sym typeface="Pacifico"/>
              </a:rPr>
              <a:t>MAJOR PRICING STRATEGIES </a:t>
            </a:r>
            <a:endParaRPr>
              <a:latin typeface="Pacifico"/>
              <a:ea typeface="Pacifico"/>
              <a:cs typeface="Pacifico"/>
              <a:sym typeface="Pacifico"/>
            </a:endParaRPr>
          </a:p>
        </p:txBody>
      </p:sp>
      <p:sp>
        <p:nvSpPr>
          <p:cNvPr id="112" name="Google Shape;112;p21"/>
          <p:cNvSpPr txBox="1"/>
          <p:nvPr/>
        </p:nvSpPr>
        <p:spPr>
          <a:xfrm>
            <a:off x="66100" y="675200"/>
            <a:ext cx="3801900" cy="24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Market bundle and market penetration pricing strategy</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When buying the drone you will receive a customize peace drone  bag of </a:t>
            </a:r>
            <a:r>
              <a:rPr lang="en" sz="1800">
                <a:solidFill>
                  <a:srgbClr val="FFFFFF"/>
                </a:solidFill>
              </a:rPr>
              <a:t>complementary</a:t>
            </a:r>
            <a:r>
              <a:rPr lang="en" sz="1800">
                <a:solidFill>
                  <a:srgbClr val="FFFFFF"/>
                </a:solidFill>
              </a:rPr>
              <a:t>  </a:t>
            </a:r>
            <a:r>
              <a:rPr lang="en" sz="1800">
                <a:solidFill>
                  <a:schemeClr val="accent2"/>
                </a:solidFill>
              </a:rPr>
              <a:t>accessories. </a:t>
            </a:r>
            <a:endParaRPr sz="1800">
              <a:solidFill>
                <a:schemeClr val="accent2"/>
              </a:solidFill>
            </a:endParaRPr>
          </a:p>
          <a:p>
            <a:pPr indent="0" lvl="0" marL="0" rtl="0" algn="l">
              <a:spcBef>
                <a:spcPts val="0"/>
              </a:spcBef>
              <a:spcAft>
                <a:spcPts val="0"/>
              </a:spcAft>
              <a:buNone/>
            </a:pPr>
            <a:r>
              <a:t/>
            </a:r>
            <a:endParaRPr sz="1800">
              <a:solidFill>
                <a:schemeClr val="accent2"/>
              </a:solidFill>
            </a:endParaRPr>
          </a:p>
          <a:p>
            <a:pPr indent="0" lvl="0" marL="0" rtl="0" algn="l">
              <a:spcBef>
                <a:spcPts val="0"/>
              </a:spcBef>
              <a:spcAft>
                <a:spcPts val="0"/>
              </a:spcAft>
              <a:buNone/>
            </a:pPr>
            <a:r>
              <a:t/>
            </a:r>
            <a:endParaRPr sz="1800">
              <a:solidFill>
                <a:schemeClr val="accent2"/>
              </a:solidFill>
            </a:endParaRPr>
          </a:p>
          <a:p>
            <a:pPr indent="0" lvl="0" marL="0" rtl="0" algn="l">
              <a:spcBef>
                <a:spcPts val="0"/>
              </a:spcBef>
              <a:spcAft>
                <a:spcPts val="0"/>
              </a:spcAft>
              <a:buNone/>
            </a:pPr>
            <a:r>
              <a:t/>
            </a:r>
            <a:endParaRPr sz="1800">
              <a:solidFill>
                <a:schemeClr val="accent2"/>
              </a:solidFill>
            </a:endParaRPr>
          </a:p>
          <a:p>
            <a:pPr indent="0" lvl="0" marL="0" rtl="0" algn="l">
              <a:spcBef>
                <a:spcPts val="0"/>
              </a:spcBef>
              <a:spcAft>
                <a:spcPts val="0"/>
              </a:spcAft>
              <a:buNone/>
            </a:pPr>
            <a:r>
              <a:t/>
            </a:r>
            <a:endParaRPr sz="1800">
              <a:solidFill>
                <a:schemeClr val="accent2"/>
              </a:solidFill>
            </a:endParaRPr>
          </a:p>
          <a:p>
            <a:pPr indent="0" lvl="0" marL="0" rtl="0" algn="l">
              <a:spcBef>
                <a:spcPts val="0"/>
              </a:spcBef>
              <a:spcAft>
                <a:spcPts val="0"/>
              </a:spcAft>
              <a:buNone/>
            </a:pPr>
            <a:r>
              <a:t/>
            </a:r>
            <a:endParaRPr sz="1800">
              <a:solidFill>
                <a:schemeClr val="accent2"/>
              </a:solidFill>
            </a:endParaRPr>
          </a:p>
        </p:txBody>
      </p:sp>
      <p:pic>
        <p:nvPicPr>
          <p:cNvPr id="113" name="Google Shape;113;p21"/>
          <p:cNvPicPr preferRelativeResize="0"/>
          <p:nvPr/>
        </p:nvPicPr>
        <p:blipFill>
          <a:blip r:embed="rId3">
            <a:alphaModFix/>
          </a:blip>
          <a:stretch>
            <a:fillRect/>
          </a:stretch>
        </p:blipFill>
        <p:spPr>
          <a:xfrm>
            <a:off x="1776100" y="2702825"/>
            <a:ext cx="2460699" cy="1835026"/>
          </a:xfrm>
          <a:prstGeom prst="rect">
            <a:avLst/>
          </a:prstGeom>
          <a:noFill/>
          <a:ln>
            <a:noFill/>
          </a:ln>
        </p:spPr>
      </p:pic>
      <p:pic>
        <p:nvPicPr>
          <p:cNvPr id="114" name="Google Shape;114;p21"/>
          <p:cNvPicPr preferRelativeResize="0"/>
          <p:nvPr/>
        </p:nvPicPr>
        <p:blipFill>
          <a:blip r:embed="rId4">
            <a:alphaModFix/>
          </a:blip>
          <a:stretch>
            <a:fillRect/>
          </a:stretch>
        </p:blipFill>
        <p:spPr>
          <a:xfrm>
            <a:off x="4971350" y="2702825"/>
            <a:ext cx="2197000" cy="1835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