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000"/>
              <a:t>Pablo:</a:t>
            </a:r>
            <a:endParaRPr sz="3000"/>
          </a:p>
          <a:p>
            <a:pPr indent="0" lvl="0" marL="0">
              <a:spcBef>
                <a:spcPts val="0"/>
              </a:spcBef>
              <a:spcAft>
                <a:spcPts val="0"/>
              </a:spcAft>
              <a:buNone/>
            </a:pPr>
            <a:r>
              <a:rPr lang="en" sz="3000"/>
              <a:t>Ideally, government leaders are elected by an equal representation of the populations they serve. However, it is incredibly difficult to ensure the voter turnout equally </a:t>
            </a:r>
            <a:r>
              <a:rPr lang="en" sz="3000"/>
              <a:t>represents</a:t>
            </a:r>
            <a:r>
              <a:rPr lang="en" sz="3000"/>
              <a:t> the entire population. Numerous factors come into play that </a:t>
            </a:r>
            <a:r>
              <a:rPr lang="en" sz="3000"/>
              <a:t>suppress</a:t>
            </a:r>
            <a:r>
              <a:rPr lang="en" sz="3000"/>
              <a:t> some voices and elevate others. We want to better understand who among young Chileans are more likely to exercise their right vote. With our findings, we hope to ensure that the next generation of voters is a better </a:t>
            </a:r>
            <a:r>
              <a:rPr lang="en" sz="3000"/>
              <a:t>embodiment</a:t>
            </a:r>
            <a:r>
              <a:rPr lang="en" sz="3000"/>
              <a:t> of the entire population.</a:t>
            </a:r>
            <a:endParaRPr sz="3000"/>
          </a:p>
          <a:p>
            <a:pPr indent="0" lvl="0" marL="0">
              <a:spcBef>
                <a:spcPts val="0"/>
              </a:spcBef>
              <a:spcAft>
                <a:spcPts val="0"/>
              </a:spcAft>
              <a:buNone/>
            </a:pPr>
            <a:r>
              <a:t/>
            </a:r>
            <a:endParaRPr sz="3000"/>
          </a:p>
          <a:p>
            <a:pPr indent="0" lvl="0" marL="0">
              <a:spcBef>
                <a:spcPts val="0"/>
              </a:spcBef>
              <a:spcAft>
                <a:spcPts val="0"/>
              </a:spcAft>
              <a:buNone/>
            </a:pPr>
            <a:r>
              <a:rPr lang="en" sz="3000"/>
              <a:t>More specifically, we asked what is the effect of cognitive skills on political participation? What set of variables, including cognitive skills, household demographics (in particular, income) and school characteristics, are the most predictive of political participation?</a:t>
            </a:r>
            <a:endParaRPr sz="3000"/>
          </a:p>
          <a:p>
            <a:pPr indent="0" lvl="0" marL="0">
              <a:spcBef>
                <a:spcPts val="0"/>
              </a:spcBef>
              <a:spcAft>
                <a:spcPts val="0"/>
              </a:spcAft>
              <a:buNone/>
            </a:pPr>
            <a:r>
              <a:t/>
            </a:r>
            <a:endParaRPr sz="3000"/>
          </a:p>
          <a:p>
            <a:pPr indent="0" lvl="0" marL="0">
              <a:spcBef>
                <a:spcPts val="0"/>
              </a:spcBef>
              <a:spcAft>
                <a:spcPts val="0"/>
              </a:spcAft>
              <a:buNone/>
            </a:pPr>
            <a:r>
              <a:rPr lang="en" sz="3000"/>
              <a:t>The purpose of our investigation is two-fold. First, we would like to offer our insights to inform policy and make Chile a more equitable political system. Second, during the next election, we would like to share a profile of the typical young voter with the candidates we endorse to help them better target the younger generation of voters.</a:t>
            </a:r>
            <a:endParaRPr sz="30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000"/>
              <a:t>Melissa: </a:t>
            </a:r>
            <a:endParaRPr sz="3000"/>
          </a:p>
          <a:p>
            <a:pPr indent="0" lvl="0" marL="0">
              <a:spcBef>
                <a:spcPts val="0"/>
              </a:spcBef>
              <a:spcAft>
                <a:spcPts val="0"/>
              </a:spcAft>
              <a:buNone/>
            </a:pPr>
            <a:r>
              <a:t/>
            </a:r>
            <a:endParaRPr sz="3000"/>
          </a:p>
          <a:p>
            <a:pPr indent="0" lvl="0" marL="0">
              <a:spcBef>
                <a:spcPts val="0"/>
              </a:spcBef>
              <a:spcAft>
                <a:spcPts val="0"/>
              </a:spcAft>
              <a:buNone/>
            </a:pPr>
            <a:r>
              <a:rPr lang="en" sz="3000"/>
              <a:t>In order to support our recommendations and increase the impact of our project, we plan to pursue a few more avenues of information. </a:t>
            </a:r>
            <a:endParaRPr sz="3000"/>
          </a:p>
          <a:p>
            <a:pPr indent="0" lvl="0" marL="0">
              <a:spcBef>
                <a:spcPts val="0"/>
              </a:spcBef>
              <a:spcAft>
                <a:spcPts val="0"/>
              </a:spcAft>
              <a:buNone/>
            </a:pPr>
            <a:r>
              <a:t/>
            </a:r>
            <a:endParaRPr sz="3000"/>
          </a:p>
          <a:p>
            <a:pPr indent="0" lvl="0" marL="0">
              <a:spcBef>
                <a:spcPts val="0"/>
              </a:spcBef>
              <a:spcAft>
                <a:spcPts val="0"/>
              </a:spcAft>
              <a:buNone/>
            </a:pPr>
            <a:r>
              <a:rPr lang="en" sz="3000"/>
              <a:t>We want to better understand the profile of the likely voter and nonvoter by further exploring a few things. We plan to produce several graphs with voter registration data, income levels and test scores spatially located across Chile. We may be able to find geographic trends in the data that will allow us to focus our recommended programs in areas of need. </a:t>
            </a:r>
            <a:endParaRPr sz="3000"/>
          </a:p>
          <a:p>
            <a:pPr indent="0" lvl="0" marL="0">
              <a:spcBef>
                <a:spcPts val="0"/>
              </a:spcBef>
              <a:spcAft>
                <a:spcPts val="0"/>
              </a:spcAft>
              <a:buNone/>
            </a:pPr>
            <a:r>
              <a:t/>
            </a:r>
            <a:endParaRPr sz="3000"/>
          </a:p>
          <a:p>
            <a:pPr indent="0" lvl="0" marL="0">
              <a:spcBef>
                <a:spcPts val="0"/>
              </a:spcBef>
              <a:spcAft>
                <a:spcPts val="0"/>
              </a:spcAft>
              <a:buNone/>
            </a:pPr>
            <a:r>
              <a:rPr lang="en" sz="3000"/>
              <a:t>In addition, we can explore data from a more recent election when the mandatory voting law was lifted. We’re curious if it changed the qualities of a voter. Did more low income, less educated Chileans vote or less? What other trends are revealed in these more recent elections? What does it mean for the </a:t>
            </a:r>
            <a:r>
              <a:rPr lang="en" sz="3000"/>
              <a:t>trajectory</a:t>
            </a:r>
            <a:r>
              <a:rPr lang="en" sz="3000"/>
              <a:t> of voting in Chile? How can we compare the two findings? If we want to influence the trajectory of voting </a:t>
            </a:r>
            <a:r>
              <a:rPr lang="en" sz="3000"/>
              <a:t>participation</a:t>
            </a:r>
            <a:r>
              <a:rPr lang="en" sz="3000"/>
              <a:t> in Chile, we need to better understand the trends in participation since this election.  </a:t>
            </a:r>
            <a:endParaRPr sz="3000"/>
          </a:p>
          <a:p>
            <a:pPr indent="0" lvl="0" marL="0">
              <a:spcBef>
                <a:spcPts val="0"/>
              </a:spcBef>
              <a:spcAft>
                <a:spcPts val="0"/>
              </a:spcAft>
              <a:buNone/>
            </a:pPr>
            <a:r>
              <a:t/>
            </a:r>
            <a:endParaRPr sz="1400"/>
          </a:p>
          <a:p>
            <a:pPr indent="0" lvl="0" marL="0">
              <a:spcBef>
                <a:spcPts val="0"/>
              </a:spcBef>
              <a:spcAft>
                <a:spcPts val="0"/>
              </a:spcAft>
              <a:buNone/>
            </a:pPr>
            <a:r>
              <a:t/>
            </a:r>
            <a:endParaRPr sz="1400">
              <a:solidFill>
                <a:schemeClr val="dk1"/>
              </a:solidFill>
            </a:endParaRPr>
          </a:p>
          <a:p>
            <a:pPr indent="0" lvl="0" marL="0">
              <a:spcBef>
                <a:spcPts val="0"/>
              </a:spcBef>
              <a:spcAft>
                <a:spcPts val="0"/>
              </a:spcAft>
              <a:buClr>
                <a:schemeClr val="dk1"/>
              </a:buClr>
              <a:buSzPts val="1100"/>
              <a:buFont typeface="Arial"/>
              <a:buNone/>
            </a:pPr>
            <a:r>
              <a:t/>
            </a:r>
            <a:endParaRPr sz="1400">
              <a:solidFill>
                <a:schemeClr val="dk1"/>
              </a:solidFill>
            </a:endParaRPr>
          </a:p>
          <a:p>
            <a:pPr indent="0" lvl="0" marL="0">
              <a:spcBef>
                <a:spcPts val="0"/>
              </a:spcBef>
              <a:spcAft>
                <a:spcPts val="0"/>
              </a:spcAft>
              <a:buNone/>
            </a:pPr>
            <a:r>
              <a:t/>
            </a:r>
            <a:endParaRPr sz="1400"/>
          </a:p>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Jiaqing </a:t>
            </a:r>
            <a:endParaRPr/>
          </a:p>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000"/>
              <a:t>Pablo:</a:t>
            </a:r>
            <a:endParaRPr sz="3000"/>
          </a:p>
          <a:p>
            <a:pPr indent="0" lvl="0" marL="0">
              <a:spcBef>
                <a:spcPts val="0"/>
              </a:spcBef>
              <a:spcAft>
                <a:spcPts val="0"/>
              </a:spcAft>
              <a:buNone/>
            </a:pPr>
            <a:r>
              <a:rPr lang="en" sz="3000"/>
              <a:t>We combined two datasets to better understand the younger population of voters and nonvoters. The first comes from the u</a:t>
            </a:r>
            <a:r>
              <a:rPr lang="en" sz="3000"/>
              <a:t>niversity</a:t>
            </a:r>
            <a:r>
              <a:rPr lang="en" sz="3000"/>
              <a:t> admissions test (PSU), and includes not only each students’ scores, but also high school GPA, household demographics and school characteristics. We joined this data with a set that includes registered voters in 2009. </a:t>
            </a:r>
            <a:endParaRPr sz="3000"/>
          </a:p>
          <a:p>
            <a:pPr indent="0" lvl="0" marL="0">
              <a:spcBef>
                <a:spcPts val="0"/>
              </a:spcBef>
              <a:spcAft>
                <a:spcPts val="0"/>
              </a:spcAft>
              <a:buNone/>
            </a:pPr>
            <a:r>
              <a:t/>
            </a:r>
            <a:endParaRPr sz="3000"/>
          </a:p>
          <a:p>
            <a:pPr indent="0" lvl="0" marL="0">
              <a:spcBef>
                <a:spcPts val="0"/>
              </a:spcBef>
              <a:spcAft>
                <a:spcPts val="0"/>
              </a:spcAft>
              <a:buNone/>
            </a:pPr>
            <a:r>
              <a:rPr lang="en" sz="3000"/>
              <a:t>Previous research on Chilean </a:t>
            </a:r>
            <a:r>
              <a:rPr lang="en" sz="3000"/>
              <a:t>voters typically</a:t>
            </a:r>
            <a:r>
              <a:rPr lang="en" sz="3000"/>
              <a:t> used self-reported information to determine if someone voted. We, however, used data from voter registration, which eliminates the bias that comes with self-reported answers. At this time, voting was mandatory for anyone who registered, so we can assume that those who registered also voted. </a:t>
            </a:r>
            <a:endParaRPr sz="3000"/>
          </a:p>
          <a:p>
            <a:pPr indent="0" lvl="0" marL="0">
              <a:spcBef>
                <a:spcPts val="0"/>
              </a:spcBef>
              <a:spcAft>
                <a:spcPts val="0"/>
              </a:spcAft>
              <a:buNone/>
            </a:pPr>
            <a:r>
              <a:t/>
            </a:r>
            <a:endParaRPr sz="3000"/>
          </a:p>
          <a:p>
            <a:pPr indent="0" lvl="0" marL="0">
              <a:spcBef>
                <a:spcPts val="0"/>
              </a:spcBef>
              <a:spcAft>
                <a:spcPts val="0"/>
              </a:spcAft>
              <a:buNone/>
            </a:pPr>
            <a:r>
              <a:t/>
            </a:r>
            <a:endParaRPr sz="1400"/>
          </a:p>
          <a:p>
            <a:pPr indent="0" lvl="0" marL="0">
              <a:spcBef>
                <a:spcPts val="0"/>
              </a:spcBef>
              <a:spcAft>
                <a:spcPts val="0"/>
              </a:spcAft>
              <a:buNone/>
            </a:pPr>
            <a:r>
              <a:t/>
            </a:r>
            <a:endParaRPr sz="1400"/>
          </a:p>
          <a:p>
            <a:pPr indent="0" lvl="0" marL="0">
              <a:spcBef>
                <a:spcPts val="0"/>
              </a:spcBef>
              <a:spcAft>
                <a:spcPts val="0"/>
              </a:spcAft>
              <a:buNone/>
            </a:pPr>
            <a:r>
              <a:t/>
            </a:r>
            <a:endParaRPr sz="1400"/>
          </a:p>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000"/>
              <a:t>Jiaqing: We used both inferential and predictive models on our data. We wanted to better understand voter behavior in the past and predict the likelihood of voting based on the profile of a recent graduate. Our methods included Linear Regression, Logistic Regression, Random Forests, </a:t>
            </a:r>
            <a:r>
              <a:rPr lang="en" sz="3000"/>
              <a:t>SVM, naive bayes, knn and LDA. It seems that our data is just not predictive enough with all of the aucs not much greater than .5. We will explain why we think this is later with the inferential results.</a:t>
            </a:r>
            <a:endParaRPr sz="3000"/>
          </a:p>
          <a:p>
            <a:pPr indent="0" lvl="0" marL="0">
              <a:spcBef>
                <a:spcPts val="0"/>
              </a:spcBef>
              <a:spcAft>
                <a:spcPts val="0"/>
              </a:spcAft>
              <a:buNone/>
            </a:pPr>
            <a:r>
              <a:t/>
            </a:r>
            <a:endParaRPr sz="3000"/>
          </a:p>
          <a:p>
            <a:pPr indent="0" lvl="0" marL="0">
              <a:spcBef>
                <a:spcPts val="0"/>
              </a:spcBef>
              <a:spcAft>
                <a:spcPts val="0"/>
              </a:spcAft>
              <a:buNone/>
            </a:pPr>
            <a:r>
              <a:rPr lang="en" sz="3000"/>
              <a:t>Our predictive methods failed. Since only 14% of the population in our data voted, our models were incredibly biased. We tried a wide range and couldn’t find one that worked, so we decided to focus on the inferential findings instead. </a:t>
            </a:r>
            <a:endParaRPr sz="3000"/>
          </a:p>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Jiaqing: Give a tour of this table, doesn’t need to be scripted</a:t>
            </a:r>
            <a:endParaRPr/>
          </a:p>
          <a:p>
            <a:pPr indent="0" lvl="0" marL="0">
              <a:spcBef>
                <a:spcPts val="0"/>
              </a:spcBef>
              <a:spcAft>
                <a:spcPts val="0"/>
              </a:spcAft>
              <a:buNone/>
            </a:pPr>
            <a:r>
              <a:rPr lang="en"/>
              <a:t>Ommited category school owners: private school</a:t>
            </a:r>
            <a:endParaRPr/>
          </a:p>
          <a:p>
            <a:pPr indent="0" lvl="0" marL="0" rtl="0">
              <a:spcBef>
                <a:spcPts val="0"/>
              </a:spcBef>
              <a:spcAft>
                <a:spcPts val="0"/>
              </a:spcAft>
              <a:buNone/>
            </a:pPr>
            <a:r>
              <a:rPr lang="en"/>
              <a:t>This is the predictive part → mention that this set of variables are the most predictive.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2400">
                <a:solidFill>
                  <a:schemeClr val="dk1"/>
                </a:solidFill>
              </a:rPr>
              <a:t>Jiaqing: Give a tour of this graph, doesn’t need to be scripted</a:t>
            </a:r>
            <a:endParaRPr sz="2400">
              <a:solidFill>
                <a:schemeClr val="dk1"/>
              </a:solidFill>
            </a:endParaRPr>
          </a:p>
          <a:p>
            <a:pPr indent="0" lvl="0" marL="0">
              <a:spcBef>
                <a:spcPts val="0"/>
              </a:spcBef>
              <a:spcAft>
                <a:spcPts val="0"/>
              </a:spcAft>
              <a:buClr>
                <a:schemeClr val="dk1"/>
              </a:buClr>
              <a:buSzPts val="1100"/>
              <a:buFont typeface="Arial"/>
              <a:buNone/>
            </a:pPr>
            <a:r>
              <a:t/>
            </a:r>
            <a:endParaRPr sz="2400">
              <a:solidFill>
                <a:schemeClr val="dk1"/>
              </a:solidFill>
            </a:endParaRPr>
          </a:p>
          <a:p>
            <a:pPr indent="0" lvl="0" marL="0">
              <a:spcBef>
                <a:spcPts val="0"/>
              </a:spcBef>
              <a:spcAft>
                <a:spcPts val="0"/>
              </a:spcAft>
              <a:buClr>
                <a:schemeClr val="dk1"/>
              </a:buClr>
              <a:buSzPts val="1100"/>
              <a:buFont typeface="Arial"/>
              <a:buNone/>
            </a:pPr>
            <a:r>
              <a:rPr lang="en" sz="2400">
                <a:solidFill>
                  <a:schemeClr val="dk1"/>
                </a:solidFill>
              </a:rPr>
              <a:t>And here from the three graphs we also want to explain why we think that our study is better inferential…...</a:t>
            </a:r>
            <a:endParaRPr sz="24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solidFill>
                  <a:schemeClr val="dk1"/>
                </a:solidFill>
              </a:rPr>
              <a:t>Jiaqing: Give a tour of this graph, doesn’t need to be scripted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000"/>
              <a:t>Melissa: </a:t>
            </a:r>
            <a:endParaRPr sz="3000"/>
          </a:p>
          <a:p>
            <a:pPr indent="0" lvl="0" marL="0">
              <a:spcBef>
                <a:spcPts val="0"/>
              </a:spcBef>
              <a:spcAft>
                <a:spcPts val="0"/>
              </a:spcAft>
              <a:buNone/>
            </a:pPr>
            <a:r>
              <a:rPr lang="en" sz="3000"/>
              <a:t>We discovered that the turnout of young voters is very low, allowing us to assume that this population is generally apathetic. Consequently, the small percentage of voters made it difficult to predict who is likely to vote in future elections. We</a:t>
            </a:r>
            <a:r>
              <a:rPr i="1" lang="en" sz="3000"/>
              <a:t> were</a:t>
            </a:r>
            <a:r>
              <a:rPr lang="en" sz="3000"/>
              <a:t> able to find some important insights from those who did vote. </a:t>
            </a:r>
            <a:endParaRPr sz="3000"/>
          </a:p>
          <a:p>
            <a:pPr indent="0" lvl="0" marL="0">
              <a:spcBef>
                <a:spcPts val="0"/>
              </a:spcBef>
              <a:spcAft>
                <a:spcPts val="0"/>
              </a:spcAft>
              <a:buNone/>
            </a:pPr>
            <a:r>
              <a:t/>
            </a:r>
            <a:endParaRPr sz="3000"/>
          </a:p>
          <a:p>
            <a:pPr indent="0" lvl="0" marL="0">
              <a:spcBef>
                <a:spcPts val="0"/>
              </a:spcBef>
              <a:spcAft>
                <a:spcPts val="0"/>
              </a:spcAft>
              <a:buNone/>
            </a:pPr>
            <a:r>
              <a:rPr lang="en" sz="3000"/>
              <a:t>Our findings reveal the percentage of voters increased in the highest income group compared to the lowest income group. We also discovered that the higher the income, the higher the tests scores and grades, leading us to believe that wealthier students </a:t>
            </a:r>
            <a:r>
              <a:rPr lang="en" sz="3000"/>
              <a:t>receive</a:t>
            </a:r>
            <a:r>
              <a:rPr lang="en" sz="3000"/>
              <a:t> a better education. </a:t>
            </a:r>
            <a:endParaRPr sz="3000"/>
          </a:p>
          <a:p>
            <a:pPr indent="0" lvl="0" marL="0">
              <a:spcBef>
                <a:spcPts val="0"/>
              </a:spcBef>
              <a:spcAft>
                <a:spcPts val="0"/>
              </a:spcAft>
              <a:buNone/>
            </a:pPr>
            <a:r>
              <a:t/>
            </a:r>
            <a:endParaRPr sz="3000"/>
          </a:p>
          <a:p>
            <a:pPr indent="0" lvl="0" marL="0">
              <a:spcBef>
                <a:spcPts val="0"/>
              </a:spcBef>
              <a:spcAft>
                <a:spcPts val="0"/>
              </a:spcAft>
              <a:buNone/>
            </a:pPr>
            <a:r>
              <a:rPr lang="en" sz="3000"/>
              <a:t>Out of all the testing categories, higher verbal scores are correlated with increased voting. We can assume from our findings that increased literacy leads to increased political participation.</a:t>
            </a:r>
            <a:r>
              <a:rPr lang="en" sz="1400"/>
              <a:t> </a:t>
            </a:r>
            <a:endParaRPr sz="1400"/>
          </a:p>
          <a:p>
            <a:pPr indent="0" lvl="0" marL="0">
              <a:spcBef>
                <a:spcPts val="0"/>
              </a:spcBef>
              <a:spcAft>
                <a:spcPts val="0"/>
              </a:spcAft>
              <a:buNone/>
            </a:pPr>
            <a:r>
              <a:t/>
            </a:r>
            <a:endParaRPr/>
          </a:p>
          <a:p>
            <a:pPr indent="0" lvl="0" marL="0">
              <a:spcBef>
                <a:spcPts val="0"/>
              </a:spcBef>
              <a:spcAft>
                <a:spcPts val="0"/>
              </a:spcAft>
              <a:buNone/>
            </a:pPr>
            <a:r>
              <a:t/>
            </a:r>
            <a:endParaRPr>
              <a:solidFill>
                <a:schemeClr val="dk1"/>
              </a:solidFill>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000"/>
              <a:t>Melissa: </a:t>
            </a:r>
            <a:endParaRPr sz="3000"/>
          </a:p>
          <a:p>
            <a:pPr indent="0" lvl="0" marL="0" rtl="0">
              <a:spcBef>
                <a:spcPts val="0"/>
              </a:spcBef>
              <a:spcAft>
                <a:spcPts val="0"/>
              </a:spcAft>
              <a:buNone/>
            </a:pPr>
            <a:r>
              <a:rPr lang="en" sz="3000">
                <a:solidFill>
                  <a:schemeClr val="dk1"/>
                </a:solidFill>
              </a:rPr>
              <a:t>We’ve all heard that knowledge is power. However, when demonstrated knowledge is connected to income, power is not evenly distributed. The citizens from low income backgrounds, who have more to gain from strong government programs, don’t exercise their power through voting. This is especially problematic when we’re looking at the youngest generation of voters. If no action is taken and the trends continue, political power will remain disproportionately with the wealthy and educated.</a:t>
            </a:r>
            <a:endParaRPr sz="3000">
              <a:solidFill>
                <a:schemeClr val="dk1"/>
              </a:solidFill>
            </a:endParaRPr>
          </a:p>
          <a:p>
            <a:pPr indent="0" lvl="0" marL="0">
              <a:spcBef>
                <a:spcPts val="0"/>
              </a:spcBef>
              <a:spcAft>
                <a:spcPts val="0"/>
              </a:spcAft>
              <a:buClr>
                <a:schemeClr val="dk1"/>
              </a:buClr>
              <a:buSzPts val="1100"/>
              <a:buFont typeface="Arial"/>
              <a:buNone/>
            </a:pPr>
            <a:r>
              <a:t/>
            </a:r>
            <a:endParaRPr sz="3000">
              <a:solidFill>
                <a:schemeClr val="dk1"/>
              </a:solidFill>
            </a:endParaRPr>
          </a:p>
          <a:p>
            <a:pPr indent="0" lvl="0" marL="0">
              <a:spcBef>
                <a:spcPts val="0"/>
              </a:spcBef>
              <a:spcAft>
                <a:spcPts val="0"/>
              </a:spcAft>
              <a:buClr>
                <a:schemeClr val="dk1"/>
              </a:buClr>
              <a:buSzPts val="1100"/>
              <a:buFont typeface="Arial"/>
              <a:buNone/>
            </a:pPr>
            <a:r>
              <a:rPr lang="en" sz="3000">
                <a:solidFill>
                  <a:schemeClr val="dk1"/>
                </a:solidFill>
              </a:rPr>
              <a:t>Long term, we can increase voting in low income communities by increasing literacy programs in lower income schools. If we can build a strong foundation in reading from an early age, we are likely to see more young people vote in the future. </a:t>
            </a:r>
            <a:endParaRPr sz="3000">
              <a:solidFill>
                <a:schemeClr val="dk1"/>
              </a:solidFill>
            </a:endParaRPr>
          </a:p>
          <a:p>
            <a:pPr indent="0" lvl="0" marL="0">
              <a:spcBef>
                <a:spcPts val="0"/>
              </a:spcBef>
              <a:spcAft>
                <a:spcPts val="0"/>
              </a:spcAft>
              <a:buClr>
                <a:schemeClr val="dk1"/>
              </a:buClr>
              <a:buSzPts val="1100"/>
              <a:buFont typeface="Arial"/>
              <a:buNone/>
            </a:pPr>
            <a:r>
              <a:t/>
            </a:r>
            <a:endParaRPr sz="3000">
              <a:solidFill>
                <a:schemeClr val="dk1"/>
              </a:solidFill>
            </a:endParaRPr>
          </a:p>
          <a:p>
            <a:pPr indent="0" lvl="0" marL="0" rtl="0">
              <a:spcBef>
                <a:spcPts val="0"/>
              </a:spcBef>
              <a:spcAft>
                <a:spcPts val="0"/>
              </a:spcAft>
              <a:buClr>
                <a:schemeClr val="dk1"/>
              </a:buClr>
              <a:buSzPts val="1100"/>
              <a:buFont typeface="Arial"/>
              <a:buNone/>
            </a:pPr>
            <a:r>
              <a:rPr lang="en" sz="3000">
                <a:solidFill>
                  <a:schemeClr val="dk1"/>
                </a:solidFill>
              </a:rPr>
              <a:t>For more immediate effects, we recommend implementing programs at schools to inform students about why it is important to vote. People can be motivated by why. If we can help young people understand a few good reasons why they should vote, as well as instruct them on how to vote, more might go to the polls for future elections. </a:t>
            </a:r>
            <a:endParaRPr sz="3000">
              <a:solidFill>
                <a:schemeClr val="dk1"/>
              </a:solidFill>
            </a:endParaRPr>
          </a:p>
          <a:p>
            <a:pPr indent="0" lvl="0" marL="0" rtl="0">
              <a:spcBef>
                <a:spcPts val="0"/>
              </a:spcBef>
              <a:spcAft>
                <a:spcPts val="0"/>
              </a:spcAft>
              <a:buNone/>
            </a:pPr>
            <a:r>
              <a:t/>
            </a:r>
            <a:endParaRPr sz="1400"/>
          </a:p>
          <a:p>
            <a:pPr indent="0" lvl="0" marL="0" rtl="0">
              <a:spcBef>
                <a:spcPts val="0"/>
              </a:spcBef>
              <a:spcAft>
                <a:spcPts val="0"/>
              </a:spcAft>
              <a:buNone/>
            </a:pPr>
            <a:r>
              <a:t/>
            </a:r>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000"/>
              <a:t>Melissa: </a:t>
            </a:r>
            <a:endParaRPr sz="3000"/>
          </a:p>
          <a:p>
            <a:pPr indent="0" lvl="0" marL="0" rtl="0">
              <a:spcBef>
                <a:spcPts val="0"/>
              </a:spcBef>
              <a:spcAft>
                <a:spcPts val="0"/>
              </a:spcAft>
              <a:buNone/>
            </a:pPr>
            <a:r>
              <a:t/>
            </a:r>
            <a:endParaRPr sz="3000"/>
          </a:p>
          <a:p>
            <a:pPr indent="0" lvl="0" marL="0" rtl="0">
              <a:spcBef>
                <a:spcPts val="0"/>
              </a:spcBef>
              <a:spcAft>
                <a:spcPts val="0"/>
              </a:spcAft>
              <a:buNone/>
            </a:pPr>
            <a:r>
              <a:rPr lang="en" sz="3000"/>
              <a:t>We can also use these insights in support of candidates that we endorse. Politicians often seek to mobilize younger generations of voters. However, if their efforts are not targeted, they may be a waste of time. We can encourage them to campaign more heavily in higher income areas. We can also suggest adding more educational elements in their messaging to lower income communities to </a:t>
            </a:r>
            <a:r>
              <a:rPr lang="en" sz="3000"/>
              <a:t>continue</a:t>
            </a:r>
            <a:r>
              <a:rPr lang="en" sz="3000"/>
              <a:t> to promote equal empowerment.</a:t>
            </a:r>
            <a:endParaRPr sz="3000"/>
          </a:p>
          <a:p>
            <a:pPr indent="0" lvl="0" marL="0" rtl="0">
              <a:spcBef>
                <a:spcPts val="0"/>
              </a:spcBef>
              <a:spcAft>
                <a:spcPts val="0"/>
              </a:spcAft>
              <a:buNone/>
            </a:pPr>
            <a:r>
              <a:t/>
            </a:r>
            <a:endParaRPr sz="1400">
              <a:solidFill>
                <a:schemeClr val="dk1"/>
              </a:solidFill>
            </a:endParaRPr>
          </a:p>
          <a:p>
            <a:pPr indent="0" lvl="0" marL="0" rtl="0">
              <a:spcBef>
                <a:spcPts val="0"/>
              </a:spcBef>
              <a:spcAft>
                <a:spcPts val="0"/>
              </a:spcAft>
              <a:buClr>
                <a:schemeClr val="dk1"/>
              </a:buClr>
              <a:buSzPts val="1100"/>
              <a:buFont typeface="Arial"/>
              <a:buNone/>
            </a:pPr>
            <a:r>
              <a:t/>
            </a:r>
            <a:endParaRPr sz="1400">
              <a:solidFill>
                <a:schemeClr val="dk1"/>
              </a:solidFill>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solidFill>
                  <a:srgbClr val="FFFFFF"/>
                </a:solidFill>
              </a:rPr>
              <a:t>Who votes?</a:t>
            </a:r>
            <a:endParaRPr>
              <a:solidFill>
                <a:srgbClr val="FFFFFF"/>
              </a:solidFill>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08" name="Shape 108"/>
        <p:cNvGrpSpPr/>
        <p:nvPr/>
      </p:nvGrpSpPr>
      <p:grpSpPr>
        <a:xfrm>
          <a:off x="0" y="0"/>
          <a:ext cx="0" cy="0"/>
          <a:chOff x="0" y="0"/>
          <a:chExt cx="0" cy="0"/>
        </a:xfrm>
      </p:grpSpPr>
      <p:sp>
        <p:nvSpPr>
          <p:cNvPr id="109" name="Shape 109"/>
          <p:cNvSpPr txBox="1"/>
          <p:nvPr>
            <p:ph type="ctrTitle"/>
          </p:nvPr>
        </p:nvSpPr>
        <p:spPr>
          <a:xfrm>
            <a:off x="311708" y="19971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solidFill>
                  <a:srgbClr val="FFFFFF"/>
                </a:solidFill>
              </a:rPr>
              <a:t>Analyze Elections,</a:t>
            </a:r>
            <a:endParaRPr>
              <a:solidFill>
                <a:srgbClr val="FFFFFF"/>
              </a:solidFill>
            </a:endParaRPr>
          </a:p>
          <a:p>
            <a:pPr indent="0" lvl="0" marL="0">
              <a:spcBef>
                <a:spcPts val="0"/>
              </a:spcBef>
              <a:spcAft>
                <a:spcPts val="0"/>
              </a:spcAft>
              <a:buNone/>
            </a:pPr>
            <a:r>
              <a:rPr lang="en">
                <a:solidFill>
                  <a:srgbClr val="FFFFFF"/>
                </a:solidFill>
              </a:rPr>
              <a:t>Influence Trajectory</a:t>
            </a:r>
            <a:endParaRPr>
              <a:solidFill>
                <a:srgbClr val="FFFFFF"/>
              </a:solidFill>
            </a:endParaRPr>
          </a:p>
          <a:p>
            <a:pPr indent="0" lvl="0" marL="0" rtl="0">
              <a:spcBef>
                <a:spcPts val="0"/>
              </a:spcBef>
              <a:spcAft>
                <a:spcPts val="0"/>
              </a:spcAft>
              <a:buNone/>
            </a:pPr>
            <a:r>
              <a:t/>
            </a:r>
            <a:endParaRPr>
              <a:solidFill>
                <a:srgbClr val="FFFFFF"/>
              </a:solidFill>
            </a:endParaRPr>
          </a:p>
        </p:txBody>
      </p:sp>
      <p:sp>
        <p:nvSpPr>
          <p:cNvPr id="110" name="Shape 11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14" name="Shape 114"/>
        <p:cNvGrpSpPr/>
        <p:nvPr/>
      </p:nvGrpSpPr>
      <p:grpSpPr>
        <a:xfrm>
          <a:off x="0" y="0"/>
          <a:ext cx="0" cy="0"/>
          <a:chOff x="0" y="0"/>
          <a:chExt cx="0" cy="0"/>
        </a:xfrm>
      </p:grpSpPr>
      <p:sp>
        <p:nvSpPr>
          <p:cNvPr id="115" name="Shape 11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rgbClr val="FFFFFF"/>
                </a:solidFill>
              </a:rPr>
              <a:t>Questions?</a:t>
            </a:r>
            <a:endParaRPr>
              <a:solidFill>
                <a:srgbClr val="FFFFFF"/>
              </a:solidFill>
            </a:endParaRPr>
          </a:p>
        </p:txBody>
      </p:sp>
      <p:sp>
        <p:nvSpPr>
          <p:cNvPr id="116" name="Shape 11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20" name="Shape 120"/>
        <p:cNvGrpSpPr/>
        <p:nvPr/>
      </p:nvGrpSpPr>
      <p:grpSpPr>
        <a:xfrm>
          <a:off x="0" y="0"/>
          <a:ext cx="0" cy="0"/>
          <a:chOff x="0" y="0"/>
          <a:chExt cx="0" cy="0"/>
        </a:xfrm>
      </p:grpSpPr>
      <p:sp>
        <p:nvSpPr>
          <p:cNvPr id="121" name="Shape 1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Research Questions</a:t>
            </a:r>
            <a:endParaRPr>
              <a:solidFill>
                <a:srgbClr val="FFFFFF"/>
              </a:solidFill>
            </a:endParaRPr>
          </a:p>
        </p:txBody>
      </p:sp>
      <p:sp>
        <p:nvSpPr>
          <p:cNvPr id="122" name="Shape 1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rgbClr val="FFFFFF"/>
                </a:solidFill>
              </a:rPr>
              <a:t>What is the effect of cognitive skills on political participation?</a:t>
            </a:r>
            <a:endParaRPr>
              <a:solidFill>
                <a:srgbClr val="FFFFFF"/>
              </a:solidFill>
            </a:endParaRPr>
          </a:p>
          <a:p>
            <a:pPr indent="0" lvl="0" marL="0">
              <a:spcBef>
                <a:spcPts val="1600"/>
              </a:spcBef>
              <a:spcAft>
                <a:spcPts val="0"/>
              </a:spcAft>
              <a:buClr>
                <a:schemeClr val="dk1"/>
              </a:buClr>
              <a:buSzPts val="1100"/>
              <a:buFont typeface="Arial"/>
              <a:buNone/>
            </a:pPr>
            <a:r>
              <a:rPr lang="en">
                <a:solidFill>
                  <a:srgbClr val="FFFFFF"/>
                </a:solidFill>
              </a:rPr>
              <a:t>What set of variables -including cognitive skills, household demographics and school characteristics, are the most predictive of political participation?</a:t>
            </a:r>
            <a:endParaRPr>
              <a:solidFill>
                <a:srgbClr val="FFFFFF"/>
              </a:solidFill>
            </a:endParaRPr>
          </a:p>
          <a:p>
            <a:pPr indent="0" lvl="0" marL="0" rtl="0">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26" name="Shape 126"/>
        <p:cNvGrpSpPr/>
        <p:nvPr/>
      </p:nvGrpSpPr>
      <p:grpSpPr>
        <a:xfrm>
          <a:off x="0" y="0"/>
          <a:ext cx="0" cy="0"/>
          <a:chOff x="0" y="0"/>
          <a:chExt cx="0" cy="0"/>
        </a:xfrm>
      </p:grpSpPr>
      <p:sp>
        <p:nvSpPr>
          <p:cNvPr id="127" name="Shape 1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28" name="Shape 1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Research in American Politics has focused on variables such as  education (Delli Carpini 2000, Berinsky \&amp; Lenz 2011), race (Fraga 2016), electoral laws (Holbein \&amp; Hillygus 2016), political competition (Sandell 2008), class  / union membership (Leighley \&amp; Nagler 2007), etc.</a:t>
            </a:r>
            <a:endParaRPr>
              <a:solidFill>
                <a:srgbClr val="FFFFFF"/>
              </a:solidFill>
            </a:endParaRPr>
          </a:p>
          <a:p>
            <a:pPr indent="0" lvl="0" marL="0">
              <a:spcBef>
                <a:spcPts val="1600"/>
              </a:spcBef>
              <a:spcAft>
                <a:spcPts val="0"/>
              </a:spcAft>
              <a:buNone/>
            </a:pPr>
            <a:r>
              <a:rPr lang="en">
                <a:solidFill>
                  <a:srgbClr val="FFFFFF"/>
                </a:solidFill>
              </a:rPr>
              <a:t> In Comparative Politics, particularly in Latin America, scholars have focused on civic networks (Carreras \&amp; Castañeda 2014) and the interaction between age and class (Corvalán \&amp; Cox 2013).</a:t>
            </a:r>
            <a:endParaRPr>
              <a:solidFill>
                <a:srgbClr val="FFFFFF"/>
              </a:solidFill>
            </a:endParaRPr>
          </a:p>
          <a:p>
            <a:pPr indent="0" lvl="0" marL="0" rtl="0">
              <a:spcBef>
                <a:spcPts val="1600"/>
              </a:spcBef>
              <a:spcAft>
                <a:spcPts val="0"/>
              </a:spcAft>
              <a:buNone/>
            </a:pPr>
            <a:r>
              <a:rPr lang="en">
                <a:solidFill>
                  <a:srgbClr val="FFFFFF"/>
                </a:solidFill>
              </a:rPr>
              <a:t>Typically, they have used self-reported indicators of voter turnout, such as the American National Election Studies.</a:t>
            </a:r>
            <a:endParaRPr>
              <a:solidFill>
                <a:srgbClr val="FFFFFF"/>
              </a:solidFill>
            </a:endParaRPr>
          </a:p>
          <a:p>
            <a:pPr indent="0" lvl="0" marL="0" rtl="0">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32" name="Shape 132"/>
        <p:cNvGrpSpPr/>
        <p:nvPr/>
      </p:nvGrpSpPr>
      <p:grpSpPr>
        <a:xfrm>
          <a:off x="0" y="0"/>
          <a:ext cx="0" cy="0"/>
          <a:chOff x="0" y="0"/>
          <a:chExt cx="0" cy="0"/>
        </a:xfrm>
      </p:grpSpPr>
      <p:sp>
        <p:nvSpPr>
          <p:cNvPr id="133" name="Shape 1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34" name="Shape 1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However, scholars have usually have not been able to disentangle two different effects: education -measured through years of schooling- and cognitive skills -measured through test scores in particular subjects- (Condon 2015).</a:t>
            </a:r>
            <a:endParaRPr>
              <a:solidFill>
                <a:srgbClr val="FFFFFF"/>
              </a:solidFill>
            </a:endParaRPr>
          </a:p>
          <a:p>
            <a:pPr indent="0" lvl="0" marL="0" rtl="0">
              <a:spcBef>
                <a:spcPts val="1600"/>
              </a:spcBef>
              <a:spcAft>
                <a:spcPts val="0"/>
              </a:spcAft>
              <a:buNone/>
            </a:pPr>
            <a:r>
              <a:rPr lang="en">
                <a:solidFill>
                  <a:srgbClr val="FFFFFF"/>
                </a:solidFill>
              </a:rPr>
              <a:t>By using the National Education Longitudinal Study of 1988 (NELS), she found a positive effect of verbal skills acquired during adolescence.</a:t>
            </a:r>
            <a:endParaRPr>
              <a:solidFill>
                <a:srgbClr val="FFFFFF"/>
              </a:solidFill>
            </a:endParaRPr>
          </a:p>
          <a:p>
            <a:pPr indent="0" lvl="0" marL="0">
              <a:spcBef>
                <a:spcPts val="1600"/>
              </a:spcBef>
              <a:spcAft>
                <a:spcPts val="0"/>
              </a:spcAft>
              <a:buNone/>
            </a:pPr>
            <a:r>
              <a:rPr lang="en">
                <a:solidFill>
                  <a:srgbClr val="FFFFFF"/>
                </a:solidFill>
              </a:rPr>
              <a:t>O</a:t>
            </a:r>
            <a:r>
              <a:rPr lang="en">
                <a:solidFill>
                  <a:srgbClr val="FFFFFF"/>
                </a:solidFill>
              </a:rPr>
              <a:t>ur paper: builds on this tradition of research in Political Science.</a:t>
            </a:r>
            <a:endParaRPr>
              <a:solidFill>
                <a:srgbClr val="FFFFFF"/>
              </a:solidFill>
            </a:endParaRPr>
          </a:p>
          <a:p>
            <a:pPr indent="0" lvl="0" marL="0">
              <a:spcBef>
                <a:spcPts val="1600"/>
              </a:spcBef>
              <a:spcAft>
                <a:spcPts val="0"/>
              </a:spcAft>
              <a:buNone/>
            </a:pPr>
            <a:r>
              <a:rPr lang="en">
                <a:solidFill>
                  <a:srgbClr val="FFFFFF"/>
                </a:solidFill>
              </a:rPr>
              <a:t>Our contributions: 1) we can also disentangle years of schooling from cognitive skills, 2) behavioral (not self-reported) measure of political participation, 3) rich set of covariates.</a:t>
            </a:r>
            <a:endParaRPr>
              <a:solidFill>
                <a:srgbClr val="FFFFFF"/>
              </a:solidFill>
            </a:endParaRPr>
          </a:p>
          <a:p>
            <a:pPr indent="0" lvl="0" marL="0" rtl="0">
              <a:spcBef>
                <a:spcPts val="1600"/>
              </a:spcBef>
              <a:spcAft>
                <a:spcPts val="0"/>
              </a:spcAft>
              <a:buNone/>
            </a:pPr>
            <a:r>
              <a:t/>
            </a:r>
            <a:endParaRPr>
              <a:solidFill>
                <a:srgbClr val="FFFFFF"/>
              </a:solidFill>
            </a:endParaRPr>
          </a:p>
          <a:p>
            <a:pPr indent="0" lvl="0" marL="0" rtl="0">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38" name="Shape 138"/>
        <p:cNvGrpSpPr/>
        <p:nvPr/>
      </p:nvGrpSpPr>
      <p:grpSpPr>
        <a:xfrm>
          <a:off x="0" y="0"/>
          <a:ext cx="0" cy="0"/>
          <a:chOff x="0" y="0"/>
          <a:chExt cx="0" cy="0"/>
        </a:xfrm>
      </p:grpSpPr>
      <p:sp>
        <p:nvSpPr>
          <p:cNvPr id="139" name="Shape 1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Data Source</a:t>
            </a:r>
            <a:endParaRPr>
              <a:solidFill>
                <a:srgbClr val="FFFFFF"/>
              </a:solidFill>
            </a:endParaRPr>
          </a:p>
        </p:txBody>
      </p:sp>
      <p:sp>
        <p:nvSpPr>
          <p:cNvPr id="140" name="Shape 1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We use two sources of data, both from Chile:</a:t>
            </a:r>
            <a:endParaRPr>
              <a:solidFill>
                <a:srgbClr val="FFFFFF"/>
              </a:solidFill>
            </a:endParaRPr>
          </a:p>
          <a:p>
            <a:pPr indent="0" lvl="0" marL="0">
              <a:spcBef>
                <a:spcPts val="1600"/>
              </a:spcBef>
              <a:spcAft>
                <a:spcPts val="0"/>
              </a:spcAft>
              <a:buNone/>
            </a:pPr>
            <a:r>
              <a:rPr lang="en">
                <a:solidFill>
                  <a:srgbClr val="FFFFFF"/>
                </a:solidFill>
              </a:rPr>
              <a:t> University Admission Test (PSU) for the 2008 academic year (taken in December 2007). Equivalent to the SAT in the US. Contains test scores (verbal, math and history), high school GPA, school characteristics and household demographics. </a:t>
            </a:r>
            <a:endParaRPr>
              <a:solidFill>
                <a:srgbClr val="FFFFFF"/>
              </a:solidFill>
            </a:endParaRPr>
          </a:p>
          <a:p>
            <a:pPr indent="0" lvl="0" marL="0" rtl="0">
              <a:spcBef>
                <a:spcPts val="1600"/>
              </a:spcBef>
              <a:spcAft>
                <a:spcPts val="0"/>
              </a:spcAft>
              <a:buNone/>
            </a:pPr>
            <a:r>
              <a:rPr lang="en">
                <a:solidFill>
                  <a:srgbClr val="FFFFFF"/>
                </a:solidFill>
              </a:rPr>
              <a:t> Electoral registers of the presidential election of 2009. This was the last election with mandatory voting. Thus, people in this list actively decided to vote in the 2009 election. We merged both sources by national id number. If a subject from the PSU data is in the electoral registers, it means that she / he decided to vote in the 2009 election (outcome)</a:t>
            </a:r>
            <a:endParaRPr>
              <a:solidFill>
                <a:srgbClr val="FFFFFF"/>
              </a:solidFill>
            </a:endParaRPr>
          </a:p>
          <a:p>
            <a:pPr indent="0" lvl="0" marL="0" rtl="0">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44" name="Shape 144"/>
        <p:cNvGrpSpPr/>
        <p:nvPr/>
      </p:nvGrpSpPr>
      <p:grpSpPr>
        <a:xfrm>
          <a:off x="0" y="0"/>
          <a:ext cx="0" cy="0"/>
          <a:chOff x="0" y="0"/>
          <a:chExt cx="0" cy="0"/>
        </a:xfrm>
      </p:grpSpPr>
      <p:sp>
        <p:nvSpPr>
          <p:cNvPr id="145" name="Shape 1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Characteristics of the final sample</a:t>
            </a:r>
            <a:endParaRPr>
              <a:solidFill>
                <a:srgbClr val="FFFFFF"/>
              </a:solidFill>
            </a:endParaRPr>
          </a:p>
        </p:txBody>
      </p:sp>
      <p:sp>
        <p:nvSpPr>
          <p:cNvPr id="146" name="Shape 1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Given that is possible for people to re-take the test, there is some age variability in our sample. We decided to keep students who were born between 1988 and 1991, since older people had much more time to register to vote. With this filter, the sample size is 115,201  observations.</a:t>
            </a:r>
            <a:endParaRPr>
              <a:solidFill>
                <a:srgbClr val="FFFFFF"/>
              </a:solidFill>
            </a:endParaRPr>
          </a:p>
          <a:p>
            <a:pPr indent="0" lvl="0" marL="0" rtl="0">
              <a:spcBef>
                <a:spcPts val="1600"/>
              </a:spcBef>
              <a:spcAft>
                <a:spcPts val="1600"/>
              </a:spcAft>
              <a:buNone/>
            </a:pPr>
            <a:r>
              <a:rPr lang="en">
                <a:solidFill>
                  <a:srgbClr val="FFFFFF"/>
                </a:solidFill>
              </a:rPr>
              <a:t>Among this subset of students, 14% decided to participate in the next presidential election.</a:t>
            </a:r>
            <a:endParaRPr>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50" name="Shape 150"/>
        <p:cNvGrpSpPr/>
        <p:nvPr/>
      </p:nvGrpSpPr>
      <p:grpSpPr>
        <a:xfrm>
          <a:off x="0" y="0"/>
          <a:ext cx="0" cy="0"/>
          <a:chOff x="0" y="0"/>
          <a:chExt cx="0" cy="0"/>
        </a:xfrm>
      </p:grpSpPr>
      <p:sp>
        <p:nvSpPr>
          <p:cNvPr id="151" name="Shape 15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t/>
            </a:r>
            <a:endParaRPr/>
          </a:p>
        </p:txBody>
      </p:sp>
      <p:sp>
        <p:nvSpPr>
          <p:cNvPr id="152" name="Shape 15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pic>
        <p:nvPicPr>
          <p:cNvPr id="153" name="Shape 153"/>
          <p:cNvPicPr preferRelativeResize="0"/>
          <p:nvPr/>
        </p:nvPicPr>
        <p:blipFill>
          <a:blip r:embed="rId3">
            <a:alphaModFix/>
          </a:blip>
          <a:stretch>
            <a:fillRect/>
          </a:stretch>
        </p:blipFill>
        <p:spPr>
          <a:xfrm>
            <a:off x="2645201" y="243600"/>
            <a:ext cx="4177649" cy="4763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57" name="Shape 157"/>
        <p:cNvGrpSpPr/>
        <p:nvPr/>
      </p:nvGrpSpPr>
      <p:grpSpPr>
        <a:xfrm>
          <a:off x="0" y="0"/>
          <a:ext cx="0" cy="0"/>
          <a:chOff x="0" y="0"/>
          <a:chExt cx="0" cy="0"/>
        </a:xfrm>
      </p:grpSpPr>
      <p:sp>
        <p:nvSpPr>
          <p:cNvPr id="158" name="Shape 15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t/>
            </a:r>
            <a:endParaRPr/>
          </a:p>
        </p:txBody>
      </p:sp>
      <p:sp>
        <p:nvSpPr>
          <p:cNvPr id="159" name="Shape 15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pic>
        <p:nvPicPr>
          <p:cNvPr id="160" name="Shape 160"/>
          <p:cNvPicPr preferRelativeResize="0"/>
          <p:nvPr/>
        </p:nvPicPr>
        <p:blipFill>
          <a:blip r:embed="rId3">
            <a:alphaModFix/>
          </a:blip>
          <a:stretch>
            <a:fillRect/>
          </a:stretch>
        </p:blipFill>
        <p:spPr>
          <a:xfrm>
            <a:off x="2353826" y="372775"/>
            <a:ext cx="3991800" cy="45516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64" name="Shape 164"/>
        <p:cNvGrpSpPr/>
        <p:nvPr/>
      </p:nvGrpSpPr>
      <p:grpSpPr>
        <a:xfrm>
          <a:off x="0" y="0"/>
          <a:ext cx="0" cy="0"/>
          <a:chOff x="0" y="0"/>
          <a:chExt cx="0" cy="0"/>
        </a:xfrm>
      </p:grpSpPr>
      <p:sp>
        <p:nvSpPr>
          <p:cNvPr id="165" name="Shape 16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t/>
            </a:r>
            <a:endParaRPr/>
          </a:p>
        </p:txBody>
      </p:sp>
      <p:sp>
        <p:nvSpPr>
          <p:cNvPr id="166" name="Shape 16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pic>
        <p:nvPicPr>
          <p:cNvPr id="167" name="Shape 167"/>
          <p:cNvPicPr preferRelativeResize="0"/>
          <p:nvPr/>
        </p:nvPicPr>
        <p:blipFill>
          <a:blip r:embed="rId3">
            <a:alphaModFix/>
          </a:blip>
          <a:stretch>
            <a:fillRect/>
          </a:stretch>
        </p:blipFill>
        <p:spPr>
          <a:xfrm>
            <a:off x="2324150" y="156275"/>
            <a:ext cx="4236776" cy="48309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59" name="Shape 59"/>
        <p:cNvGrpSpPr/>
        <p:nvPr/>
      </p:nvGrpSpPr>
      <p:grpSpPr>
        <a:xfrm>
          <a:off x="0" y="0"/>
          <a:ext cx="0" cy="0"/>
          <a:chOff x="0" y="0"/>
          <a:chExt cx="0" cy="0"/>
        </a:xfrm>
      </p:grpSpPr>
      <p:sp>
        <p:nvSpPr>
          <p:cNvPr id="60" name="Shape 60"/>
          <p:cNvSpPr txBox="1"/>
          <p:nvPr>
            <p:ph type="ctrTitle"/>
          </p:nvPr>
        </p:nvSpPr>
        <p:spPr>
          <a:xfrm>
            <a:off x="311700" y="744575"/>
            <a:ext cx="8520600" cy="218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400">
                <a:solidFill>
                  <a:srgbClr val="FFFFFF"/>
                </a:solidFill>
              </a:rPr>
              <a:t>Test Scores + Voter Registration</a:t>
            </a:r>
            <a:endParaRPr sz="4400">
              <a:solidFill>
                <a:srgbClr val="FFFFFF"/>
              </a:solidFill>
            </a:endParaRPr>
          </a:p>
          <a:p>
            <a:pPr indent="0" lvl="0" marL="0" rtl="0">
              <a:spcBef>
                <a:spcPts val="0"/>
              </a:spcBef>
              <a:spcAft>
                <a:spcPts val="0"/>
              </a:spcAft>
              <a:buNone/>
            </a:pPr>
            <a:r>
              <a:rPr lang="en" sz="4400">
                <a:solidFill>
                  <a:srgbClr val="FFFFFF"/>
                </a:solidFill>
              </a:rPr>
              <a:t>N = 115,201</a:t>
            </a:r>
            <a:endParaRPr sz="44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71" name="Shape 171"/>
        <p:cNvGrpSpPr/>
        <p:nvPr/>
      </p:nvGrpSpPr>
      <p:grpSpPr>
        <a:xfrm>
          <a:off x="0" y="0"/>
          <a:ext cx="0" cy="0"/>
          <a:chOff x="0" y="0"/>
          <a:chExt cx="0" cy="0"/>
        </a:xfrm>
      </p:grpSpPr>
      <p:sp>
        <p:nvSpPr>
          <p:cNvPr id="172" name="Shape 17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73" name="Shape 17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pic>
        <p:nvPicPr>
          <p:cNvPr id="174" name="Shape 174"/>
          <p:cNvPicPr preferRelativeResize="0"/>
          <p:nvPr/>
        </p:nvPicPr>
        <p:blipFill>
          <a:blip r:embed="rId3">
            <a:alphaModFix/>
          </a:blip>
          <a:stretch>
            <a:fillRect/>
          </a:stretch>
        </p:blipFill>
        <p:spPr>
          <a:xfrm>
            <a:off x="1073226" y="382300"/>
            <a:ext cx="7087252" cy="4378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78" name="Shape 178"/>
        <p:cNvGrpSpPr/>
        <p:nvPr/>
      </p:nvGrpSpPr>
      <p:grpSpPr>
        <a:xfrm>
          <a:off x="0" y="0"/>
          <a:ext cx="0" cy="0"/>
          <a:chOff x="0" y="0"/>
          <a:chExt cx="0" cy="0"/>
        </a:xfrm>
      </p:grpSpPr>
      <p:sp>
        <p:nvSpPr>
          <p:cNvPr id="179" name="Shape 17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80" name="Shape 18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pic>
        <p:nvPicPr>
          <p:cNvPr id="181" name="Shape 181"/>
          <p:cNvPicPr preferRelativeResize="0"/>
          <p:nvPr/>
        </p:nvPicPr>
        <p:blipFill>
          <a:blip r:embed="rId3">
            <a:alphaModFix/>
          </a:blip>
          <a:stretch>
            <a:fillRect/>
          </a:stretch>
        </p:blipFill>
        <p:spPr>
          <a:xfrm>
            <a:off x="946125" y="331475"/>
            <a:ext cx="7251752" cy="44805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85" name="Shape 185"/>
        <p:cNvGrpSpPr/>
        <p:nvPr/>
      </p:nvGrpSpPr>
      <p:grpSpPr>
        <a:xfrm>
          <a:off x="0" y="0"/>
          <a:ext cx="0" cy="0"/>
          <a:chOff x="0" y="0"/>
          <a:chExt cx="0" cy="0"/>
        </a:xfrm>
      </p:grpSpPr>
      <p:sp>
        <p:nvSpPr>
          <p:cNvPr id="186" name="Shape 18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87" name="Shape 18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pic>
        <p:nvPicPr>
          <p:cNvPr id="188" name="Shape 188"/>
          <p:cNvPicPr preferRelativeResize="0"/>
          <p:nvPr/>
        </p:nvPicPr>
        <p:blipFill>
          <a:blip r:embed="rId3">
            <a:alphaModFix/>
          </a:blip>
          <a:stretch>
            <a:fillRect/>
          </a:stretch>
        </p:blipFill>
        <p:spPr>
          <a:xfrm>
            <a:off x="713400" y="225200"/>
            <a:ext cx="7595777" cy="46931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92" name="Shape 192"/>
        <p:cNvGrpSpPr/>
        <p:nvPr/>
      </p:nvGrpSpPr>
      <p:grpSpPr>
        <a:xfrm>
          <a:off x="0" y="0"/>
          <a:ext cx="0" cy="0"/>
          <a:chOff x="0" y="0"/>
          <a:chExt cx="0" cy="0"/>
        </a:xfrm>
      </p:grpSpPr>
      <p:sp>
        <p:nvSpPr>
          <p:cNvPr id="193" name="Shape 19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94" name="Shape 19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pic>
        <p:nvPicPr>
          <p:cNvPr id="195" name="Shape 195"/>
          <p:cNvPicPr preferRelativeResize="0"/>
          <p:nvPr/>
        </p:nvPicPr>
        <p:blipFill>
          <a:blip r:embed="rId3">
            <a:alphaModFix/>
          </a:blip>
          <a:stretch>
            <a:fillRect/>
          </a:stretch>
        </p:blipFill>
        <p:spPr>
          <a:xfrm>
            <a:off x="874901" y="343525"/>
            <a:ext cx="7394201" cy="45685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99" name="Shape 199"/>
        <p:cNvGrpSpPr/>
        <p:nvPr/>
      </p:nvGrpSpPr>
      <p:grpSpPr>
        <a:xfrm>
          <a:off x="0" y="0"/>
          <a:ext cx="0" cy="0"/>
          <a:chOff x="0" y="0"/>
          <a:chExt cx="0" cy="0"/>
        </a:xfrm>
      </p:grpSpPr>
      <p:sp>
        <p:nvSpPr>
          <p:cNvPr id="200" name="Shape 20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201" name="Shape 20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pic>
        <p:nvPicPr>
          <p:cNvPr id="202" name="Shape 202"/>
          <p:cNvPicPr preferRelativeResize="0"/>
          <p:nvPr/>
        </p:nvPicPr>
        <p:blipFill>
          <a:blip r:embed="rId3">
            <a:alphaModFix/>
          </a:blip>
          <a:stretch>
            <a:fillRect/>
          </a:stretch>
        </p:blipFill>
        <p:spPr>
          <a:xfrm>
            <a:off x="907350" y="174825"/>
            <a:ext cx="7574126" cy="46797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06" name="Shape 206"/>
        <p:cNvGrpSpPr/>
        <p:nvPr/>
      </p:nvGrpSpPr>
      <p:grpSpPr>
        <a:xfrm>
          <a:off x="0" y="0"/>
          <a:ext cx="0" cy="0"/>
          <a:chOff x="0" y="0"/>
          <a:chExt cx="0" cy="0"/>
        </a:xfrm>
      </p:grpSpPr>
      <p:sp>
        <p:nvSpPr>
          <p:cNvPr id="207" name="Shape 20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208" name="Shape 20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pic>
        <p:nvPicPr>
          <p:cNvPr id="209" name="Shape 209"/>
          <p:cNvPicPr preferRelativeResize="0"/>
          <p:nvPr/>
        </p:nvPicPr>
        <p:blipFill>
          <a:blip r:embed="rId3">
            <a:alphaModFix/>
          </a:blip>
          <a:stretch>
            <a:fillRect/>
          </a:stretch>
        </p:blipFill>
        <p:spPr>
          <a:xfrm>
            <a:off x="1159926" y="487350"/>
            <a:ext cx="6550050" cy="4047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13" name="Shape 213"/>
        <p:cNvGrpSpPr/>
        <p:nvPr/>
      </p:nvGrpSpPr>
      <p:grpSpPr>
        <a:xfrm>
          <a:off x="0" y="0"/>
          <a:ext cx="0" cy="0"/>
          <a:chOff x="0" y="0"/>
          <a:chExt cx="0" cy="0"/>
        </a:xfrm>
      </p:grpSpPr>
      <p:sp>
        <p:nvSpPr>
          <p:cNvPr id="214" name="Shape 2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pic>
        <p:nvPicPr>
          <p:cNvPr id="215" name="Shape 215"/>
          <p:cNvPicPr preferRelativeResize="0"/>
          <p:nvPr/>
        </p:nvPicPr>
        <p:blipFill>
          <a:blip r:embed="rId3">
            <a:alphaModFix/>
          </a:blip>
          <a:stretch>
            <a:fillRect/>
          </a:stretch>
        </p:blipFill>
        <p:spPr>
          <a:xfrm>
            <a:off x="2743599" y="252300"/>
            <a:ext cx="3656799" cy="44425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19" name="Shape 219"/>
        <p:cNvGrpSpPr/>
        <p:nvPr/>
      </p:nvGrpSpPr>
      <p:grpSpPr>
        <a:xfrm>
          <a:off x="0" y="0"/>
          <a:ext cx="0" cy="0"/>
          <a:chOff x="0" y="0"/>
          <a:chExt cx="0" cy="0"/>
        </a:xfrm>
      </p:grpSpPr>
      <p:sp>
        <p:nvSpPr>
          <p:cNvPr id="220" name="Shape 2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t/>
            </a:r>
            <a:endParaRPr/>
          </a:p>
        </p:txBody>
      </p:sp>
      <p:sp>
        <p:nvSpPr>
          <p:cNvPr id="221" name="Shape 22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pic>
        <p:nvPicPr>
          <p:cNvPr id="222" name="Shape 222"/>
          <p:cNvPicPr preferRelativeResize="0"/>
          <p:nvPr/>
        </p:nvPicPr>
        <p:blipFill>
          <a:blip r:embed="rId3">
            <a:alphaModFix/>
          </a:blip>
          <a:stretch>
            <a:fillRect/>
          </a:stretch>
        </p:blipFill>
        <p:spPr>
          <a:xfrm>
            <a:off x="304800" y="1104913"/>
            <a:ext cx="8534400" cy="1971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26" name="Shape 226"/>
        <p:cNvGrpSpPr/>
        <p:nvPr/>
      </p:nvGrpSpPr>
      <p:grpSpPr>
        <a:xfrm>
          <a:off x="0" y="0"/>
          <a:ext cx="0" cy="0"/>
          <a:chOff x="0" y="0"/>
          <a:chExt cx="0" cy="0"/>
        </a:xfrm>
      </p:grpSpPr>
      <p:sp>
        <p:nvSpPr>
          <p:cNvPr id="227" name="Shape 22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t/>
            </a:r>
            <a:endParaRPr/>
          </a:p>
        </p:txBody>
      </p:sp>
      <p:sp>
        <p:nvSpPr>
          <p:cNvPr id="228" name="Shape 2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pic>
        <p:nvPicPr>
          <p:cNvPr id="229" name="Shape 229"/>
          <p:cNvPicPr preferRelativeResize="0"/>
          <p:nvPr/>
        </p:nvPicPr>
        <p:blipFill>
          <a:blip r:embed="rId3">
            <a:alphaModFix/>
          </a:blip>
          <a:stretch>
            <a:fillRect/>
          </a:stretch>
        </p:blipFill>
        <p:spPr>
          <a:xfrm>
            <a:off x="2135638" y="275213"/>
            <a:ext cx="4695825" cy="44481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33" name="Shape 233"/>
        <p:cNvGrpSpPr/>
        <p:nvPr/>
      </p:nvGrpSpPr>
      <p:grpSpPr>
        <a:xfrm>
          <a:off x="0" y="0"/>
          <a:ext cx="0" cy="0"/>
          <a:chOff x="0" y="0"/>
          <a:chExt cx="0" cy="0"/>
        </a:xfrm>
      </p:grpSpPr>
      <p:sp>
        <p:nvSpPr>
          <p:cNvPr id="234" name="Shape 23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t/>
            </a:r>
            <a:endParaRPr/>
          </a:p>
        </p:txBody>
      </p:sp>
      <p:sp>
        <p:nvSpPr>
          <p:cNvPr id="235" name="Shape 23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pic>
        <p:nvPicPr>
          <p:cNvPr id="236" name="Shape 236"/>
          <p:cNvPicPr preferRelativeResize="0"/>
          <p:nvPr/>
        </p:nvPicPr>
        <p:blipFill>
          <a:blip r:embed="rId3">
            <a:alphaModFix/>
          </a:blip>
          <a:stretch>
            <a:fillRect/>
          </a:stretch>
        </p:blipFill>
        <p:spPr>
          <a:xfrm>
            <a:off x="2125188" y="347650"/>
            <a:ext cx="4695825" cy="4448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64" name="Shape 64"/>
        <p:cNvGrpSpPr/>
        <p:nvPr/>
      </p:nvGrpSpPr>
      <p:grpSpPr>
        <a:xfrm>
          <a:off x="0" y="0"/>
          <a:ext cx="0" cy="0"/>
          <a:chOff x="0" y="0"/>
          <a:chExt cx="0" cy="0"/>
        </a:xfrm>
      </p:grpSpPr>
      <p:sp>
        <p:nvSpPr>
          <p:cNvPr id="65" name="Shape 6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rgbClr val="FFFFFF"/>
                </a:solidFill>
              </a:rPr>
              <a:t>Inferential + Predictive</a:t>
            </a:r>
            <a:endParaRPr>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40" name="Shape 240"/>
        <p:cNvGrpSpPr/>
        <p:nvPr/>
      </p:nvGrpSpPr>
      <p:grpSpPr>
        <a:xfrm>
          <a:off x="0" y="0"/>
          <a:ext cx="0" cy="0"/>
          <a:chOff x="0" y="0"/>
          <a:chExt cx="0" cy="0"/>
        </a:xfrm>
      </p:grpSpPr>
      <p:sp>
        <p:nvSpPr>
          <p:cNvPr id="241" name="Shape 24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t/>
            </a:r>
            <a:endParaRPr/>
          </a:p>
        </p:txBody>
      </p:sp>
      <p:sp>
        <p:nvSpPr>
          <p:cNvPr id="242" name="Shape 24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pic>
        <p:nvPicPr>
          <p:cNvPr id="243" name="Shape 243"/>
          <p:cNvPicPr preferRelativeResize="0"/>
          <p:nvPr/>
        </p:nvPicPr>
        <p:blipFill>
          <a:blip r:embed="rId3">
            <a:alphaModFix/>
          </a:blip>
          <a:stretch>
            <a:fillRect/>
          </a:stretch>
        </p:blipFill>
        <p:spPr>
          <a:xfrm>
            <a:off x="2224075" y="347650"/>
            <a:ext cx="4695825" cy="44481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47" name="Shape 247"/>
        <p:cNvGrpSpPr/>
        <p:nvPr/>
      </p:nvGrpSpPr>
      <p:grpSpPr>
        <a:xfrm>
          <a:off x="0" y="0"/>
          <a:ext cx="0" cy="0"/>
          <a:chOff x="0" y="0"/>
          <a:chExt cx="0" cy="0"/>
        </a:xfrm>
      </p:grpSpPr>
      <p:sp>
        <p:nvSpPr>
          <p:cNvPr id="248" name="Shape 248"/>
          <p:cNvSpPr txBox="1"/>
          <p:nvPr>
            <p:ph type="ctrTitle"/>
          </p:nvPr>
        </p:nvSpPr>
        <p:spPr>
          <a:xfrm>
            <a:off x="1746323" y="699271"/>
            <a:ext cx="7002300" cy="168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t/>
            </a:r>
            <a:endParaRPr/>
          </a:p>
        </p:txBody>
      </p:sp>
      <p:sp>
        <p:nvSpPr>
          <p:cNvPr id="249" name="Shape 24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pic>
        <p:nvPicPr>
          <p:cNvPr id="250" name="Shape 250"/>
          <p:cNvPicPr preferRelativeResize="0"/>
          <p:nvPr/>
        </p:nvPicPr>
        <p:blipFill>
          <a:blip r:embed="rId3">
            <a:alphaModFix/>
          </a:blip>
          <a:stretch>
            <a:fillRect/>
          </a:stretch>
        </p:blipFill>
        <p:spPr>
          <a:xfrm>
            <a:off x="1485626" y="458300"/>
            <a:ext cx="6340347" cy="422690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54" name="Shape 254"/>
        <p:cNvGrpSpPr/>
        <p:nvPr/>
      </p:nvGrpSpPr>
      <p:grpSpPr>
        <a:xfrm>
          <a:off x="0" y="0"/>
          <a:ext cx="0" cy="0"/>
          <a:chOff x="0" y="0"/>
          <a:chExt cx="0" cy="0"/>
        </a:xfrm>
      </p:grpSpPr>
      <p:sp>
        <p:nvSpPr>
          <p:cNvPr id="255" name="Shape 25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t/>
            </a:r>
            <a:endParaRPr/>
          </a:p>
        </p:txBody>
      </p:sp>
      <p:sp>
        <p:nvSpPr>
          <p:cNvPr id="256" name="Shape 25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pic>
        <p:nvPicPr>
          <p:cNvPr id="257" name="Shape 257"/>
          <p:cNvPicPr preferRelativeResize="0"/>
          <p:nvPr/>
        </p:nvPicPr>
        <p:blipFill>
          <a:blip r:embed="rId3">
            <a:alphaModFix/>
          </a:blip>
          <a:stretch>
            <a:fillRect/>
          </a:stretch>
        </p:blipFill>
        <p:spPr>
          <a:xfrm>
            <a:off x="1512650" y="650300"/>
            <a:ext cx="6261899" cy="417459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61" name="Shape 261"/>
        <p:cNvGrpSpPr/>
        <p:nvPr/>
      </p:nvGrpSpPr>
      <p:grpSpPr>
        <a:xfrm>
          <a:off x="0" y="0"/>
          <a:ext cx="0" cy="0"/>
          <a:chOff x="0" y="0"/>
          <a:chExt cx="0" cy="0"/>
        </a:xfrm>
      </p:grpSpPr>
      <p:sp>
        <p:nvSpPr>
          <p:cNvPr id="262" name="Shape 26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t/>
            </a:r>
            <a:endParaRPr/>
          </a:p>
        </p:txBody>
      </p:sp>
      <p:sp>
        <p:nvSpPr>
          <p:cNvPr id="263" name="Shape 26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pic>
        <p:nvPicPr>
          <p:cNvPr id="264" name="Shape 264"/>
          <p:cNvPicPr preferRelativeResize="0"/>
          <p:nvPr/>
        </p:nvPicPr>
        <p:blipFill>
          <a:blip r:embed="rId3">
            <a:alphaModFix/>
          </a:blip>
          <a:stretch>
            <a:fillRect/>
          </a:stretch>
        </p:blipFill>
        <p:spPr>
          <a:xfrm>
            <a:off x="1299025" y="357462"/>
            <a:ext cx="6642849" cy="44285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68" name="Shape 268"/>
        <p:cNvGrpSpPr/>
        <p:nvPr/>
      </p:nvGrpSpPr>
      <p:grpSpPr>
        <a:xfrm>
          <a:off x="0" y="0"/>
          <a:ext cx="0" cy="0"/>
          <a:chOff x="0" y="0"/>
          <a:chExt cx="0" cy="0"/>
        </a:xfrm>
      </p:grpSpPr>
      <p:sp>
        <p:nvSpPr>
          <p:cNvPr id="269" name="Shape 26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t/>
            </a:r>
            <a:endParaRPr/>
          </a:p>
        </p:txBody>
      </p:sp>
      <p:sp>
        <p:nvSpPr>
          <p:cNvPr id="270" name="Shape 27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pic>
        <p:nvPicPr>
          <p:cNvPr id="271" name="Shape 271"/>
          <p:cNvPicPr preferRelativeResize="0"/>
          <p:nvPr/>
        </p:nvPicPr>
        <p:blipFill>
          <a:blip r:embed="rId3">
            <a:alphaModFix/>
          </a:blip>
          <a:stretch>
            <a:fillRect/>
          </a:stretch>
        </p:blipFill>
        <p:spPr>
          <a:xfrm>
            <a:off x="1266325" y="268050"/>
            <a:ext cx="6778952" cy="451930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75" name="Shape 275"/>
        <p:cNvGrpSpPr/>
        <p:nvPr/>
      </p:nvGrpSpPr>
      <p:grpSpPr>
        <a:xfrm>
          <a:off x="0" y="0"/>
          <a:ext cx="0" cy="0"/>
          <a:chOff x="0" y="0"/>
          <a:chExt cx="0" cy="0"/>
        </a:xfrm>
      </p:grpSpPr>
      <p:sp>
        <p:nvSpPr>
          <p:cNvPr id="276" name="Shape 27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t/>
            </a:r>
            <a:endParaRPr/>
          </a:p>
        </p:txBody>
      </p:sp>
      <p:sp>
        <p:nvSpPr>
          <p:cNvPr id="277" name="Shape 27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278" name="Shape 278"/>
          <p:cNvPicPr preferRelativeResize="0"/>
          <p:nvPr/>
        </p:nvPicPr>
        <p:blipFill>
          <a:blip r:embed="rId3">
            <a:alphaModFix/>
          </a:blip>
          <a:stretch>
            <a:fillRect/>
          </a:stretch>
        </p:blipFill>
        <p:spPr>
          <a:xfrm>
            <a:off x="352500" y="1017239"/>
            <a:ext cx="8346576" cy="3109025"/>
          </a:xfrm>
          <a:prstGeom prst="rect">
            <a:avLst/>
          </a:prstGeom>
          <a:noFill/>
          <a:ln>
            <a:noFill/>
          </a:ln>
        </p:spPr>
      </p:pic>
      <p:sp>
        <p:nvSpPr>
          <p:cNvPr id="279" name="Shape 279"/>
          <p:cNvSpPr txBox="1"/>
          <p:nvPr/>
        </p:nvSpPr>
        <p:spPr>
          <a:xfrm>
            <a:off x="1370425" y="151275"/>
            <a:ext cx="5908800" cy="4893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4800">
                <a:solidFill>
                  <a:srgbClr val="FFFFFF"/>
                </a:solidFill>
              </a:rPr>
              <a:t>Income variable</a:t>
            </a:r>
            <a:endParaRPr sz="4800">
              <a:solidFill>
                <a:srgbClr val="FFFFFF"/>
              </a:solidFill>
            </a:endParaRPr>
          </a:p>
        </p:txBody>
      </p:sp>
      <p:sp>
        <p:nvSpPr>
          <p:cNvPr id="280" name="Shape 280"/>
          <p:cNvSpPr txBox="1"/>
          <p:nvPr/>
        </p:nvSpPr>
        <p:spPr>
          <a:xfrm>
            <a:off x="1201325" y="4404900"/>
            <a:ext cx="6166800" cy="4893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a:solidFill>
                  <a:srgbClr val="FFFFFF"/>
                </a:solidFill>
              </a:rPr>
              <a:t>600  chilean pesos = 1 USD</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69" name="Shape 69"/>
        <p:cNvGrpSpPr/>
        <p:nvPr/>
      </p:nvGrpSpPr>
      <p:grpSpPr>
        <a:xfrm>
          <a:off x="0" y="0"/>
          <a:ext cx="0" cy="0"/>
          <a:chOff x="0" y="0"/>
          <a:chExt cx="0" cy="0"/>
        </a:xfrm>
      </p:grpSpPr>
      <p:sp>
        <p:nvSpPr>
          <p:cNvPr id="70" name="Shape 7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Graph here</a:t>
            </a:r>
            <a:endParaRPr/>
          </a:p>
        </p:txBody>
      </p:sp>
      <p:pic>
        <p:nvPicPr>
          <p:cNvPr id="71" name="Shape 71"/>
          <p:cNvPicPr preferRelativeResize="0"/>
          <p:nvPr/>
        </p:nvPicPr>
        <p:blipFill>
          <a:blip r:embed="rId3">
            <a:alphaModFix/>
          </a:blip>
          <a:stretch>
            <a:fillRect/>
          </a:stretch>
        </p:blipFill>
        <p:spPr>
          <a:xfrm>
            <a:off x="2368150" y="196250"/>
            <a:ext cx="4015851" cy="47509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75" name="Shape 75"/>
        <p:cNvGrpSpPr/>
        <p:nvPr/>
      </p:nvGrpSpPr>
      <p:grpSpPr>
        <a:xfrm>
          <a:off x="0" y="0"/>
          <a:ext cx="0" cy="0"/>
          <a:chOff x="0" y="0"/>
          <a:chExt cx="0" cy="0"/>
        </a:xfrm>
      </p:grpSpPr>
      <p:sp>
        <p:nvSpPr>
          <p:cNvPr id="76" name="Shape 7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t/>
            </a:r>
            <a:endParaRPr/>
          </a:p>
        </p:txBody>
      </p:sp>
      <p:sp>
        <p:nvSpPr>
          <p:cNvPr id="77" name="Shape 7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Graph</a:t>
            </a:r>
            <a:r>
              <a:rPr lang="en"/>
              <a:t> here</a:t>
            </a:r>
            <a:endParaRPr/>
          </a:p>
        </p:txBody>
      </p:sp>
      <p:pic>
        <p:nvPicPr>
          <p:cNvPr id="78" name="Shape 78"/>
          <p:cNvPicPr preferRelativeResize="0"/>
          <p:nvPr/>
        </p:nvPicPr>
        <p:blipFill>
          <a:blip r:embed="rId3">
            <a:alphaModFix/>
          </a:blip>
          <a:stretch>
            <a:fillRect/>
          </a:stretch>
        </p:blipFill>
        <p:spPr>
          <a:xfrm>
            <a:off x="551625" y="373726"/>
            <a:ext cx="7864648" cy="3634649"/>
          </a:xfrm>
          <a:prstGeom prst="rect">
            <a:avLst/>
          </a:prstGeom>
          <a:noFill/>
          <a:ln>
            <a:noFill/>
          </a:ln>
        </p:spPr>
      </p:pic>
      <p:sp>
        <p:nvSpPr>
          <p:cNvPr id="79" name="Shape 79"/>
          <p:cNvSpPr txBox="1"/>
          <p:nvPr/>
        </p:nvSpPr>
        <p:spPr>
          <a:xfrm>
            <a:off x="765300" y="4182425"/>
            <a:ext cx="7305900" cy="79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X</a:t>
            </a:r>
            <a:r>
              <a:rPr lang="en">
                <a:solidFill>
                  <a:srgbClr val="FFFFFF"/>
                </a:solidFill>
              </a:rPr>
              <a:t>X - axes: income group</a:t>
            </a:r>
            <a:endParaRPr>
              <a:solidFill>
                <a:srgbClr val="FFFFFF"/>
              </a:solidFill>
            </a:endParaRPr>
          </a:p>
          <a:p>
            <a:pPr indent="0" lvl="0" marL="0" rtl="0">
              <a:spcBef>
                <a:spcPts val="0"/>
              </a:spcBef>
              <a:spcAft>
                <a:spcPts val="0"/>
              </a:spcAft>
              <a:buNone/>
            </a:pPr>
            <a:r>
              <a:rPr lang="en">
                <a:solidFill>
                  <a:srgbClr val="FFFFFF"/>
                </a:solidFill>
              </a:rPr>
              <a:t>  Y - axes: probability of registered to vote</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83" name="Shape 83"/>
        <p:cNvGrpSpPr/>
        <p:nvPr/>
      </p:nvGrpSpPr>
      <p:grpSpPr>
        <a:xfrm>
          <a:off x="0" y="0"/>
          <a:ext cx="0" cy="0"/>
          <a:chOff x="0" y="0"/>
          <a:chExt cx="0" cy="0"/>
        </a:xfrm>
      </p:grpSpPr>
      <p:sp>
        <p:nvSpPr>
          <p:cNvPr id="84" name="Shape 8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t/>
            </a:r>
            <a:endParaRPr/>
          </a:p>
        </p:txBody>
      </p:sp>
      <p:sp>
        <p:nvSpPr>
          <p:cNvPr id="85" name="Shape 8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Graph here</a:t>
            </a:r>
            <a:endParaRPr/>
          </a:p>
        </p:txBody>
      </p:sp>
      <p:pic>
        <p:nvPicPr>
          <p:cNvPr id="86" name="Shape 86"/>
          <p:cNvPicPr preferRelativeResize="0"/>
          <p:nvPr/>
        </p:nvPicPr>
        <p:blipFill>
          <a:blip r:embed="rId3">
            <a:alphaModFix/>
          </a:blip>
          <a:stretch>
            <a:fillRect/>
          </a:stretch>
        </p:blipFill>
        <p:spPr>
          <a:xfrm>
            <a:off x="1068100" y="210625"/>
            <a:ext cx="6830259" cy="3675001"/>
          </a:xfrm>
          <a:prstGeom prst="rect">
            <a:avLst/>
          </a:prstGeom>
          <a:noFill/>
          <a:ln>
            <a:noFill/>
          </a:ln>
        </p:spPr>
      </p:pic>
      <p:sp>
        <p:nvSpPr>
          <p:cNvPr id="87" name="Shape 87"/>
          <p:cNvSpPr txBox="1"/>
          <p:nvPr/>
        </p:nvSpPr>
        <p:spPr>
          <a:xfrm>
            <a:off x="765300" y="4111250"/>
            <a:ext cx="7305900" cy="792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X</a:t>
            </a:r>
            <a:r>
              <a:rPr lang="en">
                <a:solidFill>
                  <a:srgbClr val="FFFFFF"/>
                </a:solidFill>
              </a:rPr>
              <a:t>X - axes: income group</a:t>
            </a:r>
            <a:endParaRPr>
              <a:solidFill>
                <a:srgbClr val="FFFFFF"/>
              </a:solidFill>
            </a:endParaRPr>
          </a:p>
          <a:p>
            <a:pPr indent="0" lvl="0" marL="0">
              <a:spcBef>
                <a:spcPts val="0"/>
              </a:spcBef>
              <a:spcAft>
                <a:spcPts val="0"/>
              </a:spcAft>
              <a:buNone/>
            </a:pPr>
            <a:r>
              <a:rPr lang="en">
                <a:solidFill>
                  <a:srgbClr val="FFFFFF"/>
                </a:solidFill>
              </a:rPr>
              <a:t>  Y - axes: probability of registered to vote</a:t>
            </a:r>
            <a:endParaRPr>
              <a:solidFill>
                <a:srgbClr val="FFFFFF"/>
              </a:solidFill>
            </a:endParaRPr>
          </a:p>
          <a:p>
            <a:pPr indent="0" lvl="0" marL="0">
              <a:spcBef>
                <a:spcPts val="0"/>
              </a:spcBef>
              <a:spcAft>
                <a:spcPts val="0"/>
              </a:spcAft>
              <a:buNone/>
            </a:pPr>
            <a:r>
              <a:rPr lang="en">
                <a:solidFill>
                  <a:srgbClr val="FFFFFF"/>
                </a:solidFill>
              </a:rPr>
              <a:t> </a:t>
            </a:r>
            <a:r>
              <a:rPr lang="en">
                <a:solidFill>
                  <a:srgbClr val="FFFFFF"/>
                </a:solidFill>
              </a:rPr>
              <a:t> Mean of the dependent variable = 0.14</a:t>
            </a: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91" name="Shape 91"/>
        <p:cNvGrpSpPr/>
        <p:nvPr/>
      </p:nvGrpSpPr>
      <p:grpSpPr>
        <a:xfrm>
          <a:off x="0" y="0"/>
          <a:ext cx="0" cy="0"/>
          <a:chOff x="0" y="0"/>
          <a:chExt cx="0" cy="0"/>
        </a:xfrm>
      </p:grpSpPr>
      <p:sp>
        <p:nvSpPr>
          <p:cNvPr id="92" name="Shape 9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rgbClr val="FFFFFF"/>
                </a:solidFill>
              </a:rPr>
              <a:t>Wealth + Knowledge</a:t>
            </a:r>
            <a:endParaRPr>
              <a:solidFill>
                <a:srgbClr val="FFFFFF"/>
              </a:solidFill>
            </a:endParaRPr>
          </a:p>
        </p:txBody>
      </p:sp>
      <p:sp>
        <p:nvSpPr>
          <p:cNvPr id="93" name="Shape 9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97" name="Shape 97"/>
        <p:cNvGrpSpPr/>
        <p:nvPr/>
      </p:nvGrpSpPr>
      <p:grpSpPr>
        <a:xfrm>
          <a:off x="0" y="0"/>
          <a:ext cx="0" cy="0"/>
          <a:chOff x="0" y="0"/>
          <a:chExt cx="0" cy="0"/>
        </a:xfrm>
      </p:grpSpPr>
      <p:sp>
        <p:nvSpPr>
          <p:cNvPr id="98" name="Shape 98"/>
          <p:cNvSpPr txBox="1"/>
          <p:nvPr>
            <p:ph type="ctrTitle"/>
          </p:nvPr>
        </p:nvSpPr>
        <p:spPr>
          <a:xfrm>
            <a:off x="258333" y="13674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4800">
                <a:solidFill>
                  <a:srgbClr val="FFFFFF"/>
                </a:solidFill>
              </a:rPr>
              <a:t>Policy:</a:t>
            </a:r>
            <a:endParaRPr sz="4800">
              <a:solidFill>
                <a:srgbClr val="FFFFFF"/>
              </a:solidFill>
            </a:endParaRPr>
          </a:p>
          <a:p>
            <a:pPr indent="0" lvl="0" marL="0" rtl="0">
              <a:spcBef>
                <a:spcPts val="0"/>
              </a:spcBef>
              <a:spcAft>
                <a:spcPts val="0"/>
              </a:spcAft>
              <a:buNone/>
            </a:pPr>
            <a:r>
              <a:rPr lang="en" sz="4800">
                <a:solidFill>
                  <a:srgbClr val="FFFFFF"/>
                </a:solidFill>
              </a:rPr>
              <a:t>Target disadvantaged </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02" name="Shape 102"/>
        <p:cNvGrpSpPr/>
        <p:nvPr/>
      </p:nvGrpSpPr>
      <p:grpSpPr>
        <a:xfrm>
          <a:off x="0" y="0"/>
          <a:ext cx="0" cy="0"/>
          <a:chOff x="0" y="0"/>
          <a:chExt cx="0" cy="0"/>
        </a:xfrm>
      </p:grpSpPr>
      <p:sp>
        <p:nvSpPr>
          <p:cNvPr id="103" name="Shape 103"/>
          <p:cNvSpPr txBox="1"/>
          <p:nvPr>
            <p:ph type="ctrTitle"/>
          </p:nvPr>
        </p:nvSpPr>
        <p:spPr>
          <a:xfrm>
            <a:off x="258333" y="13674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4800">
                <a:solidFill>
                  <a:srgbClr val="FFFFFF"/>
                </a:solidFill>
              </a:rPr>
              <a:t>Campaigns:</a:t>
            </a:r>
            <a:endParaRPr sz="4800">
              <a:solidFill>
                <a:srgbClr val="FFFFFF"/>
              </a:solidFill>
            </a:endParaRPr>
          </a:p>
          <a:p>
            <a:pPr indent="0" lvl="0" marL="0" rtl="0">
              <a:spcBef>
                <a:spcPts val="0"/>
              </a:spcBef>
              <a:spcAft>
                <a:spcPts val="0"/>
              </a:spcAft>
              <a:buNone/>
            </a:pPr>
            <a:r>
              <a:rPr lang="en" sz="4800">
                <a:solidFill>
                  <a:srgbClr val="FFFFFF"/>
                </a:solidFill>
              </a:rPr>
              <a:t>Target high knowledge</a:t>
            </a:r>
            <a:endParaRPr sz="4800">
              <a:solidFill>
                <a:srgbClr val="FFFFFF"/>
              </a:solidFill>
            </a:endParaRPr>
          </a:p>
        </p:txBody>
      </p:sp>
      <p:sp>
        <p:nvSpPr>
          <p:cNvPr id="104" name="Shape 104"/>
          <p:cNvSpPr txBox="1"/>
          <p:nvPr>
            <p:ph idx="1" type="subTitle"/>
          </p:nvPr>
        </p:nvSpPr>
        <p:spPr>
          <a:xfrm>
            <a:off x="454575" y="302462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