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88638" cy="7562850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488" y="-120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FB7E-8182-F248-A8E1-71A47A848B89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D7DE-61F3-A640-AE9E-BE63CF62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8637" y="2818486"/>
            <a:ext cx="3906275" cy="1490301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just"/>
            <a:r>
              <a:rPr lang="en-US" sz="1800" dirty="0">
                <a:latin typeface="NewsGotT"/>
                <a:cs typeface="NewsGotT"/>
              </a:rPr>
              <a:t>Work </a:t>
            </a:r>
            <a:r>
              <a:rPr lang="en-US" sz="1800" dirty="0" smtClean="0">
                <a:latin typeface="NewsGotT"/>
                <a:cs typeface="NewsGotT"/>
              </a:rPr>
              <a:t>developed with support from </a:t>
            </a:r>
            <a:r>
              <a:rPr lang="en-US" sz="1800" dirty="0">
                <a:latin typeface="NewsGotT"/>
                <a:cs typeface="NewsGotT"/>
              </a:rPr>
              <a:t>the Numerical Algorithms Group and funded by the Portuguese agency FCT, </a:t>
            </a:r>
            <a:r>
              <a:rPr lang="en-US" sz="1800" i="1" dirty="0" err="1">
                <a:latin typeface="NewsGotT"/>
                <a:cs typeface="NewsGotT"/>
              </a:rPr>
              <a:t>Fundação</a:t>
            </a:r>
            <a:r>
              <a:rPr lang="en-US" sz="1800" i="1" dirty="0">
                <a:latin typeface="NewsGotT"/>
                <a:cs typeface="NewsGotT"/>
              </a:rPr>
              <a:t> </a:t>
            </a:r>
            <a:r>
              <a:rPr lang="en-US" sz="1800" i="1" dirty="0" err="1">
                <a:latin typeface="NewsGotT"/>
                <a:cs typeface="NewsGotT"/>
              </a:rPr>
              <a:t>para</a:t>
            </a:r>
            <a:r>
              <a:rPr lang="en-US" sz="1800" i="1" dirty="0">
                <a:latin typeface="NewsGotT"/>
                <a:cs typeface="NewsGotT"/>
              </a:rPr>
              <a:t> a </a:t>
            </a:r>
            <a:r>
              <a:rPr lang="en-US" sz="1800" i="1" dirty="0" err="1">
                <a:latin typeface="NewsGotT"/>
                <a:cs typeface="NewsGotT"/>
              </a:rPr>
              <a:t>Ciência</a:t>
            </a:r>
            <a:r>
              <a:rPr lang="en-US" sz="1800" i="1" dirty="0">
                <a:latin typeface="NewsGotT"/>
                <a:cs typeface="NewsGotT"/>
              </a:rPr>
              <a:t> e </a:t>
            </a:r>
            <a:r>
              <a:rPr lang="en-US" sz="1800" i="1" dirty="0" err="1">
                <a:latin typeface="NewsGotT"/>
                <a:cs typeface="NewsGotT"/>
              </a:rPr>
              <a:t>Tecnologia</a:t>
            </a:r>
            <a:r>
              <a:rPr lang="en-US" sz="1800" dirty="0">
                <a:latin typeface="NewsGotT"/>
                <a:cs typeface="NewsGotT"/>
              </a:rPr>
              <a:t>, under the program UT Austin | Portugal</a:t>
            </a:r>
            <a:r>
              <a:rPr lang="en-US" sz="1800" dirty="0" smtClean="0">
                <a:latin typeface="NewsGotT"/>
                <a:cs typeface="NewsGotT"/>
              </a:rPr>
              <a:t>.</a:t>
            </a:r>
            <a:endParaRPr lang="en-US" sz="1800" dirty="0">
              <a:latin typeface="NewsGotT"/>
              <a:cs typeface="NewsGot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22" y="4617925"/>
            <a:ext cx="3806190" cy="77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02" y="6458291"/>
            <a:ext cx="4944110" cy="72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FCT_H_color_v20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19" y="5767887"/>
            <a:ext cx="5334593" cy="497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6525" y="851104"/>
            <a:ext cx="4409767" cy="3766821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NewsGotT"/>
                <a:cs typeface="NewsGotT"/>
              </a:rPr>
              <a:t>Nicholas J. </a:t>
            </a:r>
            <a:r>
              <a:rPr lang="en-US" sz="1400" dirty="0" err="1">
                <a:latin typeface="NewsGotT"/>
                <a:cs typeface="NewsGotT"/>
              </a:rPr>
              <a:t>Higham</a:t>
            </a:r>
            <a:r>
              <a:rPr lang="en-US" sz="1400" dirty="0">
                <a:latin typeface="NewsGotT"/>
                <a:cs typeface="NewsGotT"/>
              </a:rPr>
              <a:t>. Functions of Matrices: Theory and Computation. Philadelphia, PA, USA: Society for Industrial and Applied Mathematics, 2008. </a:t>
            </a:r>
            <a:r>
              <a:rPr lang="en-US" sz="1400" dirty="0" err="1">
                <a:latin typeface="NewsGotT"/>
                <a:cs typeface="NewsGotT"/>
              </a:rPr>
              <a:t>isbn</a:t>
            </a:r>
            <a:r>
              <a:rPr lang="en-US" sz="1400" dirty="0">
                <a:latin typeface="NewsGotT"/>
                <a:cs typeface="NewsGotT"/>
              </a:rPr>
              <a:t>: 978- 0-898716-46-7. </a:t>
            </a:r>
          </a:p>
          <a:p>
            <a:pPr marL="342900" lvl="0" indent="-342900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NewsGotT"/>
                <a:cs typeface="NewsGotT"/>
              </a:rPr>
              <a:t>Åke</a:t>
            </a:r>
            <a:r>
              <a:rPr lang="en-US" sz="1400" dirty="0">
                <a:latin typeface="NewsGotT"/>
                <a:cs typeface="NewsGotT"/>
              </a:rPr>
              <a:t> </a:t>
            </a:r>
            <a:r>
              <a:rPr lang="en-US" sz="1400" dirty="0" err="1">
                <a:latin typeface="NewsGotT"/>
                <a:cs typeface="NewsGotT"/>
              </a:rPr>
              <a:t>Björck</a:t>
            </a:r>
            <a:r>
              <a:rPr lang="en-US" sz="1400" dirty="0">
                <a:latin typeface="NewsGotT"/>
                <a:cs typeface="NewsGotT"/>
              </a:rPr>
              <a:t> and Sven </a:t>
            </a:r>
            <a:r>
              <a:rPr lang="en-US" sz="1400" dirty="0" err="1">
                <a:latin typeface="NewsGotT"/>
                <a:cs typeface="NewsGotT"/>
              </a:rPr>
              <a:t>Hammarling</a:t>
            </a:r>
            <a:r>
              <a:rPr lang="en-US" sz="1400" dirty="0">
                <a:latin typeface="NewsGotT"/>
                <a:cs typeface="NewsGotT"/>
              </a:rPr>
              <a:t>. “A </a:t>
            </a:r>
            <a:r>
              <a:rPr lang="en-US" sz="1400" dirty="0" err="1">
                <a:latin typeface="NewsGotT"/>
                <a:cs typeface="NewsGotT"/>
              </a:rPr>
              <a:t>Schur</a:t>
            </a:r>
            <a:r>
              <a:rPr lang="en-US" sz="1400" dirty="0">
                <a:latin typeface="NewsGotT"/>
                <a:cs typeface="NewsGotT"/>
              </a:rPr>
              <a:t> method for the square root of a matrix”. In: Linear Algebra and its Applications 52–53 (1983), pp. 127–140. </a:t>
            </a:r>
          </a:p>
          <a:p>
            <a:pPr marL="342900" lvl="0" indent="-342900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NewsGotT"/>
                <a:cs typeface="NewsGotT"/>
              </a:rPr>
              <a:t>Edvin</a:t>
            </a:r>
            <a:r>
              <a:rPr lang="en-US" sz="1400" dirty="0">
                <a:latin typeface="NewsGotT"/>
                <a:cs typeface="NewsGotT"/>
              </a:rPr>
              <a:t> </a:t>
            </a:r>
            <a:r>
              <a:rPr lang="en-US" sz="1400" dirty="0" err="1">
                <a:latin typeface="NewsGotT"/>
                <a:cs typeface="NewsGotT"/>
              </a:rPr>
              <a:t>Deadman</a:t>
            </a:r>
            <a:r>
              <a:rPr lang="en-US" sz="1400" dirty="0">
                <a:latin typeface="NewsGotT"/>
                <a:cs typeface="NewsGotT"/>
              </a:rPr>
              <a:t>, Nicholas J. </a:t>
            </a:r>
            <a:r>
              <a:rPr lang="en-US" sz="1400" dirty="0" err="1">
                <a:latin typeface="NewsGotT"/>
                <a:cs typeface="NewsGotT"/>
              </a:rPr>
              <a:t>Higham</a:t>
            </a:r>
            <a:r>
              <a:rPr lang="en-US" sz="1400" dirty="0">
                <a:latin typeface="NewsGotT"/>
                <a:cs typeface="NewsGotT"/>
              </a:rPr>
              <a:t>, and </a:t>
            </a:r>
            <a:r>
              <a:rPr lang="en-US" sz="1400" dirty="0" err="1">
                <a:latin typeface="NewsGotT"/>
                <a:cs typeface="NewsGotT"/>
              </a:rPr>
              <a:t>Rui</a:t>
            </a:r>
            <a:r>
              <a:rPr lang="en-US" sz="1400" dirty="0">
                <a:latin typeface="NewsGotT"/>
                <a:cs typeface="NewsGotT"/>
              </a:rPr>
              <a:t> </a:t>
            </a:r>
            <a:r>
              <a:rPr lang="en-US" sz="1400" dirty="0" err="1">
                <a:latin typeface="NewsGotT"/>
                <a:cs typeface="NewsGotT"/>
              </a:rPr>
              <a:t>Ralha</a:t>
            </a:r>
            <a:r>
              <a:rPr lang="en-US" sz="1400" dirty="0">
                <a:latin typeface="NewsGotT"/>
                <a:cs typeface="NewsGotT"/>
              </a:rPr>
              <a:t>. “Blocked </a:t>
            </a:r>
            <a:r>
              <a:rPr lang="en-US" sz="1400" dirty="0" err="1">
                <a:latin typeface="NewsGotT"/>
                <a:cs typeface="NewsGotT"/>
              </a:rPr>
              <a:t>Schur</a:t>
            </a:r>
            <a:r>
              <a:rPr lang="en-US" sz="1400" dirty="0">
                <a:latin typeface="NewsGotT"/>
                <a:cs typeface="NewsGotT"/>
              </a:rPr>
              <a:t> Algorithms for Computing the Matrix Square Root”. In: Applied Parallel and Scientific Computing: 11th International Conference, PARA 2012, Helsinki, Finland. Ed. by P. </a:t>
            </a:r>
            <a:r>
              <a:rPr lang="en-US" sz="1400" dirty="0" err="1">
                <a:latin typeface="NewsGotT"/>
                <a:cs typeface="NewsGotT"/>
              </a:rPr>
              <a:t>Manninen</a:t>
            </a:r>
            <a:r>
              <a:rPr lang="en-US" sz="1400" dirty="0">
                <a:latin typeface="NewsGotT"/>
                <a:cs typeface="NewsGotT"/>
              </a:rPr>
              <a:t> and P. </a:t>
            </a:r>
            <a:r>
              <a:rPr lang="en-US" sz="1400" dirty="0" err="1">
                <a:latin typeface="NewsGotT"/>
                <a:cs typeface="NewsGotT"/>
              </a:rPr>
              <a:t>Öster</a:t>
            </a:r>
            <a:r>
              <a:rPr lang="en-US" sz="1400" dirty="0">
                <a:latin typeface="NewsGotT"/>
                <a:cs typeface="NewsGotT"/>
              </a:rPr>
              <a:t>. Vol. 7782. Lecture Notes in Computer Science. Springer-</a:t>
            </a:r>
            <a:r>
              <a:rPr lang="en-US" sz="1400" dirty="0" err="1">
                <a:latin typeface="NewsGotT"/>
                <a:cs typeface="NewsGotT"/>
              </a:rPr>
              <a:t>Verlag</a:t>
            </a:r>
            <a:r>
              <a:rPr lang="en-US" sz="1400" dirty="0">
                <a:latin typeface="NewsGotT"/>
                <a:cs typeface="NewsGotT"/>
              </a:rPr>
              <a:t>, Berlin, 2013, pp. 171–182. </a:t>
            </a:r>
            <a:r>
              <a:rPr lang="en-US" sz="1400" dirty="0" err="1">
                <a:latin typeface="NewsGotT"/>
                <a:cs typeface="NewsGotT"/>
              </a:rPr>
              <a:t>doi</a:t>
            </a:r>
            <a:r>
              <a:rPr lang="en-US" sz="1400" dirty="0">
                <a:latin typeface="NewsGotT"/>
                <a:cs typeface="NewsGotT"/>
              </a:rPr>
              <a:t>: 10.1007/ 978-3-642-36803-5_12.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6525" y="0"/>
            <a:ext cx="10302113" cy="97904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9B2118"/>
                </a:solidFill>
                <a:latin typeface="NewsGotT"/>
                <a:cs typeface="NewsGotT"/>
              </a:rPr>
              <a:t>References</a:t>
            </a:r>
            <a:endParaRPr lang="en-US" sz="4000" b="1" baseline="30000" dirty="0">
              <a:solidFill>
                <a:srgbClr val="9B2118"/>
              </a:solidFill>
              <a:latin typeface="NewsGotT"/>
              <a:cs typeface="NewsGotT"/>
            </a:endParaRPr>
          </a:p>
        </p:txBody>
      </p:sp>
    </p:spTree>
    <p:extLst>
      <p:ext uri="{BB962C8B-B14F-4D97-AF65-F5344CB8AC3E}">
        <p14:creationId xmlns:p14="http://schemas.microsoft.com/office/powerpoint/2010/main" val="69505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204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wacky</dc:creator>
  <cp:lastModifiedBy>wacky</cp:lastModifiedBy>
  <cp:revision>2</cp:revision>
  <dcterms:created xsi:type="dcterms:W3CDTF">2013-04-08T23:06:36Z</dcterms:created>
  <dcterms:modified xsi:type="dcterms:W3CDTF">2013-04-08T23:18:40Z</dcterms:modified>
</cp:coreProperties>
</file>