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5124113" cy="10688638"/>
  <p:notesSz cx="6858000" cy="9144000"/>
  <p:defaultTextStyle>
    <a:defPPr>
      <a:defRPr lang="en-US"/>
    </a:defPPr>
    <a:lvl1pPr marL="0" algn="l" defTabSz="737464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1pPr>
    <a:lvl2pPr marL="737464" algn="l" defTabSz="737464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2pPr>
    <a:lvl3pPr marL="1474927" algn="l" defTabSz="737464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3pPr>
    <a:lvl4pPr marL="2212391" algn="l" defTabSz="737464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4pPr>
    <a:lvl5pPr marL="2949854" algn="l" defTabSz="737464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5pPr>
    <a:lvl6pPr marL="3687318" algn="l" defTabSz="737464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6pPr>
    <a:lvl7pPr marL="4424782" algn="l" defTabSz="737464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7pPr>
    <a:lvl8pPr marL="5162245" algn="l" defTabSz="737464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8pPr>
    <a:lvl9pPr marL="5899709" algn="l" defTabSz="737464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21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9851" autoAdjust="0"/>
  </p:normalViewPr>
  <p:slideViewPr>
    <p:cSldViewPr snapToGrid="0" snapToObjects="1">
      <p:cViewPr varScale="1">
        <p:scale>
          <a:sx n="76" d="100"/>
          <a:sy n="76" d="100"/>
        </p:scale>
        <p:origin x="-1048" y="-96"/>
      </p:cViewPr>
      <p:guideLst>
        <p:guide orient="horz" pos="3367"/>
        <p:guide pos="476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4309" y="3320407"/>
            <a:ext cx="12855496" cy="2291129"/>
          </a:xfrm>
        </p:spPr>
        <p:txBody>
          <a:bodyPr/>
          <a:lstStyle/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8617" y="6056895"/>
            <a:ext cx="10586879" cy="273154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7374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749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2123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498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873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4247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622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99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C01F2-1776-5A41-9576-11B3E0E7E5C1}" type="datetimeFigureOut">
              <a:rPr lang="en-US" smtClean="0"/>
              <a:t>4/8/13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0D876-6732-3244-825F-D70C181B1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415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C01F2-1776-5A41-9576-11B3E0E7E5C1}" type="datetimeFigureOut">
              <a:rPr lang="en-US" smtClean="0"/>
              <a:t>4/8/13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0D876-6732-3244-825F-D70C181B1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049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8138434" y="668040"/>
            <a:ext cx="5626906" cy="14214405"/>
          </a:xfrm>
        </p:spPr>
        <p:txBody>
          <a:bodyPr vert="eaVert"/>
          <a:lstStyle/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49840" y="668040"/>
            <a:ext cx="16636524" cy="14214405"/>
          </a:xfrm>
        </p:spPr>
        <p:txBody>
          <a:bodyPr vert="eaVert"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C01F2-1776-5A41-9576-11B3E0E7E5C1}" type="datetimeFigureOut">
              <a:rPr lang="en-US" smtClean="0"/>
              <a:t>4/8/13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0D876-6732-3244-825F-D70C181B1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389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C01F2-1776-5A41-9576-11B3E0E7E5C1}" type="datetimeFigureOut">
              <a:rPr lang="en-US" smtClean="0"/>
              <a:t>4/8/13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0D876-6732-3244-825F-D70C181B1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963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4701" y="6868441"/>
            <a:ext cx="12855496" cy="2122882"/>
          </a:xfrm>
        </p:spPr>
        <p:txBody>
          <a:bodyPr anchor="t"/>
          <a:lstStyle>
            <a:lvl1pPr algn="l">
              <a:defRPr sz="6500" b="1" cap="all"/>
            </a:lvl1pPr>
          </a:lstStyle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4701" y="4530301"/>
            <a:ext cx="12855496" cy="2338139"/>
          </a:xfrm>
        </p:spPr>
        <p:txBody>
          <a:bodyPr anchor="b"/>
          <a:lstStyle>
            <a:lvl1pPr marL="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737464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2pPr>
            <a:lvl3pPr marL="1474927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3pPr>
            <a:lvl4pPr marL="2212391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4pPr>
            <a:lvl5pPr marL="2949854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5pPr>
            <a:lvl6pPr marL="3687318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6pPr>
            <a:lvl7pPr marL="4424782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7pPr>
            <a:lvl8pPr marL="5162245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8pPr>
            <a:lvl9pPr marL="5899709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C01F2-1776-5A41-9576-11B3E0E7E5C1}" type="datetimeFigureOut">
              <a:rPr lang="en-US" smtClean="0"/>
              <a:t>4/8/13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0D876-6732-3244-825F-D70C181B1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029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49841" y="3887003"/>
            <a:ext cx="11130403" cy="10995441"/>
          </a:xfrm>
        </p:spPr>
        <p:txBody>
          <a:bodyPr/>
          <a:lstStyle>
            <a:lvl1pPr>
              <a:defRPr sz="4500"/>
            </a:lvl1pPr>
            <a:lvl2pPr>
              <a:defRPr sz="3900"/>
            </a:lvl2pPr>
            <a:lvl3pPr>
              <a:defRPr sz="32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32311" y="3887003"/>
            <a:ext cx="11133028" cy="10995441"/>
          </a:xfrm>
        </p:spPr>
        <p:txBody>
          <a:bodyPr/>
          <a:lstStyle>
            <a:lvl1pPr>
              <a:defRPr sz="4500"/>
            </a:lvl1pPr>
            <a:lvl2pPr>
              <a:defRPr sz="3900"/>
            </a:lvl2pPr>
            <a:lvl3pPr>
              <a:defRPr sz="32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C01F2-1776-5A41-9576-11B3E0E7E5C1}" type="datetimeFigureOut">
              <a:rPr lang="en-US" smtClean="0"/>
              <a:t>4/8/13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0D876-6732-3244-825F-D70C181B1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089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6206" y="428041"/>
            <a:ext cx="13611702" cy="1781440"/>
          </a:xfrm>
        </p:spPr>
        <p:txBody>
          <a:bodyPr/>
          <a:lstStyle>
            <a:lvl1pPr>
              <a:defRPr/>
            </a:lvl1pPr>
          </a:lstStyle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6206" y="2392573"/>
            <a:ext cx="6682443" cy="997111"/>
          </a:xfrm>
        </p:spPr>
        <p:txBody>
          <a:bodyPr anchor="b"/>
          <a:lstStyle>
            <a:lvl1pPr marL="0" indent="0">
              <a:buNone/>
              <a:defRPr sz="3900" b="1"/>
            </a:lvl1pPr>
            <a:lvl2pPr marL="737464" indent="0">
              <a:buNone/>
              <a:defRPr sz="3200" b="1"/>
            </a:lvl2pPr>
            <a:lvl3pPr marL="1474927" indent="0">
              <a:buNone/>
              <a:defRPr sz="2900" b="1"/>
            </a:lvl3pPr>
            <a:lvl4pPr marL="2212391" indent="0">
              <a:buNone/>
              <a:defRPr sz="2600" b="1"/>
            </a:lvl4pPr>
            <a:lvl5pPr marL="2949854" indent="0">
              <a:buNone/>
              <a:defRPr sz="2600" b="1"/>
            </a:lvl5pPr>
            <a:lvl6pPr marL="3687318" indent="0">
              <a:buNone/>
              <a:defRPr sz="2600" b="1"/>
            </a:lvl6pPr>
            <a:lvl7pPr marL="4424782" indent="0">
              <a:buNone/>
              <a:defRPr sz="2600" b="1"/>
            </a:lvl7pPr>
            <a:lvl8pPr marL="5162245" indent="0">
              <a:buNone/>
              <a:defRPr sz="2600" b="1"/>
            </a:lvl8pPr>
            <a:lvl9pPr marL="5899709" indent="0">
              <a:buNone/>
              <a:defRPr sz="2600" b="1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6206" y="3389684"/>
            <a:ext cx="6682443" cy="6158339"/>
          </a:xfrm>
        </p:spPr>
        <p:txBody>
          <a:bodyPr/>
          <a:lstStyle>
            <a:lvl1pPr>
              <a:defRPr sz="3900"/>
            </a:lvl1pPr>
            <a:lvl2pPr>
              <a:defRPr sz="32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82840" y="2392573"/>
            <a:ext cx="6685068" cy="997111"/>
          </a:xfrm>
        </p:spPr>
        <p:txBody>
          <a:bodyPr anchor="b"/>
          <a:lstStyle>
            <a:lvl1pPr marL="0" indent="0">
              <a:buNone/>
              <a:defRPr sz="3900" b="1"/>
            </a:lvl1pPr>
            <a:lvl2pPr marL="737464" indent="0">
              <a:buNone/>
              <a:defRPr sz="3200" b="1"/>
            </a:lvl2pPr>
            <a:lvl3pPr marL="1474927" indent="0">
              <a:buNone/>
              <a:defRPr sz="2900" b="1"/>
            </a:lvl3pPr>
            <a:lvl4pPr marL="2212391" indent="0">
              <a:buNone/>
              <a:defRPr sz="2600" b="1"/>
            </a:lvl4pPr>
            <a:lvl5pPr marL="2949854" indent="0">
              <a:buNone/>
              <a:defRPr sz="2600" b="1"/>
            </a:lvl5pPr>
            <a:lvl6pPr marL="3687318" indent="0">
              <a:buNone/>
              <a:defRPr sz="2600" b="1"/>
            </a:lvl6pPr>
            <a:lvl7pPr marL="4424782" indent="0">
              <a:buNone/>
              <a:defRPr sz="2600" b="1"/>
            </a:lvl7pPr>
            <a:lvl8pPr marL="5162245" indent="0">
              <a:buNone/>
              <a:defRPr sz="2600" b="1"/>
            </a:lvl8pPr>
            <a:lvl9pPr marL="5899709" indent="0">
              <a:buNone/>
              <a:defRPr sz="2600" b="1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82840" y="3389684"/>
            <a:ext cx="6685068" cy="6158339"/>
          </a:xfrm>
        </p:spPr>
        <p:txBody>
          <a:bodyPr/>
          <a:lstStyle>
            <a:lvl1pPr>
              <a:defRPr sz="3900"/>
            </a:lvl1pPr>
            <a:lvl2pPr>
              <a:defRPr sz="32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C01F2-1776-5A41-9576-11B3E0E7E5C1}" type="datetimeFigureOut">
              <a:rPr lang="en-US" smtClean="0"/>
              <a:t>4/8/13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0D876-6732-3244-825F-D70C181B1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439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C01F2-1776-5A41-9576-11B3E0E7E5C1}" type="datetimeFigureOut">
              <a:rPr lang="en-US" smtClean="0"/>
              <a:t>4/8/13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0D876-6732-3244-825F-D70C181B1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059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C01F2-1776-5A41-9576-11B3E0E7E5C1}" type="datetimeFigureOut">
              <a:rPr lang="en-US" smtClean="0"/>
              <a:t>4/8/13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0D876-6732-3244-825F-D70C181B1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200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6206" y="425566"/>
            <a:ext cx="4975729" cy="1811130"/>
          </a:xfrm>
        </p:spPr>
        <p:txBody>
          <a:bodyPr anchor="b"/>
          <a:lstStyle>
            <a:lvl1pPr algn="l">
              <a:defRPr sz="3200" b="1"/>
            </a:lvl1pPr>
          </a:lstStyle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13108" y="425567"/>
            <a:ext cx="8454799" cy="9122456"/>
          </a:xfrm>
        </p:spPr>
        <p:txBody>
          <a:bodyPr/>
          <a:lstStyle>
            <a:lvl1pPr>
              <a:defRPr sz="5200"/>
            </a:lvl1pPr>
            <a:lvl2pPr>
              <a:defRPr sz="4500"/>
            </a:lvl2pPr>
            <a:lvl3pPr>
              <a:defRPr sz="39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6206" y="2236697"/>
            <a:ext cx="4975729" cy="7311326"/>
          </a:xfrm>
        </p:spPr>
        <p:txBody>
          <a:bodyPr/>
          <a:lstStyle>
            <a:lvl1pPr marL="0" indent="0">
              <a:buNone/>
              <a:defRPr sz="2300"/>
            </a:lvl1pPr>
            <a:lvl2pPr marL="737464" indent="0">
              <a:buNone/>
              <a:defRPr sz="1900"/>
            </a:lvl2pPr>
            <a:lvl3pPr marL="1474927" indent="0">
              <a:buNone/>
              <a:defRPr sz="1600"/>
            </a:lvl3pPr>
            <a:lvl4pPr marL="2212391" indent="0">
              <a:buNone/>
              <a:defRPr sz="1500"/>
            </a:lvl4pPr>
            <a:lvl5pPr marL="2949854" indent="0">
              <a:buNone/>
              <a:defRPr sz="1500"/>
            </a:lvl5pPr>
            <a:lvl6pPr marL="3687318" indent="0">
              <a:buNone/>
              <a:defRPr sz="1500"/>
            </a:lvl6pPr>
            <a:lvl7pPr marL="4424782" indent="0">
              <a:buNone/>
              <a:defRPr sz="1500"/>
            </a:lvl7pPr>
            <a:lvl8pPr marL="5162245" indent="0">
              <a:buNone/>
              <a:defRPr sz="1500"/>
            </a:lvl8pPr>
            <a:lvl9pPr marL="5899709" indent="0">
              <a:buNone/>
              <a:defRPr sz="1500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C01F2-1776-5A41-9576-11B3E0E7E5C1}" type="datetimeFigureOut">
              <a:rPr lang="en-US" smtClean="0"/>
              <a:t>4/8/13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0D876-6732-3244-825F-D70C181B1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718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4432" y="7482047"/>
            <a:ext cx="9074468" cy="883298"/>
          </a:xfrm>
        </p:spPr>
        <p:txBody>
          <a:bodyPr anchor="b"/>
          <a:lstStyle>
            <a:lvl1pPr algn="l">
              <a:defRPr sz="3200" b="1"/>
            </a:lvl1pPr>
          </a:lstStyle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64432" y="955049"/>
            <a:ext cx="9074468" cy="6413183"/>
          </a:xfrm>
        </p:spPr>
        <p:txBody>
          <a:bodyPr/>
          <a:lstStyle>
            <a:lvl1pPr marL="0" indent="0">
              <a:buNone/>
              <a:defRPr sz="5200"/>
            </a:lvl1pPr>
            <a:lvl2pPr marL="737464" indent="0">
              <a:buNone/>
              <a:defRPr sz="4500"/>
            </a:lvl2pPr>
            <a:lvl3pPr marL="1474927" indent="0">
              <a:buNone/>
              <a:defRPr sz="3900"/>
            </a:lvl3pPr>
            <a:lvl4pPr marL="2212391" indent="0">
              <a:buNone/>
              <a:defRPr sz="3200"/>
            </a:lvl4pPr>
            <a:lvl5pPr marL="2949854" indent="0">
              <a:buNone/>
              <a:defRPr sz="3200"/>
            </a:lvl5pPr>
            <a:lvl6pPr marL="3687318" indent="0">
              <a:buNone/>
              <a:defRPr sz="3200"/>
            </a:lvl6pPr>
            <a:lvl7pPr marL="4424782" indent="0">
              <a:buNone/>
              <a:defRPr sz="3200"/>
            </a:lvl7pPr>
            <a:lvl8pPr marL="5162245" indent="0">
              <a:buNone/>
              <a:defRPr sz="3200"/>
            </a:lvl8pPr>
            <a:lvl9pPr marL="5899709" indent="0">
              <a:buNone/>
              <a:defRPr sz="3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64432" y="8365344"/>
            <a:ext cx="9074468" cy="1254430"/>
          </a:xfrm>
        </p:spPr>
        <p:txBody>
          <a:bodyPr/>
          <a:lstStyle>
            <a:lvl1pPr marL="0" indent="0">
              <a:buNone/>
              <a:defRPr sz="2300"/>
            </a:lvl1pPr>
            <a:lvl2pPr marL="737464" indent="0">
              <a:buNone/>
              <a:defRPr sz="1900"/>
            </a:lvl2pPr>
            <a:lvl3pPr marL="1474927" indent="0">
              <a:buNone/>
              <a:defRPr sz="1600"/>
            </a:lvl3pPr>
            <a:lvl4pPr marL="2212391" indent="0">
              <a:buNone/>
              <a:defRPr sz="1500"/>
            </a:lvl4pPr>
            <a:lvl5pPr marL="2949854" indent="0">
              <a:buNone/>
              <a:defRPr sz="1500"/>
            </a:lvl5pPr>
            <a:lvl6pPr marL="3687318" indent="0">
              <a:buNone/>
              <a:defRPr sz="1500"/>
            </a:lvl6pPr>
            <a:lvl7pPr marL="4424782" indent="0">
              <a:buNone/>
              <a:defRPr sz="1500"/>
            </a:lvl7pPr>
            <a:lvl8pPr marL="5162245" indent="0">
              <a:buNone/>
              <a:defRPr sz="1500"/>
            </a:lvl8pPr>
            <a:lvl9pPr marL="5899709" indent="0">
              <a:buNone/>
              <a:defRPr sz="1500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C01F2-1776-5A41-9576-11B3E0E7E5C1}" type="datetimeFigureOut">
              <a:rPr lang="en-US" smtClean="0"/>
              <a:t>4/8/13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0D876-6732-3244-825F-D70C181B1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800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6206" y="428041"/>
            <a:ext cx="13611702" cy="1781440"/>
          </a:xfrm>
          <a:prstGeom prst="rect">
            <a:avLst/>
          </a:prstGeom>
        </p:spPr>
        <p:txBody>
          <a:bodyPr vert="horz" lIns="147493" tIns="73746" rIns="147493" bIns="73746" rtlCol="0" anchor="ctr">
            <a:normAutofit/>
          </a:bodyPr>
          <a:lstStyle/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6206" y="2494016"/>
            <a:ext cx="13611702" cy="7054007"/>
          </a:xfrm>
          <a:prstGeom prst="rect">
            <a:avLst/>
          </a:prstGeom>
        </p:spPr>
        <p:txBody>
          <a:bodyPr vert="horz" lIns="147493" tIns="73746" rIns="147493" bIns="73746" rtlCol="0">
            <a:normAutofit/>
          </a:bodyPr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6206" y="9906785"/>
            <a:ext cx="3528960" cy="569071"/>
          </a:xfrm>
          <a:prstGeom prst="rect">
            <a:avLst/>
          </a:prstGeom>
        </p:spPr>
        <p:txBody>
          <a:bodyPr vert="horz" lIns="147493" tIns="73746" rIns="147493" bIns="73746" rtlCol="0" anchor="ctr"/>
          <a:lstStyle>
            <a:lvl1pPr algn="l">
              <a:defRPr sz="1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EC01F2-1776-5A41-9576-11B3E0E7E5C1}" type="datetimeFigureOut">
              <a:rPr lang="en-US" smtClean="0"/>
              <a:t>4/8/13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67406" y="9906785"/>
            <a:ext cx="4789302" cy="569071"/>
          </a:xfrm>
          <a:prstGeom prst="rect">
            <a:avLst/>
          </a:prstGeom>
        </p:spPr>
        <p:txBody>
          <a:bodyPr vert="horz" lIns="147493" tIns="73746" rIns="147493" bIns="73746" rtlCol="0" anchor="ctr"/>
          <a:lstStyle>
            <a:lvl1pPr algn="ctr">
              <a:defRPr sz="1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8948" y="9906785"/>
            <a:ext cx="3528960" cy="569071"/>
          </a:xfrm>
          <a:prstGeom prst="rect">
            <a:avLst/>
          </a:prstGeom>
        </p:spPr>
        <p:txBody>
          <a:bodyPr vert="horz" lIns="147493" tIns="73746" rIns="147493" bIns="73746" rtlCol="0" anchor="ctr"/>
          <a:lstStyle>
            <a:lvl1pPr algn="r">
              <a:defRPr sz="1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80D876-6732-3244-825F-D70C181B1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611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737464" rtl="0" eaLnBrk="1" latinLnBrk="0" hangingPunct="1">
        <a:spcBef>
          <a:spcPct val="0"/>
        </a:spcBef>
        <a:buNone/>
        <a:defRPr sz="7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53098" indent="-553098" algn="l" defTabSz="737464" rtl="0" eaLnBrk="1" latinLnBrk="0" hangingPunct="1">
        <a:spcBef>
          <a:spcPct val="20000"/>
        </a:spcBef>
        <a:buFont typeface="Arial"/>
        <a:buChar char="•"/>
        <a:defRPr sz="5200" kern="1200">
          <a:solidFill>
            <a:schemeClr val="tx1"/>
          </a:solidFill>
          <a:latin typeface="+mn-lt"/>
          <a:ea typeface="+mn-ea"/>
          <a:cs typeface="+mn-cs"/>
        </a:defRPr>
      </a:lvl1pPr>
      <a:lvl2pPr marL="1198378" indent="-460915" algn="l" defTabSz="737464" rtl="0" eaLnBrk="1" latinLnBrk="0" hangingPunct="1">
        <a:spcBef>
          <a:spcPct val="20000"/>
        </a:spcBef>
        <a:buFont typeface="Arial"/>
        <a:buChar char="–"/>
        <a:defRPr sz="4500" kern="1200">
          <a:solidFill>
            <a:schemeClr val="tx1"/>
          </a:solidFill>
          <a:latin typeface="+mn-lt"/>
          <a:ea typeface="+mn-ea"/>
          <a:cs typeface="+mn-cs"/>
        </a:defRPr>
      </a:lvl2pPr>
      <a:lvl3pPr marL="1843659" indent="-368732" algn="l" defTabSz="737464" rtl="0" eaLnBrk="1" latinLnBrk="0" hangingPunct="1">
        <a:spcBef>
          <a:spcPct val="20000"/>
        </a:spcBef>
        <a:buFont typeface="Arial"/>
        <a:buChar char="•"/>
        <a:defRPr sz="3900" kern="1200">
          <a:solidFill>
            <a:schemeClr val="tx1"/>
          </a:solidFill>
          <a:latin typeface="+mn-lt"/>
          <a:ea typeface="+mn-ea"/>
          <a:cs typeface="+mn-cs"/>
        </a:defRPr>
      </a:lvl3pPr>
      <a:lvl4pPr marL="2581123" indent="-368732" algn="l" defTabSz="737464" rtl="0" eaLnBrk="1" latinLnBrk="0" hangingPunct="1">
        <a:spcBef>
          <a:spcPct val="20000"/>
        </a:spcBef>
        <a:buFont typeface="Arial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318586" indent="-368732" algn="l" defTabSz="737464" rtl="0" eaLnBrk="1" latinLnBrk="0" hangingPunct="1">
        <a:spcBef>
          <a:spcPct val="20000"/>
        </a:spcBef>
        <a:buFont typeface="Arial"/>
        <a:buChar char="»"/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56050" indent="-368732" algn="l" defTabSz="737464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793513" indent="-368732" algn="l" defTabSz="737464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530977" indent="-368732" algn="l" defTabSz="737464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268441" indent="-368732" algn="l" defTabSz="737464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7464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37464" algn="l" defTabSz="737464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474927" algn="l" defTabSz="737464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2212391" algn="l" defTabSz="737464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49854" algn="l" defTabSz="737464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687318" algn="l" defTabSz="737464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424782" algn="l" defTabSz="737464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5162245" algn="l" defTabSz="737464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899709" algn="l" defTabSz="737464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hevron 9"/>
          <p:cNvSpPr/>
          <p:nvPr/>
        </p:nvSpPr>
        <p:spPr>
          <a:xfrm>
            <a:off x="375642" y="2983987"/>
            <a:ext cx="10970055" cy="391591"/>
          </a:xfrm>
          <a:prstGeom prst="chevron">
            <a:avLst/>
          </a:prstGeom>
          <a:solidFill>
            <a:srgbClr val="9B2118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3414248"/>
              </p:ext>
            </p:extLst>
          </p:nvPr>
        </p:nvGraphicFramePr>
        <p:xfrm>
          <a:off x="375647" y="2983987"/>
          <a:ext cx="10970052" cy="33254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69312"/>
                <a:gridCol w="1428677"/>
                <a:gridCol w="985983"/>
                <a:gridCol w="1517216"/>
                <a:gridCol w="1517216"/>
                <a:gridCol w="1517216"/>
                <a:gridCol w="1517216"/>
                <a:gridCol w="1517216"/>
              </a:tblGrid>
              <a:tr h="316578">
                <a:tc>
                  <a:txBody>
                    <a:bodyPr/>
                    <a:lstStyle/>
                    <a:p>
                      <a:pPr algn="ctr"/>
                      <a:endParaRPr lang="en-US" sz="1800" b="1" dirty="0">
                        <a:latin typeface="NewsGotT"/>
                        <a:cs typeface="NewsGot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bg1"/>
                          </a:solidFill>
                          <a:latin typeface="NewsGotT"/>
                          <a:cs typeface="NewsGotT"/>
                        </a:rPr>
                        <a:t>2006</a:t>
                      </a:r>
                      <a:endParaRPr lang="en-US" sz="1800" b="1" dirty="0">
                        <a:solidFill>
                          <a:schemeClr val="bg1"/>
                        </a:solidFill>
                        <a:latin typeface="NewsGotT"/>
                        <a:cs typeface="NewsGot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bg1"/>
                          </a:solidFill>
                          <a:latin typeface="NewsGotT"/>
                          <a:cs typeface="NewsGotT"/>
                        </a:rPr>
                        <a:t>2007</a:t>
                      </a:r>
                      <a:endParaRPr lang="en-US" sz="1800" b="1" dirty="0">
                        <a:solidFill>
                          <a:schemeClr val="bg1"/>
                        </a:solidFill>
                        <a:latin typeface="NewsGotT"/>
                        <a:cs typeface="NewsGot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bg1"/>
                          </a:solidFill>
                          <a:latin typeface="NewsGotT"/>
                          <a:cs typeface="NewsGotT"/>
                        </a:rPr>
                        <a:t>2008</a:t>
                      </a:r>
                      <a:endParaRPr lang="en-US" sz="1800" b="1" dirty="0">
                        <a:solidFill>
                          <a:schemeClr val="bg1"/>
                        </a:solidFill>
                        <a:latin typeface="NewsGotT"/>
                        <a:cs typeface="NewsGot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bg1"/>
                          </a:solidFill>
                          <a:latin typeface="NewsGotT"/>
                          <a:cs typeface="NewsGotT"/>
                        </a:rPr>
                        <a:t>2009</a:t>
                      </a:r>
                      <a:endParaRPr lang="en-US" sz="1800" b="1" dirty="0">
                        <a:solidFill>
                          <a:schemeClr val="bg1"/>
                        </a:solidFill>
                        <a:latin typeface="NewsGotT"/>
                        <a:cs typeface="NewsGot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bg1"/>
                          </a:solidFill>
                          <a:latin typeface="NewsGotT"/>
                          <a:cs typeface="NewsGotT"/>
                        </a:rPr>
                        <a:t>2010</a:t>
                      </a:r>
                      <a:endParaRPr lang="en-US" sz="1800" b="1" dirty="0">
                        <a:solidFill>
                          <a:schemeClr val="bg1"/>
                        </a:solidFill>
                        <a:latin typeface="NewsGotT"/>
                        <a:cs typeface="NewsGot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bg1"/>
                          </a:solidFill>
                          <a:latin typeface="NewsGotT"/>
                          <a:cs typeface="NewsGotT"/>
                        </a:rPr>
                        <a:t>2011</a:t>
                      </a:r>
                      <a:endParaRPr lang="en-US" sz="1800" b="1" dirty="0">
                        <a:solidFill>
                          <a:schemeClr val="bg1"/>
                        </a:solidFill>
                        <a:latin typeface="NewsGotT"/>
                        <a:cs typeface="NewsGot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bg1"/>
                          </a:solidFill>
                          <a:latin typeface="NewsGotT"/>
                          <a:cs typeface="NewsGotT"/>
                        </a:rPr>
                        <a:t>2012</a:t>
                      </a:r>
                      <a:endParaRPr lang="en-US" sz="1800" b="1" dirty="0">
                        <a:solidFill>
                          <a:schemeClr val="bg1"/>
                        </a:solidFill>
                        <a:latin typeface="NewsGotT"/>
                        <a:cs typeface="NewsGotT"/>
                      </a:endParaRPr>
                    </a:p>
                  </a:txBody>
                  <a:tcPr/>
                </a:tc>
              </a:tr>
              <a:tr h="906256">
                <a:tc rowSpan="2"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latin typeface="NewsGotT"/>
                          <a:cs typeface="NewsGotT"/>
                        </a:rPr>
                        <a:t>Intel</a:t>
                      </a:r>
                      <a:endParaRPr lang="en-US" sz="1800" b="1" dirty="0">
                        <a:latin typeface="NewsGotT"/>
                        <a:cs typeface="NewsGotT"/>
                      </a:endParaRPr>
                    </a:p>
                  </a:txBody>
                  <a:tcPr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 smtClean="0">
                          <a:latin typeface="NewsGotT"/>
                          <a:cs typeface="NewsGotT"/>
                        </a:rPr>
                        <a:t>Core</a:t>
                      </a:r>
                      <a:br>
                        <a:rPr lang="en-US" sz="1800" i="1" dirty="0" smtClean="0">
                          <a:latin typeface="NewsGotT"/>
                          <a:cs typeface="NewsGotT"/>
                        </a:rPr>
                      </a:br>
                      <a:r>
                        <a:rPr lang="en-US" sz="1600" dirty="0" smtClean="0">
                          <a:latin typeface="NewsGotT"/>
                          <a:cs typeface="NewsGotT"/>
                        </a:rPr>
                        <a:t>up</a:t>
                      </a:r>
                      <a:r>
                        <a:rPr lang="en-US" sz="1600" baseline="0" dirty="0" smtClean="0">
                          <a:latin typeface="NewsGotT"/>
                          <a:cs typeface="NewsGotT"/>
                        </a:rPr>
                        <a:t> to</a:t>
                      </a:r>
                      <a:r>
                        <a:rPr lang="en-US" sz="1800" baseline="0" dirty="0" smtClean="0">
                          <a:latin typeface="NewsGotT"/>
                          <a:cs typeface="NewsGotT"/>
                        </a:rPr>
                        <a:t/>
                      </a:r>
                      <a:br>
                        <a:rPr lang="en-US" sz="1800" baseline="0" dirty="0" smtClean="0">
                          <a:latin typeface="NewsGotT"/>
                          <a:cs typeface="NewsGotT"/>
                        </a:rPr>
                      </a:br>
                      <a:r>
                        <a:rPr lang="en-US" sz="1800" baseline="0" dirty="0" smtClean="0">
                          <a:latin typeface="NewsGotT"/>
                          <a:cs typeface="NewsGotT"/>
                        </a:rPr>
                        <a:t>4 cores</a:t>
                      </a:r>
                      <a:endParaRPr lang="en-US" sz="1800" dirty="0" smtClean="0">
                        <a:latin typeface="NewsGotT"/>
                        <a:cs typeface="NewsGotT"/>
                      </a:endParaRP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NewsGotT"/>
                        <a:cs typeface="NewsGotT"/>
                      </a:endParaRP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 smtClean="0">
                          <a:latin typeface="NewsGotT"/>
                          <a:cs typeface="NewsGotT"/>
                        </a:rPr>
                        <a:t>Nehalem</a:t>
                      </a:r>
                      <a:br>
                        <a:rPr lang="en-US" sz="1800" i="1" dirty="0" smtClean="0">
                          <a:latin typeface="NewsGotT"/>
                          <a:cs typeface="NewsGotT"/>
                        </a:rPr>
                      </a:br>
                      <a:r>
                        <a:rPr lang="en-US" sz="1600" dirty="0" smtClean="0">
                          <a:latin typeface="NewsGotT"/>
                          <a:cs typeface="NewsGotT"/>
                        </a:rPr>
                        <a:t>up to</a:t>
                      </a:r>
                      <a:r>
                        <a:rPr lang="en-US" sz="1800" dirty="0" smtClean="0">
                          <a:latin typeface="NewsGotT"/>
                          <a:cs typeface="NewsGotT"/>
                        </a:rPr>
                        <a:t/>
                      </a:r>
                      <a:br>
                        <a:rPr lang="en-US" sz="1800" dirty="0" smtClean="0">
                          <a:latin typeface="NewsGotT"/>
                          <a:cs typeface="NewsGotT"/>
                        </a:rPr>
                      </a:br>
                      <a:r>
                        <a:rPr lang="en-US" sz="1800" dirty="0" smtClean="0">
                          <a:latin typeface="NewsGotT"/>
                          <a:cs typeface="NewsGotT"/>
                        </a:rPr>
                        <a:t>10 cores</a:t>
                      </a:r>
                      <a:endParaRPr lang="en-US" sz="1800" dirty="0">
                        <a:latin typeface="NewsGotT"/>
                        <a:cs typeface="NewsGotT"/>
                      </a:endParaRP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NewsGotT"/>
                        <a:cs typeface="NewsGotT"/>
                      </a:endParaRP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NewsGotT"/>
                        <a:cs typeface="NewsGotT"/>
                      </a:endParaRP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 smtClean="0">
                          <a:latin typeface="NewsGotT"/>
                          <a:cs typeface="NewsGotT"/>
                        </a:rPr>
                        <a:t>Sandy Bridge</a:t>
                      </a:r>
                      <a:br>
                        <a:rPr lang="en-US" sz="1800" i="1" dirty="0" smtClean="0">
                          <a:latin typeface="NewsGotT"/>
                          <a:cs typeface="NewsGotT"/>
                        </a:rPr>
                      </a:br>
                      <a:r>
                        <a:rPr lang="en-US" sz="1600" dirty="0" smtClean="0">
                          <a:latin typeface="NewsGotT"/>
                          <a:cs typeface="NewsGotT"/>
                        </a:rPr>
                        <a:t>up to</a:t>
                      </a:r>
                      <a:r>
                        <a:rPr lang="en-US" sz="1800" dirty="0" smtClean="0">
                          <a:latin typeface="NewsGotT"/>
                          <a:cs typeface="NewsGotT"/>
                        </a:rPr>
                        <a:t/>
                      </a:r>
                      <a:br>
                        <a:rPr lang="en-US" sz="1800" dirty="0" smtClean="0">
                          <a:latin typeface="NewsGotT"/>
                          <a:cs typeface="NewsGotT"/>
                        </a:rPr>
                      </a:br>
                      <a:r>
                        <a:rPr lang="en-US" sz="1800" dirty="0" smtClean="0">
                          <a:latin typeface="NewsGotT"/>
                          <a:cs typeface="NewsGotT"/>
                        </a:rPr>
                        <a:t>8 cores</a:t>
                      </a:r>
                      <a:endParaRPr lang="en-US" sz="1800" dirty="0">
                        <a:latin typeface="NewsGotT"/>
                        <a:cs typeface="NewsGotT"/>
                      </a:endParaRP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NewsGotT"/>
                        <a:cs typeface="NewsGotT"/>
                      </a:endParaRP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23650">
                <a:tc vMerge="1">
                  <a:txBody>
                    <a:bodyPr/>
                    <a:lstStyle/>
                    <a:p>
                      <a:pPr algn="ctr"/>
                      <a:endParaRPr lang="en-US" sz="2400" dirty="0">
                        <a:latin typeface="NewsGotT"/>
                        <a:cs typeface="NewsGot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 smtClean="0">
                        <a:latin typeface="NewsGotT"/>
                        <a:cs typeface="NewsGotT"/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NewsGotT"/>
                        <a:cs typeface="NewsGotT"/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>
                          <a:latin typeface="NewsGotT"/>
                          <a:cs typeface="NewsGotT"/>
                        </a:rPr>
                        <a:t>Larrabee</a:t>
                      </a:r>
                      <a:endParaRPr lang="en-US" sz="1800" dirty="0" smtClean="0">
                        <a:latin typeface="NewsGotT"/>
                        <a:cs typeface="NewsGotT"/>
                      </a:endParaRPr>
                    </a:p>
                    <a:p>
                      <a:pPr algn="ctr"/>
                      <a:r>
                        <a:rPr lang="en-US" sz="1400" dirty="0" smtClean="0">
                          <a:latin typeface="NewsGotT"/>
                          <a:cs typeface="NewsGotT"/>
                        </a:rPr>
                        <a:t>(terminated</a:t>
                      </a:r>
                      <a:r>
                        <a:rPr lang="en-US" sz="1400" baseline="0" dirty="0" smtClean="0">
                          <a:latin typeface="NewsGotT"/>
                          <a:cs typeface="NewsGotT"/>
                        </a:rPr>
                        <a:t> in 2010)</a:t>
                      </a:r>
                      <a:endParaRPr lang="en-US" sz="1400" dirty="0">
                        <a:latin typeface="NewsGotT"/>
                        <a:cs typeface="NewsGotT"/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NewsGotT"/>
                        <a:cs typeface="NewsGotT"/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 smtClean="0">
                          <a:latin typeface="NewsGotT"/>
                          <a:cs typeface="NewsGotT"/>
                        </a:rPr>
                        <a:t>Knights Ferry</a:t>
                      </a:r>
                      <a:br>
                        <a:rPr lang="en-US" sz="1800" i="1" dirty="0" smtClean="0">
                          <a:latin typeface="NewsGotT"/>
                          <a:cs typeface="NewsGotT"/>
                        </a:rPr>
                      </a:br>
                      <a:r>
                        <a:rPr lang="en-US" sz="1600" dirty="0" smtClean="0">
                          <a:latin typeface="NewsGotT"/>
                          <a:cs typeface="NewsGotT"/>
                        </a:rPr>
                        <a:t>up to</a:t>
                      </a:r>
                      <a:r>
                        <a:rPr lang="en-US" sz="1800" dirty="0" smtClean="0">
                          <a:latin typeface="NewsGotT"/>
                          <a:cs typeface="NewsGotT"/>
                        </a:rPr>
                        <a:t/>
                      </a:r>
                      <a:br>
                        <a:rPr lang="en-US" sz="1800" dirty="0" smtClean="0">
                          <a:latin typeface="NewsGotT"/>
                          <a:cs typeface="NewsGotT"/>
                        </a:rPr>
                      </a:br>
                      <a:r>
                        <a:rPr lang="en-US" sz="1800" dirty="0" smtClean="0">
                          <a:latin typeface="NewsGotT"/>
                          <a:cs typeface="NewsGotT"/>
                        </a:rPr>
                        <a:t>50 cores</a:t>
                      </a:r>
                      <a:endParaRPr lang="en-US" sz="1800" dirty="0">
                        <a:latin typeface="NewsGotT"/>
                        <a:cs typeface="NewsGotT"/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7374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1" dirty="0" smtClean="0">
                          <a:latin typeface="NewsGotT"/>
                          <a:cs typeface="NewsGotT"/>
                        </a:rPr>
                        <a:t>Knights Corner</a:t>
                      </a:r>
                      <a:br>
                        <a:rPr lang="en-US" sz="1800" i="1" dirty="0" smtClean="0">
                          <a:latin typeface="NewsGotT"/>
                          <a:cs typeface="NewsGotT"/>
                        </a:rPr>
                      </a:br>
                      <a:r>
                        <a:rPr lang="en-US" sz="1600" dirty="0" smtClean="0">
                          <a:latin typeface="NewsGotT"/>
                          <a:cs typeface="NewsGotT"/>
                        </a:rPr>
                        <a:t>up</a:t>
                      </a:r>
                      <a:r>
                        <a:rPr lang="en-US" sz="1600" baseline="0" dirty="0" smtClean="0">
                          <a:latin typeface="NewsGotT"/>
                          <a:cs typeface="NewsGotT"/>
                        </a:rPr>
                        <a:t> to</a:t>
                      </a:r>
                      <a:r>
                        <a:rPr lang="en-US" sz="1800" baseline="0" dirty="0" smtClean="0">
                          <a:latin typeface="NewsGotT"/>
                          <a:cs typeface="NewsGotT"/>
                        </a:rPr>
                        <a:t/>
                      </a:r>
                      <a:br>
                        <a:rPr lang="en-US" sz="1800" baseline="0" dirty="0" smtClean="0">
                          <a:latin typeface="NewsGotT"/>
                          <a:cs typeface="NewsGotT"/>
                        </a:rPr>
                      </a:br>
                      <a:r>
                        <a:rPr lang="en-US" sz="1800" baseline="0" dirty="0" smtClean="0">
                          <a:latin typeface="NewsGotT"/>
                          <a:cs typeface="NewsGotT"/>
                        </a:rPr>
                        <a:t>60 cores</a:t>
                      </a:r>
                      <a:endParaRPr lang="en-US" sz="1800" dirty="0" smtClean="0">
                        <a:latin typeface="NewsGotT"/>
                        <a:cs typeface="NewsGotT"/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NewsGotT"/>
                        <a:cs typeface="NewsGotT"/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21678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latin typeface="NewsGotT"/>
                          <a:cs typeface="NewsGotT"/>
                        </a:rPr>
                        <a:t>NVIDIA</a:t>
                      </a:r>
                      <a:endParaRPr lang="en-US" sz="1800" b="1" dirty="0">
                        <a:latin typeface="NewsGotT"/>
                        <a:cs typeface="NewsGotT"/>
                      </a:endParaRPr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 smtClean="0">
                          <a:latin typeface="NewsGotT"/>
                          <a:cs typeface="NewsGotT"/>
                        </a:rPr>
                        <a:t>G80</a:t>
                      </a:r>
                      <a:br>
                        <a:rPr lang="en-US" sz="1800" i="1" dirty="0" smtClean="0">
                          <a:latin typeface="NewsGotT"/>
                          <a:cs typeface="NewsGotT"/>
                        </a:rPr>
                      </a:br>
                      <a:r>
                        <a:rPr lang="en-US" sz="1400" dirty="0" smtClean="0">
                          <a:latin typeface="NewsGotT"/>
                          <a:cs typeface="NewsGotT"/>
                        </a:rPr>
                        <a:t>up to</a:t>
                      </a:r>
                      <a:r>
                        <a:rPr lang="en-US" sz="1600" dirty="0" smtClean="0">
                          <a:latin typeface="NewsGotT"/>
                          <a:cs typeface="NewsGotT"/>
                        </a:rPr>
                        <a:t/>
                      </a:r>
                      <a:br>
                        <a:rPr lang="en-US" sz="1600" dirty="0" smtClean="0">
                          <a:latin typeface="NewsGotT"/>
                          <a:cs typeface="NewsGotT"/>
                        </a:rPr>
                      </a:br>
                      <a:r>
                        <a:rPr lang="en-US" sz="1600" dirty="0" smtClean="0">
                          <a:latin typeface="NewsGotT"/>
                          <a:cs typeface="NewsGotT"/>
                        </a:rPr>
                        <a:t>128 GPU cores</a:t>
                      </a:r>
                      <a:endParaRPr lang="en-US" sz="1800" dirty="0">
                        <a:latin typeface="NewsGotT"/>
                        <a:cs typeface="NewsGotT"/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NewsGotT"/>
                        <a:cs typeface="NewsGotT"/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 smtClean="0">
                          <a:latin typeface="NewsGotT"/>
                          <a:cs typeface="NewsGotT"/>
                        </a:rPr>
                        <a:t>GT200</a:t>
                      </a:r>
                      <a:br>
                        <a:rPr lang="en-US" sz="1800" i="1" dirty="0" smtClean="0">
                          <a:latin typeface="NewsGotT"/>
                          <a:cs typeface="NewsGotT"/>
                        </a:rPr>
                      </a:br>
                      <a:r>
                        <a:rPr lang="en-US" sz="1400" dirty="0" smtClean="0">
                          <a:latin typeface="NewsGotT"/>
                          <a:cs typeface="NewsGotT"/>
                        </a:rPr>
                        <a:t>up to</a:t>
                      </a:r>
                      <a:r>
                        <a:rPr lang="en-US" sz="1600" dirty="0" smtClean="0">
                          <a:latin typeface="NewsGotT"/>
                          <a:cs typeface="NewsGotT"/>
                        </a:rPr>
                        <a:t/>
                      </a:r>
                      <a:br>
                        <a:rPr lang="en-US" sz="1600" dirty="0" smtClean="0">
                          <a:latin typeface="NewsGotT"/>
                          <a:cs typeface="NewsGotT"/>
                        </a:rPr>
                      </a:br>
                      <a:r>
                        <a:rPr lang="en-US" sz="1600" dirty="0" smtClean="0">
                          <a:latin typeface="NewsGotT"/>
                          <a:cs typeface="NewsGotT"/>
                        </a:rPr>
                        <a:t>240 GPU cores</a:t>
                      </a:r>
                      <a:endParaRPr lang="en-US" sz="1800" dirty="0">
                        <a:latin typeface="NewsGotT"/>
                        <a:cs typeface="NewsGotT"/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 smtClean="0">
                          <a:latin typeface="NewsGotT"/>
                          <a:cs typeface="NewsGotT"/>
                        </a:rPr>
                        <a:t>Fermi</a:t>
                      </a:r>
                      <a:br>
                        <a:rPr lang="en-US" sz="1800" i="1" dirty="0" smtClean="0">
                          <a:latin typeface="NewsGotT"/>
                          <a:cs typeface="NewsGotT"/>
                        </a:rPr>
                      </a:br>
                      <a:r>
                        <a:rPr lang="en-US" sz="1400" dirty="0" smtClean="0">
                          <a:latin typeface="NewsGotT"/>
                          <a:cs typeface="NewsGotT"/>
                        </a:rPr>
                        <a:t>up to</a:t>
                      </a:r>
                      <a:r>
                        <a:rPr lang="en-US" sz="1600" dirty="0" smtClean="0">
                          <a:latin typeface="NewsGotT"/>
                          <a:cs typeface="NewsGotT"/>
                        </a:rPr>
                        <a:t/>
                      </a:r>
                      <a:br>
                        <a:rPr lang="en-US" sz="1600" dirty="0" smtClean="0">
                          <a:latin typeface="NewsGotT"/>
                          <a:cs typeface="NewsGotT"/>
                        </a:rPr>
                      </a:br>
                      <a:r>
                        <a:rPr lang="en-US" sz="1600" dirty="0" smtClean="0">
                          <a:latin typeface="NewsGotT"/>
                          <a:cs typeface="NewsGotT"/>
                        </a:rPr>
                        <a:t>512</a:t>
                      </a:r>
                      <a:r>
                        <a:rPr lang="en-US" sz="1600" baseline="0" dirty="0" smtClean="0">
                          <a:latin typeface="NewsGotT"/>
                          <a:cs typeface="NewsGotT"/>
                        </a:rPr>
                        <a:t> GPU cores</a:t>
                      </a:r>
                      <a:r>
                        <a:rPr lang="en-US" sz="1800" dirty="0" smtClean="0">
                          <a:latin typeface="NewsGotT"/>
                          <a:cs typeface="NewsGotT"/>
                        </a:rPr>
                        <a:t> </a:t>
                      </a:r>
                      <a:endParaRPr lang="en-US" sz="1800" dirty="0">
                        <a:latin typeface="NewsGotT"/>
                        <a:cs typeface="NewsGotT"/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NewsGotT"/>
                        <a:cs typeface="NewsGotT"/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NewsGotT"/>
                        <a:cs typeface="NewsGotT"/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 err="1" smtClean="0">
                          <a:latin typeface="NewsGotT"/>
                          <a:cs typeface="NewsGotT"/>
                        </a:rPr>
                        <a:t>Kepler</a:t>
                      </a:r>
                      <a:r>
                        <a:rPr lang="en-US" sz="1800" i="1" baseline="0" dirty="0" smtClean="0">
                          <a:latin typeface="NewsGotT"/>
                          <a:cs typeface="NewsGotT"/>
                        </a:rPr>
                        <a:t> GK110</a:t>
                      </a:r>
                      <a:br>
                        <a:rPr lang="en-US" sz="1800" i="1" baseline="0" dirty="0" smtClean="0">
                          <a:latin typeface="NewsGotT"/>
                          <a:cs typeface="NewsGotT"/>
                        </a:rPr>
                      </a:br>
                      <a:r>
                        <a:rPr lang="en-US" sz="1400" baseline="0" dirty="0" smtClean="0">
                          <a:latin typeface="NewsGotT"/>
                          <a:cs typeface="NewsGotT"/>
                        </a:rPr>
                        <a:t>up to</a:t>
                      </a:r>
                      <a:r>
                        <a:rPr lang="en-US" sz="1600" baseline="0" dirty="0" smtClean="0">
                          <a:latin typeface="NewsGotT"/>
                          <a:cs typeface="NewsGotT"/>
                        </a:rPr>
                        <a:t/>
                      </a:r>
                      <a:br>
                        <a:rPr lang="en-US" sz="1600" baseline="0" dirty="0" smtClean="0">
                          <a:latin typeface="NewsGotT"/>
                          <a:cs typeface="NewsGotT"/>
                        </a:rPr>
                      </a:br>
                      <a:r>
                        <a:rPr lang="en-US" sz="1600" baseline="0" dirty="0" smtClean="0">
                          <a:latin typeface="NewsGotT"/>
                          <a:cs typeface="NewsGotT"/>
                        </a:rPr>
                        <a:t>2,688 GPU cores</a:t>
                      </a:r>
                      <a:endParaRPr lang="en-US" sz="1800" dirty="0">
                        <a:latin typeface="NewsGotT"/>
                        <a:cs typeface="NewsGotT"/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375643" y="28844"/>
            <a:ext cx="14748470" cy="979043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 smtClean="0">
                <a:solidFill>
                  <a:srgbClr val="9B2118"/>
                </a:solidFill>
                <a:latin typeface="NewsGotT"/>
                <a:cs typeface="NewsGotT"/>
              </a:rPr>
              <a:t>Heterogeneous Platforms</a:t>
            </a:r>
            <a:endParaRPr lang="en-US" sz="4000" b="1" baseline="30000" dirty="0">
              <a:solidFill>
                <a:srgbClr val="9B2118"/>
              </a:solidFill>
              <a:latin typeface="NewsGotT"/>
              <a:cs typeface="NewsGotT"/>
            </a:endParaRPr>
          </a:p>
        </p:txBody>
      </p:sp>
      <p:pic>
        <p:nvPicPr>
          <p:cNvPr id="5" name="Picture 4" descr="hos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5695" y="0"/>
            <a:ext cx="3778418" cy="630228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62027" y="1120776"/>
            <a:ext cx="10583668" cy="14516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>
                <a:latin typeface="NewsGotT"/>
                <a:cs typeface="NewsGotT"/>
              </a:rPr>
              <a:t>One or more interconnected</a:t>
            </a:r>
            <a:r>
              <a:rPr lang="en-US" sz="2000" b="1" dirty="0" smtClean="0">
                <a:latin typeface="NewsGotT"/>
                <a:cs typeface="NewsGotT"/>
              </a:rPr>
              <a:t> computing nodes</a:t>
            </a:r>
            <a:r>
              <a:rPr lang="en-US" sz="2000" dirty="0" smtClean="0">
                <a:latin typeface="NewsGotT"/>
                <a:cs typeface="NewsGotT"/>
              </a:rPr>
              <a:t>, allowing different CPU chips to work together.</a:t>
            </a:r>
          </a:p>
          <a:p>
            <a:pPr>
              <a:lnSpc>
                <a:spcPct val="150000"/>
              </a:lnSpc>
            </a:pPr>
            <a:r>
              <a:rPr lang="en-US" sz="2000" b="1" dirty="0" smtClean="0">
                <a:latin typeface="NewsGotT"/>
                <a:cs typeface="NewsGotT"/>
              </a:rPr>
              <a:t>Accelerator devices</a:t>
            </a:r>
            <a:r>
              <a:rPr lang="en-US" sz="2000" dirty="0" smtClean="0">
                <a:latin typeface="NewsGotT"/>
                <a:cs typeface="NewsGotT"/>
              </a:rPr>
              <a:t> inside the computing nodes, working side by side with the CPU chip(s).</a:t>
            </a:r>
          </a:p>
          <a:p>
            <a:pPr>
              <a:lnSpc>
                <a:spcPct val="150000"/>
              </a:lnSpc>
            </a:pPr>
            <a:r>
              <a:rPr lang="en-US" sz="2000" b="1" dirty="0" smtClean="0">
                <a:latin typeface="NewsGotT"/>
                <a:cs typeface="NewsGotT"/>
              </a:rPr>
              <a:t>Distributed Memory</a:t>
            </a:r>
            <a:r>
              <a:rPr lang="en-US" sz="2000" dirty="0" smtClean="0">
                <a:latin typeface="NewsGotT"/>
                <a:cs typeface="NewsGotT"/>
              </a:rPr>
              <a:t> architectures: data has to be explicitly transferred between distinct memory spaces.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375642" y="6629274"/>
            <a:ext cx="5389102" cy="3844287"/>
          </a:xfrm>
          <a:prstGeom prst="rect">
            <a:avLst/>
          </a:prstGeom>
        </p:spPr>
        <p:txBody>
          <a:bodyPr vert="horz" lIns="147493" tIns="73746" rIns="147493" bIns="73746" rtlCol="0" anchor="t">
            <a:normAutofit/>
          </a:bodyPr>
          <a:lstStyle>
            <a:lvl1pPr algn="ctr" defTabSz="737464" rtl="0" eaLnBrk="1" latinLnBrk="0" hangingPunct="1">
              <a:spcBef>
                <a:spcPct val="0"/>
              </a:spcBef>
              <a:buNone/>
              <a:defRPr sz="7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1" dirty="0" smtClean="0">
                <a:solidFill>
                  <a:srgbClr val="9B2118"/>
                </a:solidFill>
                <a:latin typeface="NewsGotT"/>
                <a:cs typeface="NewsGotT"/>
              </a:rPr>
              <a:t>Experimental Setup</a:t>
            </a:r>
          </a:p>
          <a:p>
            <a:pPr algn="l"/>
            <a:r>
              <a:rPr lang="en-US" sz="2200" dirty="0" smtClean="0">
                <a:solidFill>
                  <a:srgbClr val="000000"/>
                </a:solidFill>
                <a:latin typeface="NewsGotT"/>
                <a:cs typeface="NewsGotT"/>
              </a:rPr>
              <a:t>Linux </a:t>
            </a:r>
            <a:r>
              <a:rPr lang="en-US" sz="2200" dirty="0" err="1" smtClean="0">
                <a:solidFill>
                  <a:srgbClr val="000000"/>
                </a:solidFill>
                <a:latin typeface="NewsGotT"/>
                <a:cs typeface="NewsGotT"/>
              </a:rPr>
              <a:t>CentOS</a:t>
            </a:r>
            <a:r>
              <a:rPr lang="en-US" sz="2200" dirty="0" smtClean="0">
                <a:solidFill>
                  <a:srgbClr val="000000"/>
                </a:solidFill>
                <a:latin typeface="NewsGotT"/>
                <a:cs typeface="NewsGotT"/>
              </a:rPr>
              <a:t> 6.2 single node computer with:</a:t>
            </a:r>
          </a:p>
          <a:p>
            <a:pPr marL="342900" indent="-342900" algn="l">
              <a:buFont typeface="Arial"/>
              <a:buChar char="•"/>
            </a:pPr>
            <a:r>
              <a:rPr lang="en-US" sz="2200" dirty="0" smtClean="0">
                <a:solidFill>
                  <a:srgbClr val="000000"/>
                </a:solidFill>
                <a:latin typeface="NewsGotT"/>
                <a:cs typeface="NewsGotT"/>
              </a:rPr>
              <a:t>Dual 8-core Intel Xeon (E5-2650, 2.00 GHz);</a:t>
            </a:r>
          </a:p>
          <a:p>
            <a:pPr marL="342900" indent="-342900" algn="l">
              <a:buFont typeface="Arial"/>
              <a:buChar char="•"/>
            </a:pPr>
            <a:r>
              <a:rPr lang="en-US" sz="2200" dirty="0" smtClean="0">
                <a:solidFill>
                  <a:srgbClr val="000000"/>
                </a:solidFill>
                <a:latin typeface="NewsGotT"/>
                <a:cs typeface="NewsGotT"/>
              </a:rPr>
              <a:t>hardware support up to 32 simultaneous threads (with Intel HT);</a:t>
            </a:r>
          </a:p>
          <a:p>
            <a:pPr marL="342900" indent="-342900" algn="l">
              <a:buFont typeface="Arial"/>
              <a:buChar char="•"/>
            </a:pPr>
            <a:r>
              <a:rPr lang="en-US" sz="2200" dirty="0" smtClean="0">
                <a:solidFill>
                  <a:srgbClr val="000000"/>
                </a:solidFill>
                <a:latin typeface="NewsGotT"/>
                <a:cs typeface="NewsGotT"/>
              </a:rPr>
              <a:t>64 GB shared RAM, NUMA (1333 MHz)</a:t>
            </a:r>
          </a:p>
          <a:p>
            <a:pPr marL="342900" indent="-342900" algn="l">
              <a:buFont typeface="Arial"/>
              <a:buChar char="•"/>
            </a:pPr>
            <a:r>
              <a:rPr lang="en-US" sz="2200" dirty="0" smtClean="0">
                <a:solidFill>
                  <a:srgbClr val="000000"/>
                </a:solidFill>
                <a:latin typeface="NewsGotT"/>
                <a:cs typeface="NewsGotT"/>
              </a:rPr>
              <a:t>Intel C++ Compiler 12.0.0</a:t>
            </a:r>
          </a:p>
          <a:p>
            <a:pPr marL="342900" indent="-342900" algn="l">
              <a:buFont typeface="Arial"/>
              <a:buChar char="•"/>
            </a:pPr>
            <a:r>
              <a:rPr lang="en-US" sz="2200" dirty="0" smtClean="0">
                <a:solidFill>
                  <a:srgbClr val="000000"/>
                </a:solidFill>
                <a:latin typeface="NewsGotT"/>
                <a:cs typeface="NewsGotT"/>
              </a:rPr>
              <a:t>Intel Math Kernel Library 11.0</a:t>
            </a:r>
          </a:p>
          <a:p>
            <a:pPr marL="342900" indent="-342900" algn="l">
              <a:buFont typeface="Arial"/>
              <a:buChar char="•"/>
            </a:pPr>
            <a:r>
              <a:rPr lang="en-US" sz="2200" dirty="0" smtClean="0">
                <a:solidFill>
                  <a:srgbClr val="000000"/>
                </a:solidFill>
                <a:latin typeface="NewsGotT"/>
                <a:cs typeface="NewsGotT"/>
              </a:rPr>
              <a:t>Armadillo C++ Linear Algebra library 3.800.2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345702" y="6315459"/>
            <a:ext cx="3778415" cy="4411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600" i="1" dirty="0" smtClean="0">
                <a:latin typeface="NewsGotT"/>
                <a:cs typeface="NewsGotT"/>
              </a:rPr>
              <a:t>Example of a computing node architecture.</a:t>
            </a:r>
            <a:endParaRPr lang="en-US" sz="1600" i="1" dirty="0" smtClean="0">
              <a:latin typeface="NewsGotT"/>
              <a:cs typeface="NewsGot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764749" y="7118796"/>
            <a:ext cx="9023086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9B2118"/>
                </a:solidFill>
                <a:latin typeface="NewsGotT"/>
                <a:cs typeface="NewsGotT"/>
              </a:rPr>
              <a:t>Methodology</a:t>
            </a:r>
          </a:p>
          <a:p>
            <a:pPr marL="342900" indent="-342900">
              <a:buFont typeface="Arial"/>
              <a:buChar char="•"/>
            </a:pPr>
            <a:r>
              <a:rPr lang="en-US" sz="2000" u="sng" dirty="0" smtClean="0">
                <a:latin typeface="NewsGotT"/>
                <a:cs typeface="NewsGotT"/>
              </a:rPr>
              <a:t>Functional validation:</a:t>
            </a:r>
          </a:p>
          <a:p>
            <a:pPr marL="635000" lvl="1" indent="-249238">
              <a:buFont typeface="+mj-lt"/>
              <a:buAutoNum type="romanLcPeriod"/>
            </a:pPr>
            <a:r>
              <a:rPr lang="en-US" sz="2000" dirty="0" smtClean="0">
                <a:latin typeface="NewsGotT"/>
                <a:cs typeface="NewsGotT"/>
              </a:rPr>
              <a:t>for small input data sets results were compared to Nag outputs;</a:t>
            </a:r>
          </a:p>
          <a:p>
            <a:pPr marL="635000" lvl="1" indent="-249238">
              <a:buFont typeface="+mj-lt"/>
              <a:buAutoNum type="romanLcPeriod"/>
            </a:pPr>
            <a:r>
              <a:rPr lang="en-US" sz="2000" dirty="0" smtClean="0">
                <a:latin typeface="NewsGotT"/>
                <a:cs typeface="NewsGotT"/>
              </a:rPr>
              <a:t>for larger matrices, the relative error was monitored taking into account the condition of the problem;</a:t>
            </a:r>
          </a:p>
          <a:p>
            <a:pPr marL="342900" indent="-342900">
              <a:buFont typeface="Arial"/>
              <a:buChar char="•"/>
            </a:pPr>
            <a:r>
              <a:rPr lang="en-US" sz="2000" u="sng" dirty="0" smtClean="0">
                <a:latin typeface="NewsGotT"/>
                <a:cs typeface="NewsGotT"/>
              </a:rPr>
              <a:t>Dimension of matrices</a:t>
            </a:r>
            <a:r>
              <a:rPr lang="en-US" sz="2000" dirty="0" smtClean="0">
                <a:latin typeface="NewsGotT"/>
                <a:cs typeface="NewsGotT"/>
              </a:rPr>
              <a:t>: different large sizes; only the smaller fits the CPU LL cache; sizes range from 2000x2000 to 8192x8192;</a:t>
            </a:r>
          </a:p>
          <a:p>
            <a:pPr marL="342900" indent="-342900">
              <a:buFont typeface="Arial"/>
              <a:buChar char="•"/>
            </a:pPr>
            <a:r>
              <a:rPr lang="en-US" sz="2000" u="sng" dirty="0" smtClean="0">
                <a:latin typeface="NewsGotT"/>
                <a:cs typeface="NewsGotT"/>
              </a:rPr>
              <a:t>Best size of blocks</a:t>
            </a:r>
            <a:r>
              <a:rPr lang="en-US" sz="2000" dirty="0" smtClean="0">
                <a:latin typeface="NewsGotT"/>
                <a:cs typeface="NewsGotT"/>
              </a:rPr>
              <a:t>: experimentally tuned, 64x64;</a:t>
            </a:r>
          </a:p>
          <a:p>
            <a:pPr marL="342900" indent="-342900">
              <a:buFont typeface="Arial"/>
              <a:buChar char="•"/>
            </a:pPr>
            <a:r>
              <a:rPr lang="en-US" sz="2000" u="sng" dirty="0" smtClean="0">
                <a:latin typeface="NewsGotT"/>
                <a:cs typeface="NewsGotT"/>
              </a:rPr>
              <a:t>Time measurements</a:t>
            </a:r>
            <a:r>
              <a:rPr lang="en-US" sz="2000" dirty="0" smtClean="0">
                <a:latin typeface="NewsGotT"/>
                <a:cs typeface="NewsGotT"/>
              </a:rPr>
              <a:t>: the K best values, K=3, tolerance &lt; 5%, minimum 10 runs, maximum 20 runs;</a:t>
            </a:r>
            <a:endParaRPr lang="en-US" sz="2000" u="sng" dirty="0" smtClean="0">
              <a:latin typeface="NewsGotT"/>
              <a:cs typeface="NewsGotT"/>
            </a:endParaRPr>
          </a:p>
        </p:txBody>
      </p:sp>
    </p:spTree>
    <p:extLst>
      <p:ext uri="{BB962C8B-B14F-4D97-AF65-F5344CB8AC3E}">
        <p14:creationId xmlns:p14="http://schemas.microsoft.com/office/powerpoint/2010/main" val="20284063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246</Words>
  <Application>Microsoft Macintosh PowerPoint</Application>
  <PresentationFormat>Custom</PresentationFormat>
  <Paragraphs>40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Heterogeneous Platforms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Heterogeneous Platforms</dc:title>
  <dc:creator>wacky</dc:creator>
  <cp:lastModifiedBy>wacky</cp:lastModifiedBy>
  <cp:revision>8</cp:revision>
  <dcterms:created xsi:type="dcterms:W3CDTF">2013-04-08T18:06:53Z</dcterms:created>
  <dcterms:modified xsi:type="dcterms:W3CDTF">2013-04-08T20:01:24Z</dcterms:modified>
</cp:coreProperties>
</file>