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5124113" cy="10688638"/>
  <p:notesSz cx="6858000" cy="9144000"/>
  <p:defaultTextStyle>
    <a:defPPr>
      <a:defRPr lang="en-US"/>
    </a:defPPr>
    <a:lvl1pPr marL="0" algn="l" defTabSz="737464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37464" algn="l" defTabSz="737464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74927" algn="l" defTabSz="737464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212391" algn="l" defTabSz="737464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49854" algn="l" defTabSz="737464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87318" algn="l" defTabSz="737464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424782" algn="l" defTabSz="737464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162245" algn="l" defTabSz="737464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899709" algn="l" defTabSz="737464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 autoAdjust="0"/>
    <p:restoredTop sz="99706" autoAdjust="0"/>
  </p:normalViewPr>
  <p:slideViewPr>
    <p:cSldViewPr snapToGrid="0" snapToObjects="1">
      <p:cViewPr varScale="1">
        <p:scale>
          <a:sx n="74" d="100"/>
          <a:sy n="74" d="100"/>
        </p:scale>
        <p:origin x="-1096" y="-120"/>
      </p:cViewPr>
      <p:guideLst>
        <p:guide orient="horz" pos="3367"/>
        <p:guide pos="47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19" d="100"/>
        <a:sy n="21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1EDD64-2EFD-2044-B18C-65A4BB64C723}" type="datetimeFigureOut">
              <a:rPr lang="en-US" smtClean="0"/>
              <a:t>4/9/13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03300" y="685800"/>
            <a:ext cx="4851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089768-1FF7-634A-8D2A-B7544CE4E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34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3746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737464" algn="l" defTabSz="73746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1474927" algn="l" defTabSz="73746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2212391" algn="l" defTabSz="73746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2949854" algn="l" defTabSz="73746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3687318" algn="l" defTabSz="73746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4424782" algn="l" defTabSz="73746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5162245" algn="l" defTabSz="73746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5899709" algn="l" defTabSz="73746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89768-1FF7-634A-8D2A-B7544CE4EF0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97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4309" y="3320407"/>
            <a:ext cx="12855496" cy="2291129"/>
          </a:xfrm>
        </p:spPr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8617" y="6056895"/>
            <a:ext cx="10586879" cy="273154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37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749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212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49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87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4247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622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99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222E0-2E14-CA41-97FC-685F58392C66}" type="datetimeFigureOut">
              <a:rPr lang="en-US" smtClean="0"/>
              <a:t>4/9/13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2F56-4FB9-0C4B-AE8C-D66FF5BD0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36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222E0-2E14-CA41-97FC-685F58392C66}" type="datetimeFigureOut">
              <a:rPr lang="en-US" smtClean="0"/>
              <a:t>4/9/13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2F56-4FB9-0C4B-AE8C-D66FF5BD0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13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138434" y="668040"/>
            <a:ext cx="5626906" cy="14214405"/>
          </a:xfrm>
        </p:spPr>
        <p:txBody>
          <a:bodyPr vert="eaVert"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49840" y="668040"/>
            <a:ext cx="16636524" cy="14214405"/>
          </a:xfrm>
        </p:spPr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222E0-2E14-CA41-97FC-685F58392C66}" type="datetimeFigureOut">
              <a:rPr lang="en-US" smtClean="0"/>
              <a:t>4/9/13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2F56-4FB9-0C4B-AE8C-D66FF5BD0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184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222E0-2E14-CA41-97FC-685F58392C66}" type="datetimeFigureOut">
              <a:rPr lang="en-US" smtClean="0"/>
              <a:t>4/9/13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2F56-4FB9-0C4B-AE8C-D66FF5BD0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611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701" y="6868441"/>
            <a:ext cx="12855496" cy="2122882"/>
          </a:xfrm>
        </p:spPr>
        <p:txBody>
          <a:bodyPr anchor="t"/>
          <a:lstStyle>
            <a:lvl1pPr algn="l">
              <a:defRPr sz="6500" b="1" cap="all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4701" y="4530301"/>
            <a:ext cx="12855496" cy="2338139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737464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2pPr>
            <a:lvl3pPr marL="1474927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2212391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4pPr>
            <a:lvl5pPr marL="2949854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5pPr>
            <a:lvl6pPr marL="3687318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6pPr>
            <a:lvl7pPr marL="442478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7pPr>
            <a:lvl8pPr marL="5162245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8pPr>
            <a:lvl9pPr marL="5899709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222E0-2E14-CA41-97FC-685F58392C66}" type="datetimeFigureOut">
              <a:rPr lang="en-US" smtClean="0"/>
              <a:t>4/9/13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2F56-4FB9-0C4B-AE8C-D66FF5BD0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74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49841" y="3887003"/>
            <a:ext cx="11130403" cy="10995441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32311" y="3887003"/>
            <a:ext cx="11133028" cy="10995441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222E0-2E14-CA41-97FC-685F58392C66}" type="datetimeFigureOut">
              <a:rPr lang="en-US" smtClean="0"/>
              <a:t>4/9/13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2F56-4FB9-0C4B-AE8C-D66FF5BD0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5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206" y="428041"/>
            <a:ext cx="13611702" cy="1781440"/>
          </a:xfrm>
        </p:spPr>
        <p:txBody>
          <a:bodyPr/>
          <a:lstStyle>
            <a:lvl1pPr>
              <a:defRPr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6206" y="2392573"/>
            <a:ext cx="6682443" cy="997111"/>
          </a:xfrm>
        </p:spPr>
        <p:txBody>
          <a:bodyPr anchor="b"/>
          <a:lstStyle>
            <a:lvl1pPr marL="0" indent="0">
              <a:buNone/>
              <a:defRPr sz="3900" b="1"/>
            </a:lvl1pPr>
            <a:lvl2pPr marL="737464" indent="0">
              <a:buNone/>
              <a:defRPr sz="3200" b="1"/>
            </a:lvl2pPr>
            <a:lvl3pPr marL="1474927" indent="0">
              <a:buNone/>
              <a:defRPr sz="2900" b="1"/>
            </a:lvl3pPr>
            <a:lvl4pPr marL="2212391" indent="0">
              <a:buNone/>
              <a:defRPr sz="2600" b="1"/>
            </a:lvl4pPr>
            <a:lvl5pPr marL="2949854" indent="0">
              <a:buNone/>
              <a:defRPr sz="2600" b="1"/>
            </a:lvl5pPr>
            <a:lvl6pPr marL="3687318" indent="0">
              <a:buNone/>
              <a:defRPr sz="2600" b="1"/>
            </a:lvl6pPr>
            <a:lvl7pPr marL="4424782" indent="0">
              <a:buNone/>
              <a:defRPr sz="2600" b="1"/>
            </a:lvl7pPr>
            <a:lvl8pPr marL="5162245" indent="0">
              <a:buNone/>
              <a:defRPr sz="2600" b="1"/>
            </a:lvl8pPr>
            <a:lvl9pPr marL="5899709" indent="0">
              <a:buNone/>
              <a:defRPr sz="2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6206" y="3389684"/>
            <a:ext cx="6682443" cy="6158339"/>
          </a:xfrm>
        </p:spPr>
        <p:txBody>
          <a:bodyPr/>
          <a:lstStyle>
            <a:lvl1pPr>
              <a:defRPr sz="39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82840" y="2392573"/>
            <a:ext cx="6685068" cy="997111"/>
          </a:xfrm>
        </p:spPr>
        <p:txBody>
          <a:bodyPr anchor="b"/>
          <a:lstStyle>
            <a:lvl1pPr marL="0" indent="0">
              <a:buNone/>
              <a:defRPr sz="3900" b="1"/>
            </a:lvl1pPr>
            <a:lvl2pPr marL="737464" indent="0">
              <a:buNone/>
              <a:defRPr sz="3200" b="1"/>
            </a:lvl2pPr>
            <a:lvl3pPr marL="1474927" indent="0">
              <a:buNone/>
              <a:defRPr sz="2900" b="1"/>
            </a:lvl3pPr>
            <a:lvl4pPr marL="2212391" indent="0">
              <a:buNone/>
              <a:defRPr sz="2600" b="1"/>
            </a:lvl4pPr>
            <a:lvl5pPr marL="2949854" indent="0">
              <a:buNone/>
              <a:defRPr sz="2600" b="1"/>
            </a:lvl5pPr>
            <a:lvl6pPr marL="3687318" indent="0">
              <a:buNone/>
              <a:defRPr sz="2600" b="1"/>
            </a:lvl6pPr>
            <a:lvl7pPr marL="4424782" indent="0">
              <a:buNone/>
              <a:defRPr sz="2600" b="1"/>
            </a:lvl7pPr>
            <a:lvl8pPr marL="5162245" indent="0">
              <a:buNone/>
              <a:defRPr sz="2600" b="1"/>
            </a:lvl8pPr>
            <a:lvl9pPr marL="5899709" indent="0">
              <a:buNone/>
              <a:defRPr sz="2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82840" y="3389684"/>
            <a:ext cx="6685068" cy="6158339"/>
          </a:xfrm>
        </p:spPr>
        <p:txBody>
          <a:bodyPr/>
          <a:lstStyle>
            <a:lvl1pPr>
              <a:defRPr sz="39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222E0-2E14-CA41-97FC-685F58392C66}" type="datetimeFigureOut">
              <a:rPr lang="en-US" smtClean="0"/>
              <a:t>4/9/13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2F56-4FB9-0C4B-AE8C-D66FF5BD0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00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222E0-2E14-CA41-97FC-685F58392C66}" type="datetimeFigureOut">
              <a:rPr lang="en-US" smtClean="0"/>
              <a:t>4/9/13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2F56-4FB9-0C4B-AE8C-D66FF5BD0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06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222E0-2E14-CA41-97FC-685F58392C66}" type="datetimeFigureOut">
              <a:rPr lang="en-US" smtClean="0"/>
              <a:t>4/9/13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2F56-4FB9-0C4B-AE8C-D66FF5BD0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962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206" y="425566"/>
            <a:ext cx="4975729" cy="1811130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3108" y="425567"/>
            <a:ext cx="8454799" cy="9122456"/>
          </a:xfrm>
        </p:spPr>
        <p:txBody>
          <a:bodyPr/>
          <a:lstStyle>
            <a:lvl1pPr>
              <a:defRPr sz="5200"/>
            </a:lvl1pPr>
            <a:lvl2pPr>
              <a:defRPr sz="4500"/>
            </a:lvl2pPr>
            <a:lvl3pPr>
              <a:defRPr sz="39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6206" y="2236697"/>
            <a:ext cx="4975729" cy="7311326"/>
          </a:xfrm>
        </p:spPr>
        <p:txBody>
          <a:bodyPr/>
          <a:lstStyle>
            <a:lvl1pPr marL="0" indent="0">
              <a:buNone/>
              <a:defRPr sz="2300"/>
            </a:lvl1pPr>
            <a:lvl2pPr marL="737464" indent="0">
              <a:buNone/>
              <a:defRPr sz="1900"/>
            </a:lvl2pPr>
            <a:lvl3pPr marL="1474927" indent="0">
              <a:buNone/>
              <a:defRPr sz="1600"/>
            </a:lvl3pPr>
            <a:lvl4pPr marL="2212391" indent="0">
              <a:buNone/>
              <a:defRPr sz="1500"/>
            </a:lvl4pPr>
            <a:lvl5pPr marL="2949854" indent="0">
              <a:buNone/>
              <a:defRPr sz="1500"/>
            </a:lvl5pPr>
            <a:lvl6pPr marL="3687318" indent="0">
              <a:buNone/>
              <a:defRPr sz="1500"/>
            </a:lvl6pPr>
            <a:lvl7pPr marL="4424782" indent="0">
              <a:buNone/>
              <a:defRPr sz="1500"/>
            </a:lvl7pPr>
            <a:lvl8pPr marL="5162245" indent="0">
              <a:buNone/>
              <a:defRPr sz="1500"/>
            </a:lvl8pPr>
            <a:lvl9pPr marL="5899709" indent="0">
              <a:buNone/>
              <a:defRPr sz="15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222E0-2E14-CA41-97FC-685F58392C66}" type="datetimeFigureOut">
              <a:rPr lang="en-US" smtClean="0"/>
              <a:t>4/9/13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2F56-4FB9-0C4B-AE8C-D66FF5BD0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449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432" y="7482047"/>
            <a:ext cx="9074468" cy="883298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4432" y="955049"/>
            <a:ext cx="9074468" cy="6413183"/>
          </a:xfrm>
        </p:spPr>
        <p:txBody>
          <a:bodyPr/>
          <a:lstStyle>
            <a:lvl1pPr marL="0" indent="0">
              <a:buNone/>
              <a:defRPr sz="5200"/>
            </a:lvl1pPr>
            <a:lvl2pPr marL="737464" indent="0">
              <a:buNone/>
              <a:defRPr sz="4500"/>
            </a:lvl2pPr>
            <a:lvl3pPr marL="1474927" indent="0">
              <a:buNone/>
              <a:defRPr sz="3900"/>
            </a:lvl3pPr>
            <a:lvl4pPr marL="2212391" indent="0">
              <a:buNone/>
              <a:defRPr sz="3200"/>
            </a:lvl4pPr>
            <a:lvl5pPr marL="2949854" indent="0">
              <a:buNone/>
              <a:defRPr sz="3200"/>
            </a:lvl5pPr>
            <a:lvl6pPr marL="3687318" indent="0">
              <a:buNone/>
              <a:defRPr sz="3200"/>
            </a:lvl6pPr>
            <a:lvl7pPr marL="4424782" indent="0">
              <a:buNone/>
              <a:defRPr sz="3200"/>
            </a:lvl7pPr>
            <a:lvl8pPr marL="5162245" indent="0">
              <a:buNone/>
              <a:defRPr sz="3200"/>
            </a:lvl8pPr>
            <a:lvl9pPr marL="5899709" indent="0">
              <a:buNone/>
              <a:defRPr sz="3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4432" y="8365344"/>
            <a:ext cx="9074468" cy="1254430"/>
          </a:xfrm>
        </p:spPr>
        <p:txBody>
          <a:bodyPr/>
          <a:lstStyle>
            <a:lvl1pPr marL="0" indent="0">
              <a:buNone/>
              <a:defRPr sz="2300"/>
            </a:lvl1pPr>
            <a:lvl2pPr marL="737464" indent="0">
              <a:buNone/>
              <a:defRPr sz="1900"/>
            </a:lvl2pPr>
            <a:lvl3pPr marL="1474927" indent="0">
              <a:buNone/>
              <a:defRPr sz="1600"/>
            </a:lvl3pPr>
            <a:lvl4pPr marL="2212391" indent="0">
              <a:buNone/>
              <a:defRPr sz="1500"/>
            </a:lvl4pPr>
            <a:lvl5pPr marL="2949854" indent="0">
              <a:buNone/>
              <a:defRPr sz="1500"/>
            </a:lvl5pPr>
            <a:lvl6pPr marL="3687318" indent="0">
              <a:buNone/>
              <a:defRPr sz="1500"/>
            </a:lvl6pPr>
            <a:lvl7pPr marL="4424782" indent="0">
              <a:buNone/>
              <a:defRPr sz="1500"/>
            </a:lvl7pPr>
            <a:lvl8pPr marL="5162245" indent="0">
              <a:buNone/>
              <a:defRPr sz="1500"/>
            </a:lvl8pPr>
            <a:lvl9pPr marL="5899709" indent="0">
              <a:buNone/>
              <a:defRPr sz="15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222E0-2E14-CA41-97FC-685F58392C66}" type="datetimeFigureOut">
              <a:rPr lang="en-US" smtClean="0"/>
              <a:t>4/9/13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2F56-4FB9-0C4B-AE8C-D66FF5BD0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907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6206" y="428041"/>
            <a:ext cx="13611702" cy="1781440"/>
          </a:xfrm>
          <a:prstGeom prst="rect">
            <a:avLst/>
          </a:prstGeom>
        </p:spPr>
        <p:txBody>
          <a:bodyPr vert="horz" lIns="147493" tIns="73746" rIns="147493" bIns="73746" rtlCol="0" anchor="ctr">
            <a:normAutofit/>
          </a:bodyPr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6206" y="2494016"/>
            <a:ext cx="13611702" cy="7054007"/>
          </a:xfrm>
          <a:prstGeom prst="rect">
            <a:avLst/>
          </a:prstGeom>
        </p:spPr>
        <p:txBody>
          <a:bodyPr vert="horz" lIns="147493" tIns="73746" rIns="147493" bIns="73746" rtlCol="0">
            <a:normAutofit/>
          </a:bodyPr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6206" y="9906785"/>
            <a:ext cx="3528960" cy="569071"/>
          </a:xfrm>
          <a:prstGeom prst="rect">
            <a:avLst/>
          </a:prstGeom>
        </p:spPr>
        <p:txBody>
          <a:bodyPr vert="horz" lIns="147493" tIns="73746" rIns="147493" bIns="73746" rtlCol="0" anchor="ctr"/>
          <a:lstStyle>
            <a:lvl1pPr algn="l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222E0-2E14-CA41-97FC-685F58392C66}" type="datetimeFigureOut">
              <a:rPr lang="en-US" smtClean="0"/>
              <a:t>4/9/13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67406" y="9906785"/>
            <a:ext cx="4789302" cy="569071"/>
          </a:xfrm>
          <a:prstGeom prst="rect">
            <a:avLst/>
          </a:prstGeom>
        </p:spPr>
        <p:txBody>
          <a:bodyPr vert="horz" lIns="147493" tIns="73746" rIns="147493" bIns="73746" rtlCol="0" anchor="ctr"/>
          <a:lstStyle>
            <a:lvl1pPr algn="ct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8948" y="9906785"/>
            <a:ext cx="3528960" cy="569071"/>
          </a:xfrm>
          <a:prstGeom prst="rect">
            <a:avLst/>
          </a:prstGeom>
        </p:spPr>
        <p:txBody>
          <a:bodyPr vert="horz" lIns="147493" tIns="73746" rIns="147493" bIns="73746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82F56-4FB9-0C4B-AE8C-D66FF5BD0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85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37464" rtl="0" eaLnBrk="1" latinLnBrk="0" hangingPunct="1">
        <a:spcBef>
          <a:spcPct val="0"/>
        </a:spcBef>
        <a:buNone/>
        <a:defRPr sz="7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53098" indent="-553098" algn="l" defTabSz="737464" rtl="0" eaLnBrk="1" latinLnBrk="0" hangingPunct="1">
        <a:spcBef>
          <a:spcPct val="20000"/>
        </a:spcBef>
        <a:buFont typeface="Arial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</a:defRPr>
      </a:lvl1pPr>
      <a:lvl2pPr marL="1198378" indent="-460915" algn="l" defTabSz="737464" rtl="0" eaLnBrk="1" latinLnBrk="0" hangingPunct="1">
        <a:spcBef>
          <a:spcPct val="20000"/>
        </a:spcBef>
        <a:buFont typeface="Arial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1843659" indent="-368732" algn="l" defTabSz="737464" rtl="0" eaLnBrk="1" latinLnBrk="0" hangingPunct="1">
        <a:spcBef>
          <a:spcPct val="20000"/>
        </a:spcBef>
        <a:buFont typeface="Arial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3pPr>
      <a:lvl4pPr marL="2581123" indent="-368732" algn="l" defTabSz="737464" rtl="0" eaLnBrk="1" latinLnBrk="0" hangingPunct="1">
        <a:spcBef>
          <a:spcPct val="20000"/>
        </a:spcBef>
        <a:buFont typeface="Arial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318586" indent="-368732" algn="l" defTabSz="737464" rtl="0" eaLnBrk="1" latinLnBrk="0" hangingPunct="1">
        <a:spcBef>
          <a:spcPct val="20000"/>
        </a:spcBef>
        <a:buFont typeface="Arial"/>
        <a:buChar char="»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050" indent="-368732" algn="l" defTabSz="737464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3513" indent="-368732" algn="l" defTabSz="737464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0977" indent="-368732" algn="l" defTabSz="737464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8441" indent="-368732" algn="l" defTabSz="737464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7464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464" algn="l" defTabSz="737464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4927" algn="l" defTabSz="737464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391" algn="l" defTabSz="737464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49854" algn="l" defTabSz="737464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318" algn="l" defTabSz="737464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4782" algn="l" defTabSz="737464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245" algn="l" defTabSz="737464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899709" algn="l" defTabSz="737464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75643" y="28844"/>
            <a:ext cx="14748470" cy="979043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rgbClr val="9B2118"/>
                </a:solidFill>
                <a:latin typeface="NewsGotT"/>
                <a:cs typeface="NewsGotT"/>
              </a:rPr>
              <a:t>Performance Measurements</a:t>
            </a:r>
            <a:endParaRPr lang="en-US" sz="4000" b="1" baseline="30000" dirty="0">
              <a:solidFill>
                <a:srgbClr val="9B2118"/>
              </a:solidFill>
              <a:latin typeface="NewsGotT"/>
              <a:cs typeface="NewsGot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27" y="1052120"/>
            <a:ext cx="45239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NewsGotT"/>
                <a:cs typeface="NewsGotT"/>
              </a:rPr>
              <a:t>1. Point-row/column not suitable for multicore.</a:t>
            </a:r>
            <a:endParaRPr lang="en-US" sz="2000" dirty="0">
              <a:latin typeface="NewsGotT"/>
              <a:cs typeface="NewsGot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1676" y="5611243"/>
            <a:ext cx="61460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NewsGotT"/>
                <a:cs typeface="NewsGotT"/>
              </a:rPr>
              <a:t>2</a:t>
            </a:r>
            <a:r>
              <a:rPr lang="en-US" sz="2000" dirty="0" smtClean="0">
                <a:latin typeface="NewsGotT"/>
                <a:cs typeface="NewsGotT"/>
              </a:rPr>
              <a:t>. Single-threaded performance of point-diagonal similar to point-row, </a:t>
            </a:r>
            <a:r>
              <a:rPr lang="en-US" sz="2000" b="1" u="sng" dirty="0" smtClean="0">
                <a:latin typeface="NewsGotT"/>
                <a:cs typeface="NewsGotT"/>
              </a:rPr>
              <a:t>BUT</a:t>
            </a:r>
            <a:r>
              <a:rPr lang="en-US" sz="2000" dirty="0" smtClean="0">
                <a:latin typeface="NewsGotT"/>
                <a:cs typeface="NewsGotT"/>
              </a:rPr>
              <a:t> point-diagonal scales well.</a:t>
            </a:r>
            <a:endParaRPr lang="en-US" sz="2000" dirty="0">
              <a:latin typeface="NewsGotT"/>
              <a:cs typeface="NewsGot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63756" y="1036731"/>
            <a:ext cx="66246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wsGotT"/>
                <a:cs typeface="NewsGotT"/>
              </a:rPr>
              <a:t>3. Block-diagonal faster and less sensitive to minor variations in matrix dimensions.</a:t>
            </a:r>
            <a:endParaRPr lang="en-US" sz="2000" dirty="0">
              <a:latin typeface="NewsGotT"/>
              <a:cs typeface="NewsGot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63756" y="5919019"/>
            <a:ext cx="6624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wsGotT"/>
                <a:cs typeface="NewsGotT"/>
              </a:rPr>
              <a:t>4. The block method also scales well.</a:t>
            </a:r>
            <a:endParaRPr lang="en-US" sz="2000" dirty="0">
              <a:latin typeface="NewsGotT"/>
              <a:cs typeface="NewsGotT"/>
            </a:endParaRPr>
          </a:p>
        </p:txBody>
      </p:sp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42" y="1390674"/>
            <a:ext cx="6665909" cy="402880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/>
            </a:ext>
          </a:extLst>
        </p:spPr>
      </p:pic>
      <p:pic>
        <p:nvPicPr>
          <p:cNvPr id="10" name="Picture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42" y="6319129"/>
            <a:ext cx="6665909" cy="4254146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/>
            </a:ext>
          </a:extLst>
        </p:spPr>
      </p:pic>
      <p:pic>
        <p:nvPicPr>
          <p:cNvPr id="11" name="Picture 10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1734" y="1744617"/>
            <a:ext cx="6642265" cy="402880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/>
            </a:ext>
          </a:extLst>
        </p:spPr>
      </p:pic>
      <p:pic>
        <p:nvPicPr>
          <p:cNvPr id="12" name="Picture 11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1734" y="6319129"/>
            <a:ext cx="6642265" cy="4254146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/>
            </a:ext>
          </a:extLst>
        </p:spPr>
      </p:pic>
    </p:spTree>
    <p:extLst>
      <p:ext uri="{BB962C8B-B14F-4D97-AF65-F5344CB8AC3E}">
        <p14:creationId xmlns:p14="http://schemas.microsoft.com/office/powerpoint/2010/main" val="1044204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082" y="1114377"/>
            <a:ext cx="61460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wsGotT"/>
                <a:cs typeface="NewsGotT"/>
              </a:rPr>
              <a:t>5. The multithreaded performance of the block method also considerably improved.</a:t>
            </a:r>
            <a:endParaRPr lang="en-US" sz="2000" dirty="0">
              <a:latin typeface="NewsGotT"/>
              <a:cs typeface="NewsGot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44177" y="316452"/>
            <a:ext cx="74894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NewsGotT"/>
                <a:cs typeface="NewsGotT"/>
              </a:rPr>
              <a:t>6. Blocking approach displays considerably speedup versus single-thread point-diagonal.</a:t>
            </a:r>
            <a:endParaRPr lang="en-US" sz="2400" dirty="0">
              <a:latin typeface="NewsGotT"/>
              <a:cs typeface="NewsGotT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661" y="1135721"/>
            <a:ext cx="7489433" cy="451110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/>
            </a:ext>
          </a:extLst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82" y="1822263"/>
            <a:ext cx="6196129" cy="3738746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/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9147405" y="6141258"/>
            <a:ext cx="5419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NewsGotT"/>
                <a:cs typeface="NewsGotT"/>
              </a:rPr>
              <a:t>Note:</a:t>
            </a:r>
            <a:r>
              <a:rPr lang="en-US" sz="2000" dirty="0" smtClean="0">
                <a:latin typeface="NewsGotT"/>
                <a:cs typeface="NewsGotT"/>
              </a:rPr>
              <a:t> These speed-ups are even higher for particular matrix sizes!</a:t>
            </a:r>
            <a:endParaRPr lang="en-US" sz="2000" b="1" dirty="0">
              <a:latin typeface="NewsGotT"/>
              <a:cs typeface="NewsGotT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7405" y="6849145"/>
            <a:ext cx="5586205" cy="343839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/>
            </a:ext>
          </a:extLst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821855" y="6693814"/>
            <a:ext cx="7210011" cy="2969304"/>
          </a:xfrm>
          <a:prstGeom prst="rect">
            <a:avLst/>
          </a:prstGeom>
          <a:solidFill>
            <a:srgbClr val="9B9B9B"/>
          </a:solidFill>
          <a:ln>
            <a:noFill/>
          </a:ln>
          <a:effectLst/>
        </p:spPr>
        <p:txBody>
          <a:bodyPr vert="horz" lIns="147493" tIns="73746" rIns="147493" bIns="73746" rtlCol="0" anchor="t">
            <a:normAutofit/>
          </a:bodyPr>
          <a:lstStyle>
            <a:lvl1pPr algn="ctr" defTabSz="737464" rtl="0" eaLnBrk="1" latinLnBrk="0" hangingPunct="1">
              <a:spcBef>
                <a:spcPct val="0"/>
              </a:spcBef>
              <a:buNone/>
              <a:defRPr sz="7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4000" b="1" dirty="0" smtClean="0">
                <a:solidFill>
                  <a:schemeClr val="bg1"/>
                </a:solidFill>
                <a:latin typeface="NewsGotT"/>
                <a:cs typeface="NewsGotT"/>
              </a:rPr>
              <a:t>Next Steps</a:t>
            </a:r>
          </a:p>
          <a:p>
            <a:pPr marL="285750" indent="-285750" algn="just">
              <a:buFont typeface="Arial"/>
              <a:buChar char="•"/>
            </a:pPr>
            <a:r>
              <a:rPr lang="en-US" sz="2800" dirty="0" smtClean="0">
                <a:latin typeface="NewsGotT"/>
                <a:cs typeface="NewsGotT"/>
              </a:rPr>
              <a:t>To build and evaluate Intel MIC and CUDA/GPU versions (Fermi and </a:t>
            </a:r>
            <a:r>
              <a:rPr lang="en-US" sz="2800" dirty="0" err="1" smtClean="0">
                <a:latin typeface="NewsGotT"/>
                <a:cs typeface="NewsGotT"/>
              </a:rPr>
              <a:t>Kepler</a:t>
            </a:r>
            <a:r>
              <a:rPr lang="en-US" sz="2800" dirty="0" smtClean="0">
                <a:latin typeface="NewsGotT"/>
                <a:cs typeface="NewsGotT"/>
              </a:rPr>
              <a:t>) to explore available parallelism in a single computing node.</a:t>
            </a:r>
          </a:p>
          <a:p>
            <a:pPr marL="285750" indent="-285750" algn="just">
              <a:buFont typeface="Arial"/>
              <a:buChar char="•"/>
            </a:pPr>
            <a:r>
              <a:rPr lang="en-US" sz="2800" dirty="0" smtClean="0">
                <a:latin typeface="NewsGotT"/>
                <a:cs typeface="NewsGotT"/>
              </a:rPr>
              <a:t>To </a:t>
            </a:r>
            <a:r>
              <a:rPr lang="en-US" sz="2800" dirty="0" smtClean="0">
                <a:latin typeface="NewsGotT"/>
                <a:cs typeface="NewsGotT"/>
              </a:rPr>
              <a:t>extend the methodology to the computation of </a:t>
            </a:r>
            <a:r>
              <a:rPr lang="en-US" sz="2800" i="1" dirty="0" err="1" smtClean="0">
                <a:latin typeface="NewsGotT"/>
                <a:cs typeface="NewsGotT"/>
              </a:rPr>
              <a:t>p</a:t>
            </a:r>
            <a:r>
              <a:rPr lang="en-US" sz="2800" i="1" baseline="30000" dirty="0" err="1" smtClean="0">
                <a:latin typeface="NewsGotT"/>
                <a:cs typeface="NewsGotT"/>
              </a:rPr>
              <a:t>th</a:t>
            </a:r>
            <a:r>
              <a:rPr lang="en-US" sz="2800" dirty="0" smtClean="0">
                <a:latin typeface="NewsGotT"/>
                <a:cs typeface="NewsGotT"/>
              </a:rPr>
              <a:t>-roots of matrices, for large </a:t>
            </a:r>
            <a:r>
              <a:rPr lang="en-US" sz="2800" i="1" dirty="0" smtClean="0">
                <a:latin typeface="NewsGotT"/>
                <a:cs typeface="NewsGotT"/>
              </a:rPr>
              <a:t>p</a:t>
            </a:r>
            <a:r>
              <a:rPr lang="en-US" sz="2800" i="1" dirty="0">
                <a:latin typeface="NewsGotT"/>
                <a:cs typeface="NewsGot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1660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151</Words>
  <Application>Microsoft Macintosh PowerPoint</Application>
  <PresentationFormat>Custom</PresentationFormat>
  <Paragraphs>12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Performance Measurements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Measurements</dc:title>
  <dc:creator>wacky</dc:creator>
  <cp:lastModifiedBy>wacky</cp:lastModifiedBy>
  <cp:revision>8</cp:revision>
  <dcterms:created xsi:type="dcterms:W3CDTF">2013-04-08T17:54:29Z</dcterms:created>
  <dcterms:modified xsi:type="dcterms:W3CDTF">2013-04-09T09:06:35Z</dcterms:modified>
</cp:coreProperties>
</file>