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24113" cy="10688638"/>
  <p:notesSz cx="6858000" cy="9144000"/>
  <p:defaultTextStyle>
    <a:defPPr>
      <a:defRPr lang="en-US"/>
    </a:defPPr>
    <a:lvl1pPr marL="0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8040"/>
    <a:srgbClr val="9B2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594" autoAdjust="0"/>
    <p:restoredTop sz="94638" autoAdjust="0"/>
  </p:normalViewPr>
  <p:slideViewPr>
    <p:cSldViewPr snapToGrid="0" snapToObjects="1">
      <p:cViewPr>
        <p:scale>
          <a:sx n="76" d="100"/>
          <a:sy n="76" d="100"/>
        </p:scale>
        <p:origin x="-1840" y="-80"/>
      </p:cViewPr>
      <p:guideLst>
        <p:guide orient="horz" pos="3367"/>
        <p:guide pos="4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-364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E96C7-DCE9-454F-8363-AC23D0702FF4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F883-586B-0E49-B87B-4AA372A8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AF883-586B-0E49-B87B-4AA372A850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309" y="3320407"/>
            <a:ext cx="12855496" cy="2291129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617" y="6056895"/>
            <a:ext cx="10586879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8434" y="668040"/>
            <a:ext cx="5626906" cy="1421440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40" y="668040"/>
            <a:ext cx="16636524" cy="1421440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701" y="6868441"/>
            <a:ext cx="12855496" cy="2122882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701" y="4530301"/>
            <a:ext cx="12855496" cy="233813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46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9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39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98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31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47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2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9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41" y="3887003"/>
            <a:ext cx="11130403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2311" y="3887003"/>
            <a:ext cx="11133028" cy="1099544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392573"/>
            <a:ext cx="6682443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06" y="3389684"/>
            <a:ext cx="6682443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840" y="2392573"/>
            <a:ext cx="6685068" cy="997111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840" y="3389684"/>
            <a:ext cx="6685068" cy="6158339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06" y="425566"/>
            <a:ext cx="4975729" cy="181113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108" y="425567"/>
            <a:ext cx="8454799" cy="91224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06" y="2236697"/>
            <a:ext cx="4975729" cy="7311326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432" y="7482047"/>
            <a:ext cx="9074468" cy="88329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432" y="955049"/>
            <a:ext cx="9074468" cy="6413183"/>
          </a:xfrm>
        </p:spPr>
        <p:txBody>
          <a:bodyPr/>
          <a:lstStyle>
            <a:lvl1pPr marL="0" indent="0">
              <a:buNone/>
              <a:defRPr sz="5200"/>
            </a:lvl1pPr>
            <a:lvl2pPr marL="737464" indent="0">
              <a:buNone/>
              <a:defRPr sz="4500"/>
            </a:lvl2pPr>
            <a:lvl3pPr marL="1474927" indent="0">
              <a:buNone/>
              <a:defRPr sz="3900"/>
            </a:lvl3pPr>
            <a:lvl4pPr marL="2212391" indent="0">
              <a:buNone/>
              <a:defRPr sz="3200"/>
            </a:lvl4pPr>
            <a:lvl5pPr marL="2949854" indent="0">
              <a:buNone/>
              <a:defRPr sz="3200"/>
            </a:lvl5pPr>
            <a:lvl6pPr marL="3687318" indent="0">
              <a:buNone/>
              <a:defRPr sz="3200"/>
            </a:lvl6pPr>
            <a:lvl7pPr marL="4424782" indent="0">
              <a:buNone/>
              <a:defRPr sz="3200"/>
            </a:lvl7pPr>
            <a:lvl8pPr marL="5162245" indent="0">
              <a:buNone/>
              <a:defRPr sz="3200"/>
            </a:lvl8pPr>
            <a:lvl9pPr marL="589970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432" y="8365344"/>
            <a:ext cx="9074468" cy="1254430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206" y="428041"/>
            <a:ext cx="13611702" cy="1781440"/>
          </a:xfrm>
          <a:prstGeom prst="rect">
            <a:avLst/>
          </a:prstGeom>
        </p:spPr>
        <p:txBody>
          <a:bodyPr vert="horz" lIns="147493" tIns="73746" rIns="147493" bIns="73746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06" y="2494016"/>
            <a:ext cx="13611702" cy="7054007"/>
          </a:xfrm>
          <a:prstGeom prst="rect">
            <a:avLst/>
          </a:prstGeom>
        </p:spPr>
        <p:txBody>
          <a:bodyPr vert="horz" lIns="147493" tIns="73746" rIns="147493" bIns="73746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206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AF9C-23BD-B44A-8851-A3AD4529C1F8}" type="datetimeFigureOut">
              <a:rPr lang="en-US" smtClean="0"/>
              <a:t>4/9/13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7406" y="9906785"/>
            <a:ext cx="4789302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8948" y="9906785"/>
            <a:ext cx="3528960" cy="569071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C418-4677-174E-B772-1B93C0D5F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464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098" indent="-553098" algn="l" defTabSz="737464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378" indent="-460915" algn="l" defTabSz="737464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659" indent="-368732" algn="l" defTabSz="737464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123" indent="-368732" algn="l" defTabSz="737464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586" indent="-368732" algn="l" defTabSz="737464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050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3513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0977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8441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6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927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391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85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318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4782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245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9709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43" y="28844"/>
            <a:ext cx="14748470" cy="97904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9B2118"/>
                </a:solidFill>
                <a:latin typeface="NewsGotT"/>
                <a:cs typeface="NewsGotT"/>
              </a:rPr>
              <a:t>The problem to be solved:</a:t>
            </a:r>
            <a:r>
              <a:rPr lang="en-US" sz="4000" b="1" dirty="0" smtClean="0">
                <a:solidFill>
                  <a:srgbClr val="9B2118"/>
                </a:solidFill>
                <a:latin typeface="Source Code Pro"/>
                <a:cs typeface="Source Code Pro"/>
              </a:rPr>
              <a:t> U=T</a:t>
            </a:r>
            <a:r>
              <a:rPr lang="en-US" sz="4000" b="1" baseline="30000" dirty="0" smtClean="0">
                <a:solidFill>
                  <a:srgbClr val="9B2118"/>
                </a:solidFill>
                <a:latin typeface="Source Code Pro"/>
                <a:cs typeface="Source Code Pro"/>
              </a:rPr>
              <a:t>1/2</a:t>
            </a:r>
            <a:endParaRPr lang="en-US" sz="4000" b="1" baseline="30000" dirty="0">
              <a:solidFill>
                <a:srgbClr val="9B2118"/>
              </a:solidFill>
              <a:latin typeface="Source Code Pro"/>
              <a:cs typeface="Source Code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622" y="1212566"/>
            <a:ext cx="3685624" cy="1299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20000"/>
              </a:lnSpc>
              <a:buFont typeface="Arial"/>
              <a:buChar char="•"/>
            </a:pPr>
            <a:r>
              <a:rPr lang="en-US" sz="2200" dirty="0">
                <a:latin typeface="NewsGotT"/>
                <a:cs typeface="NewsGotT"/>
              </a:rPr>
              <a:t> </a:t>
            </a:r>
            <a:r>
              <a:rPr lang="en-US" sz="2200" b="1" dirty="0" smtClean="0">
                <a:solidFill>
                  <a:srgbClr val="9B2118"/>
                </a:solidFill>
                <a:latin typeface="NewsGotT"/>
                <a:cs typeface="NewsGotT"/>
              </a:rPr>
              <a:t>U</a:t>
            </a:r>
            <a:r>
              <a:rPr lang="en-US" sz="2200" dirty="0" smtClean="0">
                <a:latin typeface="NewsGotT"/>
                <a:cs typeface="NewsGotT"/>
              </a:rPr>
              <a:t> is the principal square </a:t>
            </a:r>
            <a:r>
              <a:rPr lang="en-US" sz="2200" dirty="0" smtClean="0">
                <a:latin typeface="NewsGotT"/>
                <a:cs typeface="NewsGotT"/>
              </a:rPr>
              <a:t>root </a:t>
            </a:r>
            <a:r>
              <a:rPr lang="en-US" sz="2200" baseline="30000" dirty="0" smtClean="0">
                <a:latin typeface="NewsGotT"/>
                <a:cs typeface="NewsGotT"/>
              </a:rPr>
              <a:t>[1]</a:t>
            </a:r>
            <a:endParaRPr lang="en-US" sz="2200" baseline="30000" dirty="0">
              <a:latin typeface="NewsGotT"/>
              <a:cs typeface="NewsGotT"/>
            </a:endParaRPr>
          </a:p>
          <a:p>
            <a:pPr marL="179388" indent="-179388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NewsGotT"/>
                <a:cs typeface="NewsGotT"/>
              </a:rPr>
              <a:t> </a:t>
            </a:r>
            <a:r>
              <a:rPr lang="en-US" sz="2200" b="1" dirty="0" smtClean="0">
                <a:solidFill>
                  <a:srgbClr val="9B2118"/>
                </a:solidFill>
                <a:latin typeface="NewsGotT"/>
                <a:cs typeface="NewsGotT"/>
              </a:rPr>
              <a:t>T</a:t>
            </a:r>
            <a:r>
              <a:rPr lang="en-US" sz="2200" dirty="0" smtClean="0">
                <a:latin typeface="NewsGotT"/>
                <a:cs typeface="NewsGotT"/>
              </a:rPr>
              <a:t> already upper </a:t>
            </a:r>
            <a:r>
              <a:rPr lang="en-US" sz="2200" dirty="0" smtClean="0">
                <a:latin typeface="NewsGotT"/>
                <a:cs typeface="NewsGotT"/>
              </a:rPr>
              <a:t>triangular </a:t>
            </a:r>
            <a:r>
              <a:rPr lang="en-US" sz="2200" baseline="30000" dirty="0" smtClean="0">
                <a:latin typeface="NewsGotT"/>
                <a:cs typeface="NewsGotT"/>
              </a:rPr>
              <a:t>[2]</a:t>
            </a:r>
            <a:endParaRPr lang="en-US" sz="2200" baseline="30000" dirty="0" smtClean="0">
              <a:latin typeface="NewsGotT"/>
              <a:cs typeface="NewsGotT"/>
            </a:endParaRPr>
          </a:p>
          <a:p>
            <a:pPr marL="179388" indent="-179388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NewsGotT"/>
                <a:cs typeface="NewsGotT"/>
              </a:rPr>
              <a:t> </a:t>
            </a:r>
            <a:r>
              <a:rPr lang="en-US" sz="2200" dirty="0" err="1" smtClean="0">
                <a:latin typeface="NewsGotT"/>
                <a:cs typeface="NewsGotT"/>
              </a:rPr>
              <a:t>Parlett’s</a:t>
            </a:r>
            <a:r>
              <a:rPr lang="en-US" sz="2200" dirty="0" smtClean="0">
                <a:latin typeface="NewsGotT"/>
                <a:cs typeface="NewsGotT"/>
              </a:rPr>
              <a:t> recurrence</a:t>
            </a:r>
          </a:p>
        </p:txBody>
      </p:sp>
      <p:pic>
        <p:nvPicPr>
          <p:cNvPr id="13" name="Picture 12" descr="Screen Shot 2013-04-08 at 4.5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2" y="2512409"/>
            <a:ext cx="4506362" cy="13794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3622" y="3891907"/>
            <a:ext cx="4403770" cy="893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NewsGotT"/>
                <a:cs typeface="NewsGotT"/>
              </a:rPr>
              <a:t> </a:t>
            </a:r>
            <a:r>
              <a:rPr lang="en-US" sz="2200" b="1" dirty="0" err="1" smtClean="0">
                <a:solidFill>
                  <a:srgbClr val="9B2118"/>
                </a:solidFill>
                <a:latin typeface="NewsGotT"/>
                <a:cs typeface="NewsGotT"/>
              </a:rPr>
              <a:t>U</a:t>
            </a:r>
            <a:r>
              <a:rPr lang="en-US" sz="2200" b="1" baseline="-25000" dirty="0" err="1" smtClean="0">
                <a:solidFill>
                  <a:srgbClr val="9B2118"/>
                </a:solidFill>
                <a:latin typeface="NewsGotT"/>
                <a:cs typeface="NewsGotT"/>
              </a:rPr>
              <a:t>ij</a:t>
            </a:r>
            <a:r>
              <a:rPr lang="en-US" sz="2200" dirty="0" smtClean="0">
                <a:latin typeface="NewsGotT"/>
                <a:cs typeface="NewsGotT"/>
              </a:rPr>
              <a:t> can be a point (scalar) or a </a:t>
            </a:r>
            <a:r>
              <a:rPr lang="en-US" sz="2200" dirty="0" smtClean="0">
                <a:latin typeface="NewsGotT"/>
                <a:cs typeface="NewsGotT"/>
              </a:rPr>
              <a:t>block </a:t>
            </a:r>
            <a:r>
              <a:rPr lang="en-US" sz="2200" baseline="30000" dirty="0" smtClean="0">
                <a:latin typeface="NewsGotT"/>
                <a:cs typeface="NewsGotT"/>
              </a:rPr>
              <a:t>[3]</a:t>
            </a:r>
            <a:endParaRPr lang="en-US" sz="2200" baseline="30000" dirty="0" smtClean="0">
              <a:latin typeface="NewsGotT"/>
              <a:cs typeface="NewsGotT"/>
            </a:endParaRPr>
          </a:p>
          <a:p>
            <a:pPr marL="179388" indent="-179388">
              <a:lnSpc>
                <a:spcPct val="120000"/>
              </a:lnSpc>
              <a:buFont typeface="Arial"/>
              <a:buChar char="•"/>
            </a:pPr>
            <a:r>
              <a:rPr lang="en-US" sz="2200" dirty="0" smtClean="0">
                <a:latin typeface="NewsGotT"/>
                <a:cs typeface="NewsGotT"/>
              </a:rPr>
              <a:t> </a:t>
            </a:r>
            <a:r>
              <a:rPr lang="en-US" sz="2200" b="1" dirty="0" err="1" smtClean="0">
                <a:solidFill>
                  <a:srgbClr val="9B2118"/>
                </a:solidFill>
                <a:latin typeface="NewsGotT"/>
                <a:cs typeface="NewsGotT"/>
              </a:rPr>
              <a:t>U</a:t>
            </a:r>
            <a:r>
              <a:rPr lang="en-US" sz="2200" b="1" baseline="-25000" dirty="0" err="1" smtClean="0">
                <a:solidFill>
                  <a:srgbClr val="9B2118"/>
                </a:solidFill>
                <a:latin typeface="NewsGotT"/>
                <a:cs typeface="NewsGotT"/>
              </a:rPr>
              <a:t>ij</a:t>
            </a:r>
            <a:r>
              <a:rPr lang="en-US" sz="2200" dirty="0" smtClean="0">
                <a:latin typeface="NewsGotT"/>
                <a:cs typeface="NewsGotT"/>
              </a:rPr>
              <a:t> dependencies: left and below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1616" y="2615268"/>
            <a:ext cx="876501" cy="32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49138" y="3224181"/>
            <a:ext cx="876501" cy="32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olum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92" y="6658016"/>
            <a:ext cx="2880000" cy="3431111"/>
          </a:xfrm>
          <a:prstGeom prst="rect">
            <a:avLst/>
          </a:prstGeom>
        </p:spPr>
      </p:pic>
      <p:pic>
        <p:nvPicPr>
          <p:cNvPr id="20" name="Picture 19" descr="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2" y="6739215"/>
            <a:ext cx="2880000" cy="3268712"/>
          </a:xfrm>
          <a:prstGeom prst="rect">
            <a:avLst/>
          </a:prstGeom>
        </p:spPr>
      </p:pic>
      <p:pic>
        <p:nvPicPr>
          <p:cNvPr id="21" name="Picture 20" descr="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60" y="2002023"/>
            <a:ext cx="2880000" cy="3431111"/>
          </a:xfrm>
          <a:prstGeom prst="rect">
            <a:avLst/>
          </a:prstGeom>
        </p:spPr>
      </p:pic>
      <p:pic>
        <p:nvPicPr>
          <p:cNvPr id="22" name="Picture 21" descr="diagon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863" y="6702460"/>
            <a:ext cx="2880000" cy="3342222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68" y="9728756"/>
            <a:ext cx="407823" cy="418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6657"/>
              </p:ext>
            </p:extLst>
          </p:nvPr>
        </p:nvGraphicFramePr>
        <p:xfrm>
          <a:off x="922989" y="9736381"/>
          <a:ext cx="14816271" cy="8270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10191"/>
                <a:gridCol w="4877866"/>
                <a:gridCol w="6028214"/>
              </a:tblGrid>
              <a:tr h="288216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      being computed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0792">
                <a:tc>
                  <a:txBody>
                    <a:bodyPr/>
                    <a:lstStyle/>
                    <a:p>
                      <a:pPr marL="0" marR="0" indent="0" algn="l" defTabSz="73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rgbClr val="008040"/>
                          </a:solidFill>
                        </a:rPr>
                        <a:t>U</a:t>
                      </a:r>
                      <a:r>
                        <a:rPr lang="en-US" sz="2000" b="1" baseline="-25000" dirty="0" err="1" smtClean="0">
                          <a:solidFill>
                            <a:srgbClr val="008040"/>
                          </a:solidFill>
                        </a:rPr>
                        <a:t>ij</a:t>
                      </a:r>
                      <a:r>
                        <a:rPr lang="en-US" sz="2000" dirty="0" smtClean="0">
                          <a:solidFill>
                            <a:srgbClr val="008040"/>
                          </a:solidFill>
                        </a:rPr>
                        <a:t> point/block already computed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3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rgbClr val="9B2118"/>
                          </a:solidFill>
                        </a:rPr>
                        <a:t>U</a:t>
                      </a:r>
                      <a:r>
                        <a:rPr lang="en-US" sz="2000" b="1" baseline="-25000" dirty="0" err="1" smtClean="0">
                          <a:solidFill>
                            <a:srgbClr val="9B2118"/>
                          </a:solidFill>
                        </a:rPr>
                        <a:t>ij</a:t>
                      </a:r>
                      <a:r>
                        <a:rPr lang="en-US" sz="2000" dirty="0" smtClean="0">
                          <a:solidFill>
                            <a:srgbClr val="9B2118"/>
                          </a:solidFill>
                        </a:rPr>
                        <a:t> point/block not ready to be computed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3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000" b="1" baseline="-25000" dirty="0" err="1" smtClean="0">
                          <a:solidFill>
                            <a:srgbClr val="0000FF"/>
                          </a:solidFill>
                        </a:rPr>
                        <a:t>ij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point/block can be computed in parallel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474544" y="6062069"/>
            <a:ext cx="2911775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NewsGotT"/>
                <a:cs typeface="NewsGotT"/>
              </a:rPr>
              <a:t>A c</a:t>
            </a:r>
            <a:r>
              <a:rPr lang="en-US" sz="2000" u="sng" dirty="0" smtClean="0">
                <a:latin typeface="NewsGotT"/>
                <a:cs typeface="NewsGotT"/>
              </a:rPr>
              <a:t>olumn</a:t>
            </a:r>
            <a:r>
              <a:rPr lang="en-US" sz="2000" dirty="0" smtClean="0">
                <a:latin typeface="NewsGotT"/>
                <a:cs typeface="NewsGotT"/>
              </a:rPr>
              <a:t> at a time, left-right,</a:t>
            </a:r>
            <a:br>
              <a:rPr lang="en-US" sz="2000" dirty="0" smtClean="0">
                <a:latin typeface="NewsGotT"/>
                <a:cs typeface="NewsGotT"/>
              </a:rPr>
            </a:br>
            <a:r>
              <a:rPr lang="en-US" sz="2000" dirty="0" smtClean="0">
                <a:latin typeface="NewsGotT"/>
                <a:cs typeface="NewsGotT"/>
              </a:rPr>
              <a:t>bottom-up in a column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7905" y="6062069"/>
            <a:ext cx="2718287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NewsGotT"/>
                <a:cs typeface="NewsGotT"/>
              </a:rPr>
              <a:t>A </a:t>
            </a:r>
            <a:r>
              <a:rPr lang="en-US" sz="2000" u="sng" dirty="0" smtClean="0">
                <a:latin typeface="NewsGotT"/>
                <a:cs typeface="NewsGotT"/>
              </a:rPr>
              <a:t>row</a:t>
            </a:r>
            <a:r>
              <a:rPr lang="en-US" sz="2000" dirty="0" smtClean="0">
                <a:latin typeface="NewsGotT"/>
                <a:cs typeface="NewsGotT"/>
              </a:rPr>
              <a:t> at a time, bottom-up,</a:t>
            </a:r>
            <a:br>
              <a:rPr lang="en-US" sz="2000" dirty="0" smtClean="0">
                <a:latin typeface="NewsGotT"/>
                <a:cs typeface="NewsGotT"/>
              </a:rPr>
            </a:br>
            <a:r>
              <a:rPr lang="en-US" sz="2000" dirty="0" smtClean="0">
                <a:latin typeface="NewsGotT"/>
                <a:cs typeface="NewsGotT"/>
              </a:rPr>
              <a:t>left-right in a row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85228" y="5683799"/>
            <a:ext cx="3025112" cy="1190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NewsGotT"/>
                <a:cs typeface="NewsGotT"/>
              </a:rPr>
              <a:t>A </a:t>
            </a:r>
            <a:r>
              <a:rPr lang="en-US" sz="2000" u="sng" dirty="0" smtClean="0">
                <a:latin typeface="NewsGotT"/>
                <a:cs typeface="NewsGotT"/>
              </a:rPr>
              <a:t>super-diagonal</a:t>
            </a:r>
            <a:r>
              <a:rPr lang="en-US" sz="2000" dirty="0" smtClean="0">
                <a:latin typeface="NewsGotT"/>
                <a:cs typeface="NewsGotT"/>
              </a:rPr>
              <a:t> at a time,</a:t>
            </a:r>
            <a:br>
              <a:rPr lang="en-US" sz="2000" dirty="0" smtClean="0">
                <a:latin typeface="NewsGotT"/>
                <a:cs typeface="NewsGotT"/>
              </a:rPr>
            </a:br>
            <a:r>
              <a:rPr lang="en-US" sz="2000" dirty="0" smtClean="0">
                <a:latin typeface="NewsGotT"/>
                <a:cs typeface="NewsGotT"/>
              </a:rPr>
              <a:t>towards top-right corner,</a:t>
            </a:r>
            <a:r>
              <a:rPr lang="en-US" sz="2000" dirty="0">
                <a:latin typeface="NewsGotT"/>
                <a:cs typeface="NewsGotT"/>
              </a:rPr>
              <a:t/>
            </a:r>
            <a:br>
              <a:rPr lang="en-US" sz="2000" dirty="0">
                <a:latin typeface="NewsGotT"/>
                <a:cs typeface="NewsGotT"/>
              </a:rPr>
            </a:br>
            <a:r>
              <a:rPr lang="en-US" sz="2000" dirty="0" smtClean="0">
                <a:latin typeface="NewsGotT"/>
                <a:cs typeface="NewsGotT"/>
              </a:rPr>
              <a:t>no dependencies in a diagonal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8935" y="5309384"/>
            <a:ext cx="3377748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b="1" dirty="0" smtClean="0">
                <a:latin typeface="NewsGotT"/>
                <a:cs typeface="NewsGotT"/>
              </a:rPr>
              <a:t>Possible approaches:</a:t>
            </a:r>
          </a:p>
        </p:txBody>
      </p:sp>
      <p:pic>
        <p:nvPicPr>
          <p:cNvPr id="30" name="Picture 29" descr="t=u^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43" y="28844"/>
            <a:ext cx="5039994" cy="24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114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problem to be solved: U=T1/2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 to be solved</dc:title>
  <dc:creator>wacky</dc:creator>
  <cp:lastModifiedBy>wacky</cp:lastModifiedBy>
  <cp:revision>14</cp:revision>
  <dcterms:created xsi:type="dcterms:W3CDTF">2013-04-08T15:25:55Z</dcterms:created>
  <dcterms:modified xsi:type="dcterms:W3CDTF">2013-04-08T23:21:29Z</dcterms:modified>
</cp:coreProperties>
</file>