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0"/>
  </p:notesMasterIdLst>
  <p:sldIdLst>
    <p:sldId id="256" r:id="rId2"/>
    <p:sldId id="359" r:id="rId3"/>
    <p:sldId id="343" r:id="rId4"/>
    <p:sldId id="257" r:id="rId5"/>
    <p:sldId id="341" r:id="rId6"/>
    <p:sldId id="342" r:id="rId7"/>
    <p:sldId id="333" r:id="rId8"/>
    <p:sldId id="334" r:id="rId9"/>
    <p:sldId id="335" r:id="rId10"/>
    <p:sldId id="338" r:id="rId11"/>
    <p:sldId id="339" r:id="rId12"/>
    <p:sldId id="263" r:id="rId13"/>
    <p:sldId id="336" r:id="rId14"/>
    <p:sldId id="345" r:id="rId15"/>
    <p:sldId id="344" r:id="rId16"/>
    <p:sldId id="299" r:id="rId17"/>
    <p:sldId id="374" r:id="rId18"/>
    <p:sldId id="346" r:id="rId19"/>
    <p:sldId id="369" r:id="rId20"/>
    <p:sldId id="373" r:id="rId21"/>
    <p:sldId id="375" r:id="rId22"/>
    <p:sldId id="370" r:id="rId23"/>
    <p:sldId id="379" r:id="rId24"/>
    <p:sldId id="384" r:id="rId25"/>
    <p:sldId id="380" r:id="rId26"/>
    <p:sldId id="381" r:id="rId27"/>
    <p:sldId id="382" r:id="rId28"/>
    <p:sldId id="371" r:id="rId29"/>
    <p:sldId id="385" r:id="rId30"/>
    <p:sldId id="386" r:id="rId31"/>
    <p:sldId id="387" r:id="rId32"/>
    <p:sldId id="383" r:id="rId33"/>
    <p:sldId id="388" r:id="rId34"/>
    <p:sldId id="389" r:id="rId35"/>
    <p:sldId id="377" r:id="rId36"/>
    <p:sldId id="391" r:id="rId37"/>
    <p:sldId id="392" r:id="rId38"/>
    <p:sldId id="393" r:id="rId39"/>
    <p:sldId id="378" r:id="rId40"/>
    <p:sldId id="376" r:id="rId41"/>
    <p:sldId id="394" r:id="rId42"/>
    <p:sldId id="360" r:id="rId43"/>
    <p:sldId id="399" r:id="rId44"/>
    <p:sldId id="400" r:id="rId45"/>
    <p:sldId id="401" r:id="rId46"/>
    <p:sldId id="402" r:id="rId47"/>
    <p:sldId id="403" r:id="rId48"/>
    <p:sldId id="395" r:id="rId49"/>
    <p:sldId id="405" r:id="rId50"/>
    <p:sldId id="347" r:id="rId51"/>
    <p:sldId id="406" r:id="rId52"/>
    <p:sldId id="407" r:id="rId53"/>
    <p:sldId id="408" r:id="rId54"/>
    <p:sldId id="409" r:id="rId55"/>
    <p:sldId id="410" r:id="rId56"/>
    <p:sldId id="411" r:id="rId57"/>
    <p:sldId id="396" r:id="rId58"/>
    <p:sldId id="412" r:id="rId59"/>
    <p:sldId id="413" r:id="rId60"/>
    <p:sldId id="398" r:id="rId61"/>
    <p:sldId id="414" r:id="rId62"/>
    <p:sldId id="368" r:id="rId63"/>
    <p:sldId id="415" r:id="rId64"/>
    <p:sldId id="419" r:id="rId65"/>
    <p:sldId id="420" r:id="rId66"/>
    <p:sldId id="421" r:id="rId67"/>
    <p:sldId id="422" r:id="rId68"/>
    <p:sldId id="423" r:id="rId69"/>
    <p:sldId id="424" r:id="rId70"/>
    <p:sldId id="425" r:id="rId71"/>
    <p:sldId id="426" r:id="rId72"/>
    <p:sldId id="428" r:id="rId73"/>
    <p:sldId id="427" r:id="rId74"/>
    <p:sldId id="434" r:id="rId75"/>
    <p:sldId id="416" r:id="rId76"/>
    <p:sldId id="417" r:id="rId77"/>
    <p:sldId id="436" r:id="rId78"/>
    <p:sldId id="348" r:id="rId79"/>
    <p:sldId id="435" r:id="rId80"/>
    <p:sldId id="437" r:id="rId81"/>
    <p:sldId id="438" r:id="rId82"/>
    <p:sldId id="439" r:id="rId83"/>
    <p:sldId id="440" r:id="rId84"/>
    <p:sldId id="441" r:id="rId85"/>
    <p:sldId id="443" r:id="rId86"/>
    <p:sldId id="444" r:id="rId87"/>
    <p:sldId id="429" r:id="rId88"/>
    <p:sldId id="350" r:id="rId89"/>
    <p:sldId id="358" r:id="rId90"/>
    <p:sldId id="430" r:id="rId91"/>
    <p:sldId id="431" r:id="rId92"/>
    <p:sldId id="432" r:id="rId93"/>
    <p:sldId id="433" r:id="rId94"/>
    <p:sldId id="349" r:id="rId95"/>
    <p:sldId id="351" r:id="rId96"/>
    <p:sldId id="352" r:id="rId97"/>
    <p:sldId id="353" r:id="rId98"/>
    <p:sldId id="354" r:id="rId99"/>
    <p:sldId id="355" r:id="rId100"/>
    <p:sldId id="356" r:id="rId101"/>
    <p:sldId id="357" r:id="rId102"/>
    <p:sldId id="367" r:id="rId103"/>
    <p:sldId id="366" r:id="rId104"/>
    <p:sldId id="361" r:id="rId105"/>
    <p:sldId id="362" r:id="rId106"/>
    <p:sldId id="363" r:id="rId107"/>
    <p:sldId id="364" r:id="rId108"/>
    <p:sldId id="365" r:id="rId10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7348E8-8886-490D-B84A-D97E608AAD37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01FD7-2A35-4F41-AA5C-6C046E3E62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106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917D-068E-47EA-9ACF-50514257A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34849-17D4-4A1A-8113-3B5F12C27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37059-5B9D-43F5-8C6D-97A0C6A80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AFA4C-84B1-4E56-B9FD-6D8048F08223}" type="datetime1">
              <a:rPr lang="pt-BR" smtClean="0"/>
              <a:t>01/12/2020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56B96-7469-4258-80BB-524FEA284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5836C-4B8C-42B8-AD93-BFCCE689E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584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5B819-81C1-4FBA-A88C-173962A9C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24645A-A475-4B94-A546-6EEA497DE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3A26C-B3A4-485A-87D4-346919BCD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05A30-CF91-450E-BD95-EF1DB408EEF5}" type="datetime1">
              <a:rPr lang="pt-BR" smtClean="0"/>
              <a:t>01/12/2020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44160-1C3B-4F72-BD2F-5E25F9A9E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25083-77BF-4B9D-B698-C52B6146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25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0E73F9-556F-49A3-AFFC-EA69BEFF88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27587-D12C-46E8-9739-77479E1BC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B55FC-77BC-4A23-82A1-68F44BCA8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BEF76-305C-4396-8525-3589BC3A3147}" type="datetime1">
              <a:rPr lang="pt-BR" smtClean="0"/>
              <a:t>01/12/2020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87446-E032-4524-9E5C-B09268E6F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7B280-F8A2-48F5-AEA8-C2504A567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733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D2435-61B2-4986-98A9-B6C6B95E1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7057F-9626-4701-932A-83DAE9786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FE895-0870-4B42-B307-2EE3475A7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40358-9FFB-401B-8055-011F96392D10}" type="datetime1">
              <a:rPr lang="pt-BR" smtClean="0"/>
              <a:t>01/12/2020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DAE87-10CB-4798-B7AA-D1B7D515B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9A17B-80F2-432C-9987-F43035D66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336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1606F-004D-4170-87FB-C16939C0C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4155E-9A63-42D7-BCB9-166082327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B16DE-4AF7-489A-828F-49B59F9B0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295-E54F-4770-9141-FDCF46A2ADAA}" type="datetime1">
              <a:rPr lang="pt-BR" smtClean="0"/>
              <a:t>01/12/2020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07A13-C7A4-4AD2-BB45-FFFD2CA62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31F56-8C6D-48E7-A157-2241E8F4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7400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4B5A4-E6F2-4A5E-97E2-62ADB8DE0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4E2F-EA44-4F0E-930C-3A55A84E63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BB12B-9714-43CB-820D-904348B51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1B8D8-1F5C-4556-A955-6259AEBB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BD24-AEDA-47E1-912F-DD5F3E5B0878}" type="datetime1">
              <a:rPr lang="pt-BR" smtClean="0"/>
              <a:t>01/12/2020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1FFC4-A83A-4615-A4D7-612822544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14D49-6B6A-48F6-973E-CA9BC767C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501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C69E9-29C0-4005-994C-642EF209A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42F63-D977-4CC5-9F83-18D8DDF20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0FD3C2-E52C-4E94-89A4-3E4A787E3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DECDFD-9D28-4120-8DEB-DEE1D9E5C3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77496C-F700-43FF-9D45-BC395B0FA6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FF9C2E-27DE-4CAB-BBBD-B7D8869BB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0E04-3AB0-4AFA-B718-209D69DD0606}" type="datetime1">
              <a:rPr lang="pt-BR" smtClean="0"/>
              <a:t>01/12/2020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B6A9F7-A566-45BB-A9B1-6DA9CB61D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4F15F2-CC0D-4548-80EA-A50B2EB0F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0452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382D3-6494-4BED-9F6D-D52D07D25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F30FE-E805-4EEA-AA06-059E97ED2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698A-6B86-4D70-87CE-4826DF9D0312}" type="datetime1">
              <a:rPr lang="pt-BR" smtClean="0"/>
              <a:t>01/12/2020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1049C-E79A-4293-8C9A-6C6F46E90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BC3F3-71FD-427C-85E4-CC2134D80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8497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D010F9-B3EC-4048-81F7-B3A70E9C6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1940B-74B1-47B8-8137-DC1B3D7CFF92}" type="datetime1">
              <a:rPr lang="pt-BR" smtClean="0"/>
              <a:t>01/12/2020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C4FDFE-A0E3-49D9-A57A-6D3C8C4CD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A5FDB-868E-40C3-97CF-F0D8AD741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1947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6EE3F-7936-4321-A867-C9110D203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EEE72-60C0-4A0C-B319-C7ECD3030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6E6793-9DCF-4C1E-836E-D7A50033A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93141-4FC9-4C07-924F-785213F3E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5F9B-A892-44DC-A79E-EDA80B19CD1E}" type="datetime1">
              <a:rPr lang="pt-BR" smtClean="0"/>
              <a:t>01/12/2020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988B0-D52B-4922-B549-B625B6AA1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39B4A-D709-48A0-BBA5-ABB2F910A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2580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8CCA0-B560-4FC2-B6B3-9279EFE7F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ED3E5A-3FA5-48E6-9C54-27FD3415A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5F250-B996-412A-B6DE-92643DEA8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3513D-29DB-4899-A628-BC76896F4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0796-8C5C-4FB3-93EA-5A1B21B7F90C}" type="datetime1">
              <a:rPr lang="pt-BR" smtClean="0"/>
              <a:t>01/12/2020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4F93E-EFA3-4DD3-B074-D101DA731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0D00D-5CF3-4E17-8874-E63CBE76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513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E3974C-6FB4-4795-9757-523DEBA8D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1201B-10CF-4C39-A234-9DA3FC4BC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2EA57-4BFD-4EB8-93F4-DC958B373C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EDFCB-90FE-4183-81DD-507C9F560A9E}" type="datetime1">
              <a:rPr lang="pt-BR" smtClean="0"/>
              <a:t>01/12/2020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14F96-5FDE-460F-8C0A-48331F405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C0DA1-118C-4B36-80A0-0E8C7BCB9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794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Programming-Language-hardcover-4th/dp/0321958322" TargetMode="External"/><Relationship Id="rId2" Type="http://schemas.openxmlformats.org/officeDocument/2006/relationships/hyperlink" Target="https://www.amazon.com/Tour-2nd-Depth-Bjarne-Stroustrup/dp/0134997832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www.amazon.com/Effective-Modern-Specific-Ways-Improve/dp/1491903996" TargetMode="Externa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t.io/)" TargetMode="External"/><Relationship Id="rId2" Type="http://schemas.openxmlformats.org/officeDocument/2006/relationships/hyperlink" Target="https://www.boost.org/)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github.com/fmtlib/fm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faco/ees_cp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language/raii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pp/cpp/smart-pointers-modern-cpp?view=msvc-16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mtlib/fm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mtlib/fm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fmtlib/fmt/blob/master/doc/usage.rst" TargetMode="Externa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pc/grpc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uw-labs/bloomrpc/releases" TargetMode="External"/><Relationship Id="rId5" Type="http://schemas.openxmlformats.org/officeDocument/2006/relationships/hyperlink" Target="https://developers.google.com/protocol-buffers/docs/proto3" TargetMode="External"/><Relationship Id="rId4" Type="http://schemas.openxmlformats.org/officeDocument/2006/relationships/hyperlink" Target="https://grpc.io/docs/languages/cpp/quickstart/" TargetMode="Externa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pc/grpc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uw-labs/bloomrpc/releases" TargetMode="External"/><Relationship Id="rId5" Type="http://schemas.openxmlformats.org/officeDocument/2006/relationships/hyperlink" Target="https://developers.google.com/protocol-buffers/docs/proto3" TargetMode="External"/><Relationship Id="rId4" Type="http://schemas.openxmlformats.org/officeDocument/2006/relationships/hyperlink" Target="https://grpc.io/docs/languages/cpp/quickstart/" TargetMode="Externa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tchorg/Catch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onqtam/doctest" TargetMode="External"/><Relationship Id="rId4" Type="http://schemas.openxmlformats.org/officeDocument/2006/relationships/hyperlink" Target="https://github.com/google/googletest" TargetMode="Externa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Writing-Solid-Code-Microsoft-Programming/dp/155615551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hyperlink" Target="https://www.amazon.com/Driven-Development-Embedded-Pragmatic-Programmers/dp/193435662X" TargetMode="Externa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uellan/clip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lang.llvm.org/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gcc.gnu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ftware.intel.com/content/www/us/en/develop/tools/compilers/c-compilers.html" TargetMode="External"/><Relationship Id="rId5" Type="http://schemas.openxmlformats.org/officeDocument/2006/relationships/hyperlink" Target="https://www.ibm.com/products/c-and-c-plus-plus-compiler-family" TargetMode="External"/><Relationship Id="rId4" Type="http://schemas.openxmlformats.org/officeDocument/2006/relationships/hyperlink" Target="https://visualstudio.microsoft.com/vs/features/cplusplus/" TargetMode="Externa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socpp.github.io/CppCoreGuidelines/CppCoreGuidelines" TargetMode="External"/><Relationship Id="rId2" Type="http://schemas.openxmlformats.org/officeDocument/2006/relationships/hyperlink" Target="https://en.cppreference.com/w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cpplang.slack.com/" TargetMode="Externa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isocpp/logos: C++ logos created for isocpp.org">
            <a:extLst>
              <a:ext uri="{FF2B5EF4-FFF2-40B4-BE49-F238E27FC236}">
                <a16:creationId xmlns:a16="http://schemas.microsoft.com/office/drawing/2014/main" id="{A0F21991-30A2-4BF2-84DE-6D66369A1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025" y="1398864"/>
            <a:ext cx="3611949" cy="406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D0471A-28BC-4706-950D-1331DB87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</a:t>
            </a:fld>
            <a:endParaRPr lang="pt-BR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849BB57-0E62-475A-9AD7-5E2F881FC253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2192000" cy="62705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#01</a:t>
            </a:r>
            <a:endParaRPr lang="pt-BR" b="1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079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Principais Livros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19B6-45C0-471A-8610-7C36BBF9C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 Tour of C++ (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https://www.amazon.com/Tour-2nd-Depth-Bjarne-Stroustrup/dp/0134997832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C++ Programming Language (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https://www.amazon.com/Programming-Language-hardcover-4th/dp/0321958322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Effective Modern C++ (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https://www.amazon.com/Effective-Modern-Specific-Ways-Improve/dp/1491903996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2" descr="GitHub - isocpp/logos: C++ logos created for isocpp.org">
            <a:extLst>
              <a:ext uri="{FF2B5EF4-FFF2-40B4-BE49-F238E27FC236}">
                <a16:creationId xmlns:a16="http://schemas.microsoft.com/office/drawing/2014/main" id="{663DC1FC-36D9-4952-B493-FDD4F6328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E5923-0AC3-400D-A6D9-EBFB679A3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737703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Exceptions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100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288992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Constructors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101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930913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Destructors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102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44657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Resource Management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103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38525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Pointers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104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221275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References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105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769324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Const and Mutable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106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14895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Move Semantics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107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184189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Passing Parameters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108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3597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Principais Bibliotecas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19B6-45C0-471A-8610-7C36BBF9C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Boost (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https://www.boost.org/)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Qt (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https://www.qt.io/)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fmt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https://github.com/fmtlib/fmt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2" descr="GitHub - isocpp/logos: C++ logos created for isocpp.org">
            <a:extLst>
              <a:ext uri="{FF2B5EF4-FFF2-40B4-BE49-F238E27FC236}">
                <a16:creationId xmlns:a16="http://schemas.microsoft.com/office/drawing/2014/main" id="{663DC1FC-36D9-4952-B493-FDD4F6328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32DD0-C608-4B90-90FB-0F2926835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050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Utilização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333716-CAEC-40E8-ACF4-91D37168B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893" y="1717269"/>
            <a:ext cx="7318214" cy="4515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9CD827E-C2AA-4F74-9AA2-50E1182B43FC}"/>
              </a:ext>
            </a:extLst>
          </p:cNvPr>
          <p:cNvSpPr txBox="1"/>
          <p:nvPr/>
        </p:nvSpPr>
        <p:spPr>
          <a:xfrm>
            <a:off x="3550640" y="6308209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https://www.jetbrains.com/lp/devecosystem-2020/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F9C2581-3F10-446A-B300-4D082D93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0665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Utilização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9CD827E-C2AA-4F74-9AA2-50E1182B43FC}"/>
              </a:ext>
            </a:extLst>
          </p:cNvPr>
          <p:cNvSpPr txBox="1"/>
          <p:nvPr/>
        </p:nvSpPr>
        <p:spPr>
          <a:xfrm>
            <a:off x="4272442" y="6308209"/>
            <a:ext cx="3647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https://www.tiobe.com/tiobe-index/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638FB2-F423-4002-BDF6-47C7C2978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912" y="1564853"/>
            <a:ext cx="6388173" cy="460884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5463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Module Structure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14</a:t>
            </a:fld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9D41BD-9D65-4F4A-A01F-CF149A649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02" y="1737082"/>
            <a:ext cx="2105025" cy="2333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B86BB4-593A-4363-BB21-A9A9613D3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815" y="4394651"/>
            <a:ext cx="1371600" cy="1743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FDA075-BC3D-4BB8-A9DD-485B64C57A07}"/>
              </a:ext>
            </a:extLst>
          </p:cNvPr>
          <p:cNvSpPr txBox="1"/>
          <p:nvPr/>
        </p:nvSpPr>
        <p:spPr>
          <a:xfrm>
            <a:off x="3112315" y="2165230"/>
            <a:ext cx="7743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Header File: </a:t>
            </a:r>
            <a:r>
              <a:rPr lang="en-US" dirty="0" err="1"/>
              <a:t>contém</a:t>
            </a:r>
            <a:r>
              <a:rPr lang="en-US" dirty="0"/>
              <a:t>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declarações</a:t>
            </a:r>
            <a:r>
              <a:rPr lang="en-US" dirty="0"/>
              <a:t> de </a:t>
            </a:r>
            <a:r>
              <a:rPr lang="en-US" dirty="0" err="1"/>
              <a:t>funções</a:t>
            </a:r>
            <a:r>
              <a:rPr lang="en-US" dirty="0"/>
              <a:t>, classes, </a:t>
            </a:r>
            <a:r>
              <a:rPr lang="en-US" dirty="0" err="1"/>
              <a:t>constantes</a:t>
            </a:r>
            <a:r>
              <a:rPr lang="en-US" dirty="0"/>
              <a:t> e namespaces </a:t>
            </a:r>
            <a:r>
              <a:rPr lang="en-US" dirty="0" err="1"/>
              <a:t>públicos</a:t>
            </a:r>
            <a:r>
              <a:rPr lang="en-US" dirty="0"/>
              <a:t>. É </a:t>
            </a:r>
            <a:r>
              <a:rPr lang="en-US" dirty="0" err="1"/>
              <a:t>distribuído</a:t>
            </a:r>
            <a:r>
              <a:rPr lang="en-US" dirty="0"/>
              <a:t> junto com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arquivos</a:t>
            </a:r>
            <a:r>
              <a:rPr lang="en-US" dirty="0"/>
              <a:t> </a:t>
            </a:r>
            <a:r>
              <a:rPr lang="en-US" dirty="0" err="1"/>
              <a:t>compilados</a:t>
            </a:r>
            <a:r>
              <a:rPr lang="en-US" dirty="0"/>
              <a:t> das </a:t>
            </a:r>
            <a:r>
              <a:rPr lang="en-US" dirty="0" err="1"/>
              <a:t>bibliotecas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Quando</a:t>
            </a:r>
            <a:r>
              <a:rPr lang="en-US" dirty="0"/>
              <a:t> se </a:t>
            </a:r>
            <a:r>
              <a:rPr lang="en-US" dirty="0" err="1"/>
              <a:t>utiliza</a:t>
            </a:r>
            <a:r>
              <a:rPr lang="en-US" dirty="0"/>
              <a:t> templates a </a:t>
            </a:r>
            <a:r>
              <a:rPr lang="en-US" dirty="0" err="1"/>
              <a:t>definição</a:t>
            </a:r>
            <a:r>
              <a:rPr lang="en-US" dirty="0"/>
              <a:t> </a:t>
            </a: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no </a:t>
            </a:r>
            <a:r>
              <a:rPr lang="en-US" dirty="0" err="1"/>
              <a:t>arquivo</a:t>
            </a:r>
            <a:r>
              <a:rPr lang="en-US" dirty="0"/>
              <a:t> header.</a:t>
            </a:r>
            <a:endParaRPr lang="pt-B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6EA15B-AE9D-4CD3-9DA8-5E2982F1A4F1}"/>
              </a:ext>
            </a:extLst>
          </p:cNvPr>
          <p:cNvSpPr txBox="1"/>
          <p:nvPr/>
        </p:nvSpPr>
        <p:spPr>
          <a:xfrm>
            <a:off x="3112315" y="5198805"/>
            <a:ext cx="774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File: </a:t>
            </a:r>
            <a:r>
              <a:rPr lang="en-US" dirty="0" err="1"/>
              <a:t>contém</a:t>
            </a:r>
            <a:r>
              <a:rPr lang="en-US" dirty="0"/>
              <a:t>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definições</a:t>
            </a:r>
            <a:r>
              <a:rPr lang="en-US" dirty="0"/>
              <a:t> de </a:t>
            </a:r>
            <a:r>
              <a:rPr lang="en-US" dirty="0" err="1"/>
              <a:t>funções</a:t>
            </a:r>
            <a:r>
              <a:rPr lang="en-US" dirty="0"/>
              <a:t>, classes, </a:t>
            </a:r>
            <a:r>
              <a:rPr lang="en-US" dirty="0" err="1"/>
              <a:t>constantes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1123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Compilation Model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15</a:t>
            </a:fld>
            <a:endParaRPr lang="pt-B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A8BBBAD-63A3-4898-ABC3-92CDA539F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71412"/>
            <a:ext cx="2623893" cy="424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948C4E9-8BA3-4FC8-ADB8-FDCDED92A7E4}"/>
              </a:ext>
            </a:extLst>
          </p:cNvPr>
          <p:cNvSpPr/>
          <p:nvPr/>
        </p:nvSpPr>
        <p:spPr>
          <a:xfrm>
            <a:off x="645952" y="1971412"/>
            <a:ext cx="2885813" cy="1224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A59F31-6AB5-4030-86DB-65DCD7688CB3}"/>
              </a:ext>
            </a:extLst>
          </p:cNvPr>
          <p:cNvSpPr txBox="1"/>
          <p:nvPr/>
        </p:nvSpPr>
        <p:spPr>
          <a:xfrm>
            <a:off x="3716322" y="2152021"/>
            <a:ext cx="7743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en-US" dirty="0" err="1"/>
              <a:t>Preprocessador</a:t>
            </a:r>
            <a:r>
              <a:rPr lang="en-US" dirty="0"/>
              <a:t>: copy-paste de </a:t>
            </a:r>
            <a:r>
              <a:rPr lang="en-US" dirty="0" err="1"/>
              <a:t>código</a:t>
            </a:r>
            <a:r>
              <a:rPr lang="en-US" dirty="0"/>
              <a:t>, </a:t>
            </a:r>
            <a:r>
              <a:rPr lang="en-US" dirty="0" err="1"/>
              <a:t>constantes</a:t>
            </a:r>
            <a:r>
              <a:rPr lang="en-US" dirty="0"/>
              <a:t> e </a:t>
            </a:r>
            <a:r>
              <a:rPr lang="en-US" dirty="0" err="1"/>
              <a:t>construções</a:t>
            </a:r>
            <a:r>
              <a:rPr lang="en-US" dirty="0"/>
              <a:t> </a:t>
            </a:r>
            <a:r>
              <a:rPr lang="en-US" dirty="0" err="1"/>
              <a:t>básicas</a:t>
            </a:r>
            <a:r>
              <a:rPr lang="en-US" dirty="0"/>
              <a:t> de </a:t>
            </a:r>
            <a:r>
              <a:rPr lang="en-US" dirty="0" err="1"/>
              <a:t>controle</a:t>
            </a:r>
            <a:r>
              <a:rPr lang="en-US" dirty="0"/>
              <a:t>. </a:t>
            </a:r>
            <a:r>
              <a:rPr lang="en-US" dirty="0" err="1"/>
              <a:t>Utiliza</a:t>
            </a:r>
            <a:r>
              <a:rPr lang="en-US" dirty="0"/>
              <a:t> </a:t>
            </a:r>
            <a:r>
              <a:rPr lang="en-US" dirty="0" err="1"/>
              <a:t>comandos</a:t>
            </a:r>
            <a:r>
              <a:rPr lang="en-US" dirty="0"/>
              <a:t> no </a:t>
            </a:r>
            <a:r>
              <a:rPr lang="en-US" dirty="0" err="1"/>
              <a:t>formato</a:t>
            </a:r>
            <a:r>
              <a:rPr lang="en-US" dirty="0"/>
              <a:t> #CMD. (</a:t>
            </a:r>
            <a:r>
              <a:rPr lang="en-US" dirty="0" err="1"/>
              <a:t>Exemplo</a:t>
            </a:r>
            <a:r>
              <a:rPr lang="en-US" dirty="0"/>
              <a:t>: #include, #pragma, #define)</a:t>
            </a:r>
            <a:endParaRPr lang="pt-B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EAFF94-7CEE-484B-A886-FEF1C8A99E7A}"/>
              </a:ext>
            </a:extLst>
          </p:cNvPr>
          <p:cNvSpPr/>
          <p:nvPr/>
        </p:nvSpPr>
        <p:spPr>
          <a:xfrm>
            <a:off x="645952" y="3281492"/>
            <a:ext cx="2885813" cy="14247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309FB7-5B9E-400C-8E94-0E5C20070AFC}"/>
              </a:ext>
            </a:extLst>
          </p:cNvPr>
          <p:cNvSpPr txBox="1"/>
          <p:nvPr/>
        </p:nvSpPr>
        <p:spPr>
          <a:xfrm>
            <a:off x="3716322" y="3537273"/>
            <a:ext cx="7227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</a:t>
            </a:r>
            <a:r>
              <a:rPr lang="en-US" dirty="0" err="1"/>
              <a:t>Compilador</a:t>
            </a:r>
            <a:r>
              <a:rPr lang="en-US" dirty="0"/>
              <a:t>: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arquivo</a:t>
            </a:r>
            <a:r>
              <a:rPr lang="en-US" dirty="0"/>
              <a:t> é </a:t>
            </a:r>
            <a:r>
              <a:rPr lang="en-US" dirty="0" err="1"/>
              <a:t>compilado</a:t>
            </a:r>
            <a:r>
              <a:rPr lang="en-US" dirty="0"/>
              <a:t> </a:t>
            </a:r>
            <a:r>
              <a:rPr lang="en-US" dirty="0" err="1"/>
              <a:t>individualmente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arquivo</a:t>
            </a:r>
            <a:r>
              <a:rPr lang="en-US" dirty="0"/>
              <a:t> </a:t>
            </a:r>
            <a:r>
              <a:rPr lang="en-US" dirty="0" err="1"/>
              <a:t>objeto</a:t>
            </a:r>
            <a:r>
              <a:rPr lang="en-US" dirty="0"/>
              <a:t>. As </a:t>
            </a:r>
            <a:r>
              <a:rPr lang="en-US" dirty="0" err="1"/>
              <a:t>referências</a:t>
            </a:r>
            <a:r>
              <a:rPr lang="en-US" dirty="0"/>
              <a:t> para </a:t>
            </a:r>
            <a:r>
              <a:rPr lang="en-US" dirty="0" err="1"/>
              <a:t>funções</a:t>
            </a:r>
            <a:r>
              <a:rPr lang="en-US" dirty="0"/>
              <a:t> e </a:t>
            </a:r>
            <a:r>
              <a:rPr lang="en-US" dirty="0" err="1"/>
              <a:t>variáveis</a:t>
            </a:r>
            <a:r>
              <a:rPr lang="en-US" dirty="0"/>
              <a:t> </a:t>
            </a:r>
            <a:r>
              <a:rPr lang="en-US" dirty="0" err="1"/>
              <a:t>definidas</a:t>
            </a:r>
            <a:r>
              <a:rPr lang="en-US" dirty="0"/>
              <a:t> fora do </a:t>
            </a:r>
            <a:r>
              <a:rPr lang="en-US" dirty="0" err="1"/>
              <a:t>arquivo</a:t>
            </a:r>
            <a:r>
              <a:rPr lang="en-US" dirty="0"/>
              <a:t> </a:t>
            </a:r>
            <a:r>
              <a:rPr lang="en-US" dirty="0" err="1"/>
              <a:t>ficam</a:t>
            </a:r>
            <a:r>
              <a:rPr lang="en-US" dirty="0"/>
              <a:t> </a:t>
            </a:r>
            <a:r>
              <a:rPr lang="en-US" dirty="0" err="1"/>
              <a:t>pendentes</a:t>
            </a:r>
            <a:r>
              <a:rPr lang="en-US" dirty="0"/>
              <a:t> de </a:t>
            </a:r>
            <a:r>
              <a:rPr lang="en-US" dirty="0" err="1"/>
              <a:t>resolução</a:t>
            </a:r>
            <a:r>
              <a:rPr lang="en-US" dirty="0"/>
              <a:t>.</a:t>
            </a:r>
            <a:endParaRPr lang="pt-B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20B0C-5CFC-4B9C-A8F0-AE50E3E9C5EB}"/>
              </a:ext>
            </a:extLst>
          </p:cNvPr>
          <p:cNvSpPr/>
          <p:nvPr/>
        </p:nvSpPr>
        <p:spPr>
          <a:xfrm>
            <a:off x="647350" y="4776132"/>
            <a:ext cx="2885813" cy="14247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7D722F-645C-4434-B24A-8C4562E41400}"/>
              </a:ext>
            </a:extLst>
          </p:cNvPr>
          <p:cNvSpPr txBox="1"/>
          <p:nvPr/>
        </p:nvSpPr>
        <p:spPr>
          <a:xfrm>
            <a:off x="3716322" y="5165331"/>
            <a:ext cx="7234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Linker: </a:t>
            </a:r>
            <a:r>
              <a:rPr lang="en-US" dirty="0" err="1"/>
              <a:t>Faz</a:t>
            </a:r>
            <a:r>
              <a:rPr lang="en-US" dirty="0"/>
              <a:t> o </a:t>
            </a:r>
            <a:r>
              <a:rPr lang="en-US" dirty="0" err="1"/>
              <a:t>elo</a:t>
            </a:r>
            <a:r>
              <a:rPr lang="en-US" dirty="0"/>
              <a:t> de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arquivos</a:t>
            </a:r>
            <a:r>
              <a:rPr lang="en-US" dirty="0"/>
              <a:t> </a:t>
            </a:r>
            <a:r>
              <a:rPr lang="en-US" dirty="0" err="1"/>
              <a:t>objeto</a:t>
            </a:r>
            <a:r>
              <a:rPr lang="en-US" dirty="0"/>
              <a:t> </a:t>
            </a:r>
            <a:r>
              <a:rPr lang="en-US" dirty="0" err="1"/>
              <a:t>previamente</a:t>
            </a:r>
            <a:r>
              <a:rPr lang="en-US" dirty="0"/>
              <a:t> </a:t>
            </a:r>
            <a:r>
              <a:rPr lang="en-US" dirty="0" err="1"/>
              <a:t>compilados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arquivo</a:t>
            </a:r>
            <a:r>
              <a:rPr lang="en-US" dirty="0"/>
              <a:t> </a:t>
            </a:r>
            <a:r>
              <a:rPr lang="en-US" dirty="0" err="1"/>
              <a:t>executável</a:t>
            </a:r>
            <a:r>
              <a:rPr lang="en-US" dirty="0"/>
              <a:t>. Resolve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referências</a:t>
            </a:r>
            <a:r>
              <a:rPr lang="en-US" dirty="0"/>
              <a:t> que </a:t>
            </a:r>
            <a:r>
              <a:rPr lang="en-US" dirty="0" err="1"/>
              <a:t>estavam</a:t>
            </a:r>
            <a:r>
              <a:rPr lang="en-US" dirty="0"/>
              <a:t> </a:t>
            </a:r>
            <a:r>
              <a:rPr lang="en-US" dirty="0" err="1"/>
              <a:t>pendentes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9631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8622"/>
          </a:xfrm>
        </p:spPr>
        <p:txBody>
          <a:bodyPr/>
          <a:lstStyle/>
          <a:p>
            <a:pPr algn="ctr"/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Dúvidas</a:t>
            </a:r>
            <a:r>
              <a:rPr lang="en-US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pt-BR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6D3977-4123-4768-AA1D-3EF6910DD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7988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isocpp/logos: C++ logos created for isocpp.org">
            <a:extLst>
              <a:ext uri="{FF2B5EF4-FFF2-40B4-BE49-F238E27FC236}">
                <a16:creationId xmlns:a16="http://schemas.microsoft.com/office/drawing/2014/main" id="{A0F21991-30A2-4BF2-84DE-6D66369A1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025" y="1398864"/>
            <a:ext cx="3611949" cy="406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D0471A-28BC-4706-950D-1331DB87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17</a:t>
            </a:fld>
            <a:endParaRPr lang="pt-BR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ABE380F-5D77-4D58-B88A-BDB2D13B21E4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2192000" cy="62705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#02</a:t>
            </a:r>
            <a:endParaRPr lang="pt-BR" b="1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77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Revisão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18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1502D2-198F-4D5A-95BD-A8E888940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Arquivos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estarão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disponíveis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no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repositorio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https://github.com/pfaco/ees_cpp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9996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19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905B48-5B89-478E-B7BC-B0625487F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Setup do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Ambiente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RAII – Resource Acquisition is Initialization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Smart Pointers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Threads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Mutex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616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D0471A-28BC-4706-950D-1331DB87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2</a:t>
            </a:fld>
            <a:endParaRPr lang="pt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AA5947-256F-43FE-B7A7-33D086623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2052637"/>
            <a:ext cx="6057900" cy="2752725"/>
          </a:xfrm>
          <a:prstGeom prst="rect">
            <a:avLst/>
          </a:prstGeom>
        </p:spPr>
      </p:pic>
      <p:pic>
        <p:nvPicPr>
          <p:cNvPr id="5" name="Picture 2" descr="GitHub - isocpp/logos: C++ logos created for isocpp.org">
            <a:extLst>
              <a:ext uri="{FF2B5EF4-FFF2-40B4-BE49-F238E27FC236}">
                <a16:creationId xmlns:a16="http://schemas.microsoft.com/office/drawing/2014/main" id="{3124284B-B243-4B85-A228-476054671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691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Ambiente: Extensões VS Code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20</a:t>
            </a:fld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DA297C-0DBE-4A10-9643-AC3A8FB6A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687" y="1618725"/>
            <a:ext cx="5221447" cy="11445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188CFF-C1A7-43AB-BC60-6526EA56E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686" y="2944288"/>
            <a:ext cx="5221447" cy="10827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96D3D6-CBF6-443F-92AC-486ABA1294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9686" y="4224099"/>
            <a:ext cx="5221447" cy="11875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40C327-7C48-4796-A2F2-F647470FDD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9687" y="5665418"/>
            <a:ext cx="5221447" cy="87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498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Ambiente: Configurações VS Code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21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F4E1EC-C73A-4887-9747-A42389E6D08C}"/>
              </a:ext>
            </a:extLst>
          </p:cNvPr>
          <p:cNvSpPr txBox="1"/>
          <p:nvPr/>
        </p:nvSpPr>
        <p:spPr>
          <a:xfrm>
            <a:off x="515923" y="2661824"/>
            <a:ext cx="11240444" cy="24622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"terminal.integrated.shell.windows"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"cmd.exe"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"terminal.integrated.shellArgs.windows"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"/k"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"C: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Program Files (x86)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Microsoft Visual Studio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2017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Community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Common7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VsDevCmd.bat"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],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"C_Cpp.autocomplete"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"Disabled"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"C_Cpp.formatting"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"Disabled"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"C_Cpp.errorSquiggles"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"Disabled"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"C_Cpp.intelliSenseEngine"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"Disabled"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"clangd.onConfigChanged"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"ignore"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8349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RAII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22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33DDEB-C47C-40BF-B0BB-EF237DA76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RAII = Resource Acquisition Is Initialization;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Um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péssimo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nome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poderosa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técnica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programação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C++;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Consiste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vincular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um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recurso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que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deve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obtido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tempo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execução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com 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vida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útil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um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objeto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Exemplos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recursos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 mutex, porta serial, socket,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arquivo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alocação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memória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no heap,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conexão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com banco de dados, etc.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Consiste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obter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recurso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durante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construção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objeto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liberar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recurso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no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destrutor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https://en.cppreference.com/w/cpp/language/raii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518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RAII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23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33DDEB-C47C-40BF-B0BB-EF237DA76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6"/>
            <a:ext cx="10515600" cy="4795934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            // acquire the mutex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                 // if f() throws an exception, the mutex is never released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everything_ok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early return, the mutex is never released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unlock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          // if bad() reaches this statement, the mutex is released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good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lock_guard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RAII class: mutex acquisition is initialization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                       // if f() throws an exception, the mutex is released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everything_ok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// early return, the mutex is released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51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RAII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24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33DDEB-C47C-40BF-B0BB-EF237DA76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6"/>
            <a:ext cx="10515600" cy="4795934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            // acquire the mutex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                 // if f() throws an exception, the mutex is never released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everything_ok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early return, the mutex is never released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unlock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          // if bad() reaches this statement, the mutex is released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good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lock_guard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RAII class: mutex acquisition is initialization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                       // if f() throws an exception, the mutex is released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everything_ok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// early return, the mutex is released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902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RAII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25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33DDEB-C47C-40BF-B0BB-EF237DA76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5"/>
            <a:ext cx="10113033" cy="5265899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lock_guard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lk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pt-B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    // mutex is actually only needed to protect this access</a:t>
            </a: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everything_ok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||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is_running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heavy_process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good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  <a:r>
              <a:rPr lang="pt-B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//create reduced context for mutex early release</a:t>
            </a: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lock_guard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lk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everything_ok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||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is_running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heavy_process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3662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RAII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26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33DDEB-C47C-40BF-B0BB-EF237DA76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6"/>
            <a:ext cx="10113033" cy="4572000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send_command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string_view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portname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(portname);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9600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::DATA_BITS_8,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::PARITY_NONE);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 </a:t>
            </a:r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(...)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pt-BR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send_command_raii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string_view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portname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(portname);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9600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::DATA_BITS_8,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::PARITY_NONE);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4966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RAII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27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33DDEB-C47C-40BF-B0BB-EF237DA76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6"/>
            <a:ext cx="10113033" cy="27432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read_file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ifstream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resize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filesystem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file_size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55197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Smart Pointers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28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8C6EA7-ED2F-40DB-B251-CD2C1CF78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Ponteiros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inteligentes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utilizam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técnica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RAII para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fazer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liberação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automática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variáveis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alocadas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no heap (via new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malloc);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unique_ptr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permite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um ‘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proprietário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’ para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ponteiro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subjacente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shared_ptr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permite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múltiplos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‘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proprietários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’ para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ponteiro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subjacente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weak_ptr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forma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ter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referência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para um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shared_ptr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tornar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um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proprietário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ponteiro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subjacente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https://docs.microsoft.com/en-us/cpp/cpp/smart-pointers-modern-cpp?view=msvc-160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7631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Smart Pointers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29</a:t>
            </a:fld>
            <a:endParaRPr lang="pt-BR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8674D7-B3B4-4A20-94B5-C3BAA6C03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5"/>
            <a:ext cx="10113033" cy="5265899"/>
          </a:xfrm>
          <a:solidFill>
            <a:schemeClr val="tx1"/>
          </a:solidFill>
        </p:spPr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/// BAD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ees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ees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/// GOOD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MyClass2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MyClass2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 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make_unique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ees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ees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319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</a:t>
            </a:r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ão</a:t>
            </a:r>
            <a:r>
              <a:rPr lang="en-US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Geral</a:t>
            </a:r>
            <a:endParaRPr lang="pt-BR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19B6-45C0-471A-8610-7C36BBF9C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Linguagem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programação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multiparadigma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uso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geral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Criado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1985 por Bjarne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Stroustup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inicialmente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como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extensão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Linguagem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C, com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nome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“C with Classes”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Padronizada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pelo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ISO/IEC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desde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1998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Controlada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pelo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grupo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trabalho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WG21, com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reuniões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frequentes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redor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mundo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evolução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linguagem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2" descr="GitHub - isocpp/logos: C++ logos created for isocpp.org">
            <a:extLst>
              <a:ext uri="{FF2B5EF4-FFF2-40B4-BE49-F238E27FC236}">
                <a16:creationId xmlns:a16="http://schemas.microsoft.com/office/drawing/2014/main" id="{9B96B75D-B467-4692-809E-2094F4FF7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4C1DC-14CD-4582-9BC6-90C832FAC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3321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Smart Pointers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30</a:t>
            </a:fld>
            <a:endParaRPr lang="pt-BR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8674D7-B3B4-4A20-94B5-C3BAA6C03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5"/>
            <a:ext cx="10113033" cy="5265899"/>
          </a:xfrm>
          <a:solidFill>
            <a:schemeClr val="tx1"/>
          </a:solidFill>
        </p:spPr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/// BAD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ees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ees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get_executor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ees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/// GOOD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MyClass2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MyClass2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make_shared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ees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ees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get_executor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ees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0077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Smart Pointers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31</a:t>
            </a:fld>
            <a:endParaRPr lang="pt-BR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8674D7-B3B4-4A20-94B5-C3BAA6C03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5"/>
            <a:ext cx="10113033" cy="2509935"/>
          </a:xfrm>
          <a:solidFill>
            <a:schemeClr val="tx1"/>
          </a:solidFill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MyClass2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weak_ptr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ees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get_executor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{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expired"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7954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Threads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32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5D97EB-08B4-4D59-BA5B-42E0D2F89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Threads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permitem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execução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forma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paralela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concorrente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Iniciam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execução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após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construção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objeto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Para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esperar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thread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terminar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sua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execução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deve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-se chamar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método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‘join’;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É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responsabilidade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usuário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fazer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controle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dos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recursos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compartilhados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0695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Threads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33</a:t>
            </a:fld>
            <a:endParaRPr lang="pt-BR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3A7276D-D24B-4216-8505-D188E64A4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5"/>
            <a:ext cx="10113033" cy="4900775"/>
          </a:xfrm>
          <a:solidFill>
            <a:schemeClr val="tx1"/>
          </a:solidFill>
        </p:spPr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&lt;thread&gt;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chrono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milliseconds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this_thread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sleep_for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"Foo!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this_thread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sleep_for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"Bar!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"starting threads...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"all threads started!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"all threads finished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7748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Threads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34</a:t>
            </a:fld>
            <a:endParaRPr lang="pt-BR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3A7276D-D24B-4216-8505-D188E64A4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5"/>
            <a:ext cx="10113033" cy="4900775"/>
          </a:xfrm>
          <a:solidFill>
            <a:schemeClr val="tx1"/>
          </a:solidFill>
        </p:spPr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starting threads...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all threads started!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Foo!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Bar!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Foo!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Bar!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Foo!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Bar!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Foo!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Foo!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all threads finished</a:t>
            </a: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6457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Mutex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35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7C8B912-FA81-47BB-8BCC-39E61EAD4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Primitiva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sincronização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utilizada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proteger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recursos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compartilhados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entre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várias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threads;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Um mutex é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obtido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executar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método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‘lock’ 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liberado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executar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método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‘unlock’;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chamar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método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‘lock’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um mutex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já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obtido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por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outra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thread, a thread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questão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entrará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no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estado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bloqueado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método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‘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try_lock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’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pode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utilizado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caso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 thread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queira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bloqueada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9448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Mutex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36</a:t>
            </a:fld>
            <a:endParaRPr lang="pt-BR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89DA81F-393B-4F31-9813-AC80ED325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5"/>
            <a:ext cx="10113033" cy="5265900"/>
          </a:xfrm>
          <a:solidFill>
            <a:schemeClr val="tx1"/>
          </a:solidFill>
        </p:spPr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&lt;thread&gt;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&lt;mutex&gt;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chrono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milliseconds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"Foo! 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++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*= 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"Bar! 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"counter = 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092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Mutex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37</a:t>
            </a:fld>
            <a:endParaRPr lang="pt-BR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89DA81F-393B-4F31-9813-AC80ED325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4"/>
            <a:ext cx="10113033" cy="5402425"/>
          </a:xfrm>
          <a:solidFill>
            <a:schemeClr val="tx1"/>
          </a:solidFill>
        </p:spPr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&lt;thread&gt;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&lt;mutex&gt;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chrono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milliseconds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"Foo! 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++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unlock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*= 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"Bar! 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unlock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"counter = 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7590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Mutex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38</a:t>
            </a:fld>
            <a:endParaRPr lang="pt-BR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89DA81F-393B-4F31-9813-AC80ED325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5"/>
            <a:ext cx="10113033" cy="5103846"/>
          </a:xfrm>
          <a:solidFill>
            <a:schemeClr val="tx1"/>
          </a:solidFill>
        </p:spPr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&lt;thread&gt;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&lt;mutex&gt;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chrono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milliseconds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scoped_lock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"Foo! 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++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scoped_lock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*= 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"Bar! 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"counter = 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6591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8622"/>
          </a:xfrm>
        </p:spPr>
        <p:txBody>
          <a:bodyPr/>
          <a:lstStyle/>
          <a:p>
            <a:pPr algn="ctr"/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Dúvidas</a:t>
            </a:r>
            <a:r>
              <a:rPr lang="en-US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pt-BR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6D3977-4123-4768-AA1D-3EF6910DD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199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Filosofia</a:t>
            </a:r>
            <a:endParaRPr lang="pt-BR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19B6-45C0-471A-8610-7C36BBF9C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Evoluções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linguagem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devem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suportar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código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legado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É sempre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possível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compilar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um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programa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antigo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com a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versão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mais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recente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linguagem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causar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erros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deve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haver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custo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por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funcionalidades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utilizadas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O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programa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é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penalizado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memória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processamento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quando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utiliza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funcionalidades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existentes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linguagem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facilidades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linguagem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devem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ter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custo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zero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Utilizar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bibliotecas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funcionalidades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padrões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tem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mesmo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custo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construir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as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suas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do zero.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2" descr="GitHub - isocpp/logos: C++ logos created for isocpp.org">
            <a:extLst>
              <a:ext uri="{FF2B5EF4-FFF2-40B4-BE49-F238E27FC236}">
                <a16:creationId xmlns:a16="http://schemas.microsoft.com/office/drawing/2014/main" id="{9B96B75D-B467-4692-809E-2094F4FF7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1F245-84EE-4EC5-9D6F-A888CBE49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19940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isocpp/logos: C++ logos created for isocpp.org">
            <a:extLst>
              <a:ext uri="{FF2B5EF4-FFF2-40B4-BE49-F238E27FC236}">
                <a16:creationId xmlns:a16="http://schemas.microsoft.com/office/drawing/2014/main" id="{A0F21991-30A2-4BF2-84DE-6D66369A1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025" y="1398864"/>
            <a:ext cx="3611949" cy="406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D0471A-28BC-4706-950D-1331DB87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40</a:t>
            </a:fld>
            <a:endParaRPr lang="pt-BR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7A64686-3CBA-4A65-9F81-D9B95474EF52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2192000" cy="62705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#03</a:t>
            </a:r>
            <a:endParaRPr lang="pt-BR" b="1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8035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41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905B48-5B89-478E-B7BC-B0625487F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Namespaces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Ponteiros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vs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Referencias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Classes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Dependências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com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CMake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5175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Namespaces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42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7752C-710D-4977-B663-FAABC149C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Serve para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evitar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conflito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nomes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principalmente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projetos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grandes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Exemplos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artefatos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que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devem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protegidos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por namespaces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incluem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classes,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estruturas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enums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 namespace da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biblioteca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padrão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é o ‘std’ de ‘standard’;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 usual é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cada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projeto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ter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pelo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menos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um namespace com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nome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empresa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pessoa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demais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namespaces com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especializações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dentro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deste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mesmo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namespace;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7125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Namespaces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43</a:t>
            </a:fld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884D8B-7DEF-4122-9DC9-4F26611DA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094" y="1651794"/>
            <a:ext cx="4686300" cy="4743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3D419C-54CD-437D-BA6C-0F9479685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158" y="3252390"/>
            <a:ext cx="47910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3447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Namespaces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44</a:t>
            </a:fld>
            <a:endParaRPr lang="pt-B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3D419C-54CD-437D-BA6C-0F9479685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158" y="3252390"/>
            <a:ext cx="4791075" cy="7905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233FA4-6287-4BA1-A277-B9E3DFA12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499790"/>
            <a:ext cx="449580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9808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Namespaces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45</a:t>
            </a:fld>
            <a:endParaRPr lang="pt-B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3D419C-54CD-437D-BA6C-0F9479685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158" y="3252390"/>
            <a:ext cx="4791075" cy="790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6CB9D8-0303-4170-8061-46BDDA9B00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016" y="1633537"/>
            <a:ext cx="498157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0388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Namespaces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46</a:t>
            </a:fld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613807-6506-4ED2-A062-9A504E4AC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576" y="437975"/>
            <a:ext cx="478155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7790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Namespaces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47</a:t>
            </a:fld>
            <a:endParaRPr 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01B713-F50C-47A9-8663-234F208B6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553" y="396875"/>
            <a:ext cx="44196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6575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Ponteiros vs Referencias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48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9E5B65-8E23-4F53-82D1-DC7273000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950" y="1392572"/>
            <a:ext cx="5352176" cy="5465428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Ponteiros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Sintaxe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 T *p;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Usa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operador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‘-&gt;’ para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acessar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membros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Usa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operador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‘*’ para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obter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o valor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apontado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pelo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ponteiro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precisar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inicializado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declaração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Pode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apontar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para outro local a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qualquer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momento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Possui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próprio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endereço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ocupa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memória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Podem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ter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vários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níveis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ponteiros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ponteiros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ponteiros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…);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Pode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nulo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nullptr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);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Pode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haver arrays de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ponteiros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Aritimética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ponteiro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permite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iterar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sobre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lista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Ponteiros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podem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associados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a um valor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temporário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  <a:p>
            <a:pPr marL="0" indent="0">
              <a:buNone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EF20E1-3D0E-4FE6-A0F6-44CF6AF48463}"/>
              </a:ext>
            </a:extLst>
          </p:cNvPr>
          <p:cNvSpPr txBox="1">
            <a:spLocks/>
          </p:cNvSpPr>
          <p:nvPr/>
        </p:nvSpPr>
        <p:spPr>
          <a:xfrm>
            <a:off x="6495877" y="1392572"/>
            <a:ext cx="5433268" cy="532890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Referencias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Sintaxe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 T&amp; p;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Usa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operador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‘.’ para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acessar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membros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Pode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usado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diretamente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operadores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obter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o valor da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referencia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Deve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inicializado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declaração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Uma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vez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inicializado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pode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mais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referenciar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outra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variável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possui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próprio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endereço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Apenas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um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nível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referencias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referencias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);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pode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nulo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*;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há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arrays de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referencias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existe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‘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aritmética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referencias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’;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Referências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tipo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‘const’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podem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associadas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a um valor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temporário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6700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Ponteiros vs Referencias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49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9E5B65-8E23-4F53-82D1-DC7273000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178" y="1828800"/>
            <a:ext cx="8992998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precisar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guardar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endereço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variável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precisar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armazenar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um array: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utilizar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ponteiro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Demais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casos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utilizar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referência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0" indent="0">
              <a:buNone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94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Principais</a:t>
            </a:r>
            <a:r>
              <a:rPr lang="en-US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Vantagens</a:t>
            </a:r>
            <a:endParaRPr lang="pt-BR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19B6-45C0-471A-8610-7C36BBF9C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Alta performance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Baixo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consumo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memória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Portável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(à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nível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Código-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fonte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Processamento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determinístico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Interoperabilidade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com Código C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2" descr="GitHub - isocpp/logos: C++ logos created for isocpp.org">
            <a:extLst>
              <a:ext uri="{FF2B5EF4-FFF2-40B4-BE49-F238E27FC236}">
                <a16:creationId xmlns:a16="http://schemas.microsoft.com/office/drawing/2014/main" id="{9B96B75D-B467-4692-809E-2094F4FF7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1F245-84EE-4EC5-9D6F-A888CBE49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85603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50</a:t>
            </a:fld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70FC54-BF43-4952-9279-5F5FC96DF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298" y="2254250"/>
            <a:ext cx="2095500" cy="2876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84F378-38C9-4993-BE8E-784BEDBB5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1376" y="1948780"/>
            <a:ext cx="2438400" cy="3771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5DA3AB-CD1C-4206-9415-F9232D3455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2427" y="817659"/>
            <a:ext cx="203835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01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Classes - Construtores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51</a:t>
            </a:fld>
            <a:endParaRPr lang="pt-B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E67A65-A33C-4021-BEC4-28F9E7261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651" y="1419225"/>
            <a:ext cx="495300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6855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Classes - Destrutores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52</a:t>
            </a:fld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35FDAF-C70C-43E9-A7D7-065480BBF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775" y="2143125"/>
            <a:ext cx="36004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970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Classes – Herança e Funções Virtuais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53</a:t>
            </a:fld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2A96FA-78D0-4FFD-8E17-B6C3CFF1F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131" y="1556544"/>
            <a:ext cx="3467100" cy="4933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F8EA27-F534-4BFA-BA1C-836D8CD2E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2409825"/>
            <a:ext cx="5257800" cy="1019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E820A7-C52B-49C0-AFB7-05F01D6D24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5425" y="3761978"/>
            <a:ext cx="409575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2410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Classes – Interfaces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54</a:t>
            </a:fld>
            <a:endParaRPr lang="pt-B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F8EA27-F534-4BFA-BA1C-836D8CD2E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409825"/>
            <a:ext cx="5257800" cy="10191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A2824C-A2A7-4F4C-9305-CDF29C125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073" y="1673225"/>
            <a:ext cx="3362325" cy="4819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329313-4BC0-4A61-9B7E-1B903CF0D7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4950" y="3943830"/>
            <a:ext cx="40767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4402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Classes – Interfaces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55</a:t>
            </a:fld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A9CB56-BE80-44F5-896E-7173DFD34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576" y="2132806"/>
            <a:ext cx="321945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6958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Classes – Interfaces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56</a:t>
            </a:fld>
            <a:endParaRPr 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6AECD1-37C6-437B-A73A-E2C5500C5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758" y="2164571"/>
            <a:ext cx="3162300" cy="360045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8BEED13-B20B-4A92-B34B-1C1B9372B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061" y="2818701"/>
            <a:ext cx="5968172" cy="2496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sua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classe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possuir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pelo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menos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virtual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destrutor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deve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também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ser virtual;</a:t>
            </a:r>
          </a:p>
          <a:p>
            <a:pPr marL="0" indent="0">
              <a:buNone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5879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Dependências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57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95B74D-2A4B-41B4-A700-867183151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Vamos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adicionar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dependencia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‘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libfmt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’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nosso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projeto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Clonar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https://github.com/fmtlib/fmt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Dentro da pasta do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projeto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$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mkdir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build &amp;&amp; cd build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$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cmake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–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GNinja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–DCMAKE_INSTALL_PREFIX=C:/cmake ..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$ ninja install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6987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Dependências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58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95B74D-2A4B-41B4-A700-867183151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Vamos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adicionar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dependencia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‘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libfmt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’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nosso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projeto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https://github.com/fmtlib/fmt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https://github.com/fmtlib/fmt/blob/master/doc/usage.rst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Dentro da pasta do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projeto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$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mkdir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build &amp;&amp; cd build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$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cmake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–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GNinja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–DCMAKE_INSTALL_PREFIX=C:/cmake –DCMAKE_BUILD_TYPE=Debug ..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$ ninja install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$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cmake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–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GNinja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–DCMAKE_INSTALL_PREFIX=C:/cmake –DCMAKE_BUILD_TYPE=Release ..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$ ninja install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8599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Dependências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59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95B74D-2A4B-41B4-A700-867183151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No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nosso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projeto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deve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-se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ter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executado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cmake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com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mesmo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install prefix; Para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certificar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-se: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$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cmake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–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GNinja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–DCMAKE_INSTALL_PREFIX=C:/cmake ..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No CMakeLists.txt,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adicionar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457200" lvl="1" indent="0">
              <a:buNone/>
            </a:pP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find_package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(fmt REQUIRED)</a:t>
            </a:r>
          </a:p>
          <a:p>
            <a:pPr marL="457200" lvl="1" indent="0">
              <a:buNone/>
            </a:pP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target_link_libraries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${PROJECT_NAME}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PRIVATE</a:t>
            </a:r>
          </a:p>
          <a:p>
            <a:pPr marL="457200" lvl="1" indent="0"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fmt::fmt</a:t>
            </a:r>
          </a:p>
          <a:p>
            <a:pPr marL="457200" lvl="1" indent="0"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196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Principais</a:t>
            </a:r>
            <a:r>
              <a:rPr lang="en-US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Desvantagens</a:t>
            </a:r>
            <a:endParaRPr lang="pt-BR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19B6-45C0-471A-8610-7C36BBF9C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Linguagem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grande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complexa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Longo tempo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compilação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Falta de um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padrão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distribuição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bibliotecas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Código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legado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Sem </a:t>
            </a:r>
            <a:r>
              <a:rPr lang="en-US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reflection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2" descr="GitHub - isocpp/logos: C++ logos created for isocpp.org">
            <a:extLst>
              <a:ext uri="{FF2B5EF4-FFF2-40B4-BE49-F238E27FC236}">
                <a16:creationId xmlns:a16="http://schemas.microsoft.com/office/drawing/2014/main" id="{9B96B75D-B467-4692-809E-2094F4FF7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1F245-84EE-4EC5-9D6F-A888CBE49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24904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isocpp/logos: C++ logos created for isocpp.org">
            <a:extLst>
              <a:ext uri="{FF2B5EF4-FFF2-40B4-BE49-F238E27FC236}">
                <a16:creationId xmlns:a16="http://schemas.microsoft.com/office/drawing/2014/main" id="{A0F21991-30A2-4BF2-84DE-6D66369A1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025" y="1398864"/>
            <a:ext cx="3611949" cy="406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D0471A-28BC-4706-950D-1331DB87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60</a:t>
            </a:fld>
            <a:endParaRPr lang="pt-BR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8FE7F76-ECD7-4791-89BD-F6349B7E6F19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2192000" cy="62705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#04</a:t>
            </a:r>
            <a:endParaRPr lang="pt-BR" b="1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691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61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905B48-5B89-478E-B7BC-B0625487F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CMake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gRPC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Clipp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0781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CMake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62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54353A-C76D-46C5-A806-7DCBD0656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Setar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seguintes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variaveis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ambiente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facilia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uso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CMake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C9D3E6-2B37-415C-BC11-DBBF52771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80" y="2330026"/>
            <a:ext cx="13054811" cy="334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416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gRPC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63</a:t>
            </a:fld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58F170-D54C-481A-95EA-C94C094A1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" y="2036865"/>
            <a:ext cx="111061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6961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gRPC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64</a:t>
            </a:fld>
            <a:endParaRPr lang="pt-BR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1C427CA-2FB0-4EA6-BD2D-BA02E512E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Clonar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https://github.com/grpc/grpc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Instruções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https://grpc.io/docs/languages/cpp/quickstart/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Protocol Buffers: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https://developers.google.com/protocol-buffers/docs/proto3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Baixar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cliente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BloomRPC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6"/>
              </a:rPr>
              <a:t>https://github.com/uw-labs/bloomrpc/releases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2270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gRPC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65</a:t>
            </a:fld>
            <a:endParaRPr lang="pt-BR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1C427CA-2FB0-4EA6-BD2D-BA02E512E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Clonar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https://github.com/grpc/grpc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Instruções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https://grpc.io/docs/languages/cpp/quickstart/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Protocol Buffers: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https://developers.google.com/protocol-buffers/docs/proto3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Baixar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cliente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BloomRPC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6"/>
              </a:rPr>
              <a:t>https://github.com/uw-labs/bloomrpc/releases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8800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isocpp/logos: C++ logos created for isocpp.org">
            <a:extLst>
              <a:ext uri="{FF2B5EF4-FFF2-40B4-BE49-F238E27FC236}">
                <a16:creationId xmlns:a16="http://schemas.microsoft.com/office/drawing/2014/main" id="{A0F21991-30A2-4BF2-84DE-6D66369A1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025" y="1398864"/>
            <a:ext cx="3611949" cy="406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D0471A-28BC-4706-950D-1331DB87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66</a:t>
            </a:fld>
            <a:endParaRPr lang="pt-BR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B990E38-7A77-4C4C-AF05-5DFBC34F4C41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2192000" cy="62705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#05</a:t>
            </a:r>
            <a:endParaRPr lang="pt-BR" b="1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0240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67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905B48-5B89-478E-B7BC-B0625487F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Compilador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como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ferramenta de teste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Asserts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Testes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Unitários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Biblioteca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Catch2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0270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Compilador como ferramenta de teste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68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905B48-5B89-478E-B7BC-B0625487F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Erros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compilação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Warnings (-Wall, –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Wextra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–pedantic, –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Weverything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Static Assert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Análise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Estática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Código (PC-Lint,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cppcheck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Sonar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Qube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etc.)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75054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Asserts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69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905B48-5B89-478E-B7BC-B0625487F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Técnica para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verificações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suposições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sobre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o Código-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fonte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Valida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um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contrato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existente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entre o Código que chama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e 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Valida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pré-condições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pós-condições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Utilizada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tratar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erros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que o Sistema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consegue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recuperar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NÃO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pode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utilizada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tratar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as entradas do Sistema;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“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Esta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variável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nunca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deveria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maior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que 10, 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ser que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haja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um bug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lógica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do Código-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fonte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9421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Versões</a:t>
            </a:r>
            <a:endParaRPr lang="pt-BR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19B6-45C0-471A-8610-7C36BBF9C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C++98 (ISO/IEC 14882:1998):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Primeira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padronização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C++03 (ISO/IEC 14882:2003):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Resolução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problemas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norma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C++11 (ISO/IEC 14882:2011): “Modern C++”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C++14 (ISO/IEC 14882:2014)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C++17 (ISO/IEC 14882:2017)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C++20 (ISO/IEC 14882:2020)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2" descr="GitHub - isocpp/logos: C++ logos created for isocpp.org">
            <a:extLst>
              <a:ext uri="{FF2B5EF4-FFF2-40B4-BE49-F238E27FC236}">
                <a16:creationId xmlns:a16="http://schemas.microsoft.com/office/drawing/2014/main" id="{47724B53-3405-4817-8BF3-5B537E264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F188E1E-CD25-4E0D-B18E-AD3EA9E2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04087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Testes Unitários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70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905B48-5B89-478E-B7BC-B0625487F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Consiste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escrever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Código para chamar as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públicas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com entradas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conhecidas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verificar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saída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das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mesmas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Valida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correto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funcionamento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das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impuras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podem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difíceis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testar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091573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Catch2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71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905B48-5B89-478E-B7BC-B0625487F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Biblioteca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para testes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unitários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C++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Disponível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no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repositório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https://github.com/catchorg/Catch2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Fácil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utilização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no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projeto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Apenas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um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arquivo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.h)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Outras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bibliotecas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para testes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unitários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C++: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Google Test: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https://github.com/google/googletest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Doctest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https://github.com/onqtam/doctest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18903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Recomendação de Livros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72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905B48-5B89-478E-B7BC-B0625487F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5911"/>
            <a:ext cx="3708633" cy="4281051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Write Solid Code:</a:t>
            </a:r>
            <a:b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https://www.amazon.com/Writing-Solid-Code-Microsoft-Programming/dp/1556155514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Test Driven Development for Embedded C:</a:t>
            </a:r>
            <a:b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https://www.amazon.com/Driven-Development-Embedded-Pragmatic-Programmers/dp/193435662X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A8B1A8-5E7A-4930-AA09-E7F4454B47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1840" y="2063691"/>
            <a:ext cx="2981325" cy="3733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2916F0-0CB4-4886-95E0-6D71A10B34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9712" y="2063691"/>
            <a:ext cx="310136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9312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isocpp/logos: C++ logos created for isocpp.org">
            <a:extLst>
              <a:ext uri="{FF2B5EF4-FFF2-40B4-BE49-F238E27FC236}">
                <a16:creationId xmlns:a16="http://schemas.microsoft.com/office/drawing/2014/main" id="{A0F21991-30A2-4BF2-84DE-6D66369A1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025" y="1398864"/>
            <a:ext cx="3611949" cy="406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D0471A-28BC-4706-950D-1331DB87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73</a:t>
            </a:fld>
            <a:endParaRPr lang="pt-BR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B990E38-7A77-4C4C-AF05-5DFBC34F4C41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2192000" cy="62705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#6</a:t>
            </a:r>
            <a:endParaRPr lang="pt-BR" b="1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02577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74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905B48-5B89-478E-B7BC-B0625487F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Clipp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62478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Clipp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75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43FBA35-74CA-4C65-9F97-226006628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491"/>
            <a:ext cx="10515600" cy="47104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Biblioteca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para interface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linha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comando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Repositório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https://github.com/muellan/clipp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9D7296-738E-4C65-9824-B078CE7F1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725" y="2867025"/>
            <a:ext cx="97345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14574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76</a:t>
            </a:fld>
            <a:endParaRPr lang="pt-BR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78AD44-8915-481E-8934-0588CE94A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Provavelmente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elemento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mais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importante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programação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Existe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todo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um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paradígma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programação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voltado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escrever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puras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programação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funcional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);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maioria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dos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programadores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escreve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poucas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maioria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dos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programadores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escreve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longas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demais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maioria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dos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programadores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escreve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mais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procedimentos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quando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deveria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escrever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mais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maioria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das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faz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mais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coisas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do que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deveria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5956849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77</a:t>
            </a:fld>
            <a:endParaRPr lang="pt-BR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78AD44-8915-481E-8934-0588CE94A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Sintaxe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vs Procedures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Puras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Overloading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Template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Parâmetros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Padrões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12434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Function Syntax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78</a:t>
            </a:fld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E61FAD-CDD8-449F-86D0-E20C39D88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4057650" cy="485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5196AF-CBBA-444F-895F-9C24E85EAE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251515"/>
            <a:ext cx="4867275" cy="485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70BFB4-BA63-4808-9FE2-FBE37F2898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1712" y="2761055"/>
            <a:ext cx="4200525" cy="1181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9E22E4-C1FA-4008-9C24-8716394A8544}"/>
              </a:ext>
            </a:extLst>
          </p:cNvPr>
          <p:cNvSpPr txBox="1"/>
          <p:nvPr/>
        </p:nvSpPr>
        <p:spPr>
          <a:xfrm>
            <a:off x="838200" y="2943264"/>
            <a:ext cx="5045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Declarations</a:t>
            </a:r>
            <a:endParaRPr lang="pt-B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2E9133-722A-4A7B-B330-7806D42FC6A7}"/>
              </a:ext>
            </a:extLst>
          </p:cNvPr>
          <p:cNvSpPr txBox="1"/>
          <p:nvPr/>
        </p:nvSpPr>
        <p:spPr>
          <a:xfrm>
            <a:off x="6288422" y="2258813"/>
            <a:ext cx="5045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Definitions</a:t>
            </a:r>
            <a:endParaRPr lang="pt-B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FA2764-0CB9-489C-8583-1EE422D579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1712" y="4251515"/>
            <a:ext cx="52197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07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Funções vs Procedures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79</a:t>
            </a:fld>
            <a:endParaRPr lang="pt-BR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45ED1A5-EC63-44BE-BDFE-E94C3D8D6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796"/>
            <a:ext cx="10515600" cy="46501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devem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sempre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retornar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algum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valor, procedures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retornam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valor;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muitas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linguagens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incluindo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C++) 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única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diferença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é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tipo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retorno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(void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procedures), 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termos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usados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forma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indistinta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termo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matemático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onde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geral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é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feita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transformação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entrada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saída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B4B260-9A06-4AFD-B73B-D04F9B052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010" y="4489567"/>
            <a:ext cx="22860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458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Principais</a:t>
            </a:r>
            <a:r>
              <a:rPr lang="en-US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Compiladores</a:t>
            </a:r>
            <a:endParaRPr lang="pt-BR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19B6-45C0-471A-8610-7C36BBF9C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007" y="1770077"/>
            <a:ext cx="11152360" cy="472279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GNU Compiler Collection (GCC):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https://gcc.gnu.org/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Clang: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https://clang.llvm.org/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Microsoft Visual C Compiler (MSVC):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https://visualstudio.microsoft.com/vs/features/cplusplus/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IBM: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https://www.ibm.com/products/c-and-c-plus-plus-compiler-family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Intel: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  <a:hlinkClick r:id="rId6"/>
              </a:rPr>
              <a:t>https://software.intel.com/content/www/us/en/develop/tools/compilers/c-compilers.html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2" descr="GitHub - isocpp/logos: C++ logos created for isocpp.org">
            <a:extLst>
              <a:ext uri="{FF2B5EF4-FFF2-40B4-BE49-F238E27FC236}">
                <a16:creationId xmlns:a16="http://schemas.microsoft.com/office/drawing/2014/main" id="{A82C6C1D-AF0D-4B4A-86C5-2F407BD74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9B68D-D63B-48B3-AE6C-4300A489D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10299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Funções Puras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80</a:t>
            </a:fld>
            <a:endParaRPr lang="pt-BR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45ED1A5-EC63-44BE-BDFE-E94C3D8D6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796"/>
            <a:ext cx="10515600" cy="46501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retorno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pura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depende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apenas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dos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parâmetros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entrada;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Uma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pura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apresenta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side-effects;</a:t>
            </a:r>
          </a:p>
        </p:txBody>
      </p:sp>
    </p:spTree>
    <p:extLst>
      <p:ext uri="{BB962C8B-B14F-4D97-AF65-F5344CB8AC3E}">
        <p14:creationId xmlns:p14="http://schemas.microsoft.com/office/powerpoint/2010/main" val="82367714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Funções Puras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81</a:t>
            </a:fld>
            <a:endParaRPr lang="pt-BR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45ED1A5-EC63-44BE-BDFE-E94C3D8D6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796"/>
            <a:ext cx="10515600" cy="46501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Características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puras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O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retorno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função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pura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depende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apenas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dos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parâmetros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de entrada;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apresenta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efeitos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colaterais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Vantagens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puras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Mais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fáceis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testar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Mais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simples de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entender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Evitam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bugs;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possuem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estado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59945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Funções Puras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82</a:t>
            </a:fld>
            <a:endParaRPr 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868692-5576-4313-A8BB-18DEB3E26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524" y="1774501"/>
            <a:ext cx="2676525" cy="1266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62795E-4272-4041-801C-DAB4EBDBB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524" y="3343113"/>
            <a:ext cx="2724150" cy="1228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A6198D-EB68-436B-BF2C-8054802D83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524" y="4873625"/>
            <a:ext cx="3867150" cy="1847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73F140-8567-4B73-B26C-4407116734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8288" y="1027906"/>
            <a:ext cx="4219575" cy="18764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A0EF5D-FB08-4765-A31A-FBEE9AD5F8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8288" y="4805362"/>
            <a:ext cx="4324350" cy="17335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060E35E-EDA1-4E59-8DF3-2A8C4A97BD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8288" y="3241676"/>
            <a:ext cx="45434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00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Funções Puras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83</a:t>
            </a:fld>
            <a:endParaRPr lang="pt-BR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45ED1A5-EC63-44BE-BDFE-E94C3D8D6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3633"/>
            <a:ext cx="10515600" cy="437333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Escreva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maior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número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possível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puras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Reduza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escopo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das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variáveis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máximo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possível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Passe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variáveis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globais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como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parâmetros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5830860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Overloading de Funções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84</a:t>
            </a:fld>
            <a:endParaRPr lang="pt-BR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45ED1A5-EC63-44BE-BDFE-E94C3D8D6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3633"/>
            <a:ext cx="10515600" cy="437333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Permite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existência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variás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com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mesmo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nome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desde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que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parâmetros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entrada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sejam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diferentes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compilador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irá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escolher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com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tipos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mais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semelhantes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tipos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passados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40B360-2252-4FE9-9FEA-7ECED9648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9388" y="3803650"/>
            <a:ext cx="45053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1236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Template de Funções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85</a:t>
            </a:fld>
            <a:endParaRPr lang="pt-BR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45ED1A5-EC63-44BE-BDFE-E94C3D8D6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3633"/>
            <a:ext cx="5084428" cy="437333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Permite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criação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um conjunto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que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possuem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comportamento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semelhante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tipos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diferentes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É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possível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criar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especializações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templates para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tratar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casos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especiais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FE387A-2E3C-4915-A6FF-601B5DAB1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374" y="2071688"/>
            <a:ext cx="489585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45485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Parâmetros Padrões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86</a:t>
            </a:fld>
            <a:endParaRPr lang="pt-BR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45ED1A5-EC63-44BE-BDFE-E94C3D8D6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3633"/>
            <a:ext cx="5084428" cy="437333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É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possível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um valor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padrão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parâmetros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Caso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parâmetro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seja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passado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pela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chamada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o valor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padrão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será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utilizado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Útil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adicionar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parâmetros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quebrar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chamadas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existentes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E4E7E4-E231-4C68-B886-99F268600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374" y="2647156"/>
            <a:ext cx="53435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28275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isocpp/logos: C++ logos created for isocpp.org">
            <a:extLst>
              <a:ext uri="{FF2B5EF4-FFF2-40B4-BE49-F238E27FC236}">
                <a16:creationId xmlns:a16="http://schemas.microsoft.com/office/drawing/2014/main" id="{A0F21991-30A2-4BF2-84DE-6D66369A1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025" y="1398864"/>
            <a:ext cx="3611949" cy="406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D0471A-28BC-4706-950D-1331DB87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87</a:t>
            </a:fld>
            <a:endParaRPr lang="pt-BR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B990E38-7A77-4C4C-AF05-5DFBC34F4C41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2192000" cy="62705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endParaRPr lang="pt-BR" b="1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77804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Lambdas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88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94977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Compile-time Programming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89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0211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Principais Fontes de Referência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19B6-45C0-471A-8610-7C36BBF9C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http://www.open-std.org/jtc1/sc22/wg21/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  <a:hlinkClick r:id="rId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https://en.cppreference.com/w/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https://isocpp.github.io/CppCoreGuidelines/CppCoreGuidelines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https://cpplang.slack.com/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2" descr="GitHub - isocpp/logos: C++ logos created for isocpp.org">
            <a:extLst>
              <a:ext uri="{FF2B5EF4-FFF2-40B4-BE49-F238E27FC236}">
                <a16:creationId xmlns:a16="http://schemas.microsoft.com/office/drawing/2014/main" id="{663DC1FC-36D9-4952-B493-FDD4F6328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B971E9-2FE0-419C-876C-E4A1885AD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063841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90</a:t>
            </a:fld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6F39D6-B4A7-4FDA-91C8-78F5BC502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698" y="1690688"/>
            <a:ext cx="83915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18522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91</a:t>
            </a:fld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93AA3B-ABF5-4F56-87C1-A97EB1A55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012" y="1690688"/>
            <a:ext cx="818197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27132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92</a:t>
            </a:fld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570799-12EC-49EC-9273-4CE27BE0A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690688"/>
            <a:ext cx="822960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40798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93</a:t>
            </a:fld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A27F85-1D68-41DE-8DD4-99226B149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262" y="1909134"/>
            <a:ext cx="799147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96537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Classes Templates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94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795726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Standard Template Library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95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663362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Containers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96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01601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Iterators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97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05779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Ranges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98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49361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Algorithms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99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8399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10391</TotalTime>
  <Words>5065</Words>
  <Application>Microsoft Office PowerPoint</Application>
  <PresentationFormat>Widescreen</PresentationFormat>
  <Paragraphs>886</Paragraphs>
  <Slides>108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15" baseType="lpstr">
      <vt:lpstr>Arial</vt:lpstr>
      <vt:lpstr>Calibri</vt:lpstr>
      <vt:lpstr>Calibri Light</vt:lpstr>
      <vt:lpstr>Consolas</vt:lpstr>
      <vt:lpstr>Segoe UI</vt:lpstr>
      <vt:lpstr>Wingdings</vt:lpstr>
      <vt:lpstr>Office Theme</vt:lpstr>
      <vt:lpstr>PowerPoint Presentation</vt:lpstr>
      <vt:lpstr>PowerPoint Presentation</vt:lpstr>
      <vt:lpstr>Visão Geral</vt:lpstr>
      <vt:lpstr>Filosofia</vt:lpstr>
      <vt:lpstr>Principais Vantagens</vt:lpstr>
      <vt:lpstr>Principais Desvantagens</vt:lpstr>
      <vt:lpstr>Versões</vt:lpstr>
      <vt:lpstr>Principais Compiladores</vt:lpstr>
      <vt:lpstr>Principais Fontes de Referência</vt:lpstr>
      <vt:lpstr>Principais Livros</vt:lpstr>
      <vt:lpstr>Principais Bibliotecas</vt:lpstr>
      <vt:lpstr>Utilização</vt:lpstr>
      <vt:lpstr>Utilização</vt:lpstr>
      <vt:lpstr>Module Structure</vt:lpstr>
      <vt:lpstr>Compilation Model</vt:lpstr>
      <vt:lpstr>Dúvidas?</vt:lpstr>
      <vt:lpstr>PowerPoint Presentation</vt:lpstr>
      <vt:lpstr>Revisão</vt:lpstr>
      <vt:lpstr>Agenda</vt:lpstr>
      <vt:lpstr>Ambiente: Extensões VS Code</vt:lpstr>
      <vt:lpstr>Ambiente: Configurações VS Code</vt:lpstr>
      <vt:lpstr>RAII</vt:lpstr>
      <vt:lpstr>RAII</vt:lpstr>
      <vt:lpstr>RAII</vt:lpstr>
      <vt:lpstr>RAII</vt:lpstr>
      <vt:lpstr>RAII</vt:lpstr>
      <vt:lpstr>RAII</vt:lpstr>
      <vt:lpstr>Smart Pointers</vt:lpstr>
      <vt:lpstr>Smart Pointers</vt:lpstr>
      <vt:lpstr>Smart Pointers</vt:lpstr>
      <vt:lpstr>Smart Pointers</vt:lpstr>
      <vt:lpstr>Threads</vt:lpstr>
      <vt:lpstr>Threads</vt:lpstr>
      <vt:lpstr>Threads</vt:lpstr>
      <vt:lpstr>Mutex</vt:lpstr>
      <vt:lpstr>Mutex</vt:lpstr>
      <vt:lpstr>Mutex</vt:lpstr>
      <vt:lpstr>Mutex</vt:lpstr>
      <vt:lpstr>Dúvidas?</vt:lpstr>
      <vt:lpstr>PowerPoint Presentation</vt:lpstr>
      <vt:lpstr>Agenda</vt:lpstr>
      <vt:lpstr>Namespaces</vt:lpstr>
      <vt:lpstr>Namespaces</vt:lpstr>
      <vt:lpstr>Namespaces</vt:lpstr>
      <vt:lpstr>Namespaces</vt:lpstr>
      <vt:lpstr>Namespaces</vt:lpstr>
      <vt:lpstr>Namespaces</vt:lpstr>
      <vt:lpstr>Ponteiros vs Referencias</vt:lpstr>
      <vt:lpstr>Ponteiros vs Referencias</vt:lpstr>
      <vt:lpstr>Classes</vt:lpstr>
      <vt:lpstr>Classes - Construtores</vt:lpstr>
      <vt:lpstr>Classes - Destrutores</vt:lpstr>
      <vt:lpstr>Classes – Herança e Funções Virtuais</vt:lpstr>
      <vt:lpstr>Classes – Interfaces</vt:lpstr>
      <vt:lpstr>Classes – Interfaces</vt:lpstr>
      <vt:lpstr>Classes – Interfaces</vt:lpstr>
      <vt:lpstr>Dependências</vt:lpstr>
      <vt:lpstr>Dependências</vt:lpstr>
      <vt:lpstr>Dependências</vt:lpstr>
      <vt:lpstr>PowerPoint Presentation</vt:lpstr>
      <vt:lpstr>Agenda</vt:lpstr>
      <vt:lpstr>CMake</vt:lpstr>
      <vt:lpstr>gRPC</vt:lpstr>
      <vt:lpstr>gRPC</vt:lpstr>
      <vt:lpstr>gRPC</vt:lpstr>
      <vt:lpstr>PowerPoint Presentation</vt:lpstr>
      <vt:lpstr>Agenda</vt:lpstr>
      <vt:lpstr>Compilador como ferramenta de teste</vt:lpstr>
      <vt:lpstr>Asserts</vt:lpstr>
      <vt:lpstr>Testes Unitários</vt:lpstr>
      <vt:lpstr>Catch2</vt:lpstr>
      <vt:lpstr>Recomendação de Livros</vt:lpstr>
      <vt:lpstr>PowerPoint Presentation</vt:lpstr>
      <vt:lpstr>Agenda</vt:lpstr>
      <vt:lpstr>Clipp</vt:lpstr>
      <vt:lpstr>Funções</vt:lpstr>
      <vt:lpstr>Funções</vt:lpstr>
      <vt:lpstr>Function Syntax</vt:lpstr>
      <vt:lpstr>Funções vs Procedures</vt:lpstr>
      <vt:lpstr>Funções Puras</vt:lpstr>
      <vt:lpstr>Funções Puras</vt:lpstr>
      <vt:lpstr>Funções Puras</vt:lpstr>
      <vt:lpstr>Funções Puras</vt:lpstr>
      <vt:lpstr>Overloading de Funções</vt:lpstr>
      <vt:lpstr>Template de Funções</vt:lpstr>
      <vt:lpstr>Parâmetros Padrões</vt:lpstr>
      <vt:lpstr>PowerPoint Presentation</vt:lpstr>
      <vt:lpstr>Lambdas</vt:lpstr>
      <vt:lpstr>Compile-time Programming</vt:lpstr>
      <vt:lpstr>PowerPoint Presentation</vt:lpstr>
      <vt:lpstr>PowerPoint Presentation</vt:lpstr>
      <vt:lpstr>PowerPoint Presentation</vt:lpstr>
      <vt:lpstr>PowerPoint Presentation</vt:lpstr>
      <vt:lpstr>Classes Templates</vt:lpstr>
      <vt:lpstr>Standard Template Library</vt:lpstr>
      <vt:lpstr>Containers</vt:lpstr>
      <vt:lpstr>Iterators</vt:lpstr>
      <vt:lpstr>Ranges</vt:lpstr>
      <vt:lpstr>Algorithms</vt:lpstr>
      <vt:lpstr>Exceptions</vt:lpstr>
      <vt:lpstr>Constructors</vt:lpstr>
      <vt:lpstr>Destructors</vt:lpstr>
      <vt:lpstr>Resource Management</vt:lpstr>
      <vt:lpstr>Pointers</vt:lpstr>
      <vt:lpstr>References</vt:lpstr>
      <vt:lpstr>Const and Mutable</vt:lpstr>
      <vt:lpstr>Move Semantics</vt:lpstr>
      <vt:lpstr>Passing Parameters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DLMS</dc:title>
  <dc:creator>Eletra Energy Office</dc:creator>
  <cp:lastModifiedBy>Paulo de Tarso Facó Bezerra Filho</cp:lastModifiedBy>
  <cp:revision>127</cp:revision>
  <dcterms:created xsi:type="dcterms:W3CDTF">2019-07-29T08:54:22Z</dcterms:created>
  <dcterms:modified xsi:type="dcterms:W3CDTF">2020-12-01T21:52:44Z</dcterms:modified>
</cp:coreProperties>
</file>