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59" r:id="rId3"/>
    <p:sldId id="343" r:id="rId4"/>
    <p:sldId id="257" r:id="rId5"/>
    <p:sldId id="341" r:id="rId6"/>
    <p:sldId id="342" r:id="rId7"/>
    <p:sldId id="333" r:id="rId8"/>
    <p:sldId id="334" r:id="rId9"/>
    <p:sldId id="335" r:id="rId10"/>
    <p:sldId id="338" r:id="rId11"/>
    <p:sldId id="339" r:id="rId12"/>
    <p:sldId id="263" r:id="rId13"/>
    <p:sldId id="336" r:id="rId14"/>
    <p:sldId id="345" r:id="rId15"/>
    <p:sldId id="344" r:id="rId16"/>
    <p:sldId id="299" r:id="rId17"/>
    <p:sldId id="374" r:id="rId18"/>
    <p:sldId id="346" r:id="rId19"/>
    <p:sldId id="369" r:id="rId20"/>
    <p:sldId id="373" r:id="rId21"/>
    <p:sldId id="375" r:id="rId22"/>
    <p:sldId id="370" r:id="rId23"/>
    <p:sldId id="379" r:id="rId24"/>
    <p:sldId id="384" r:id="rId25"/>
    <p:sldId id="380" r:id="rId26"/>
    <p:sldId id="381" r:id="rId27"/>
    <p:sldId id="382" r:id="rId28"/>
    <p:sldId id="371" r:id="rId29"/>
    <p:sldId id="385" r:id="rId30"/>
    <p:sldId id="386" r:id="rId31"/>
    <p:sldId id="387" r:id="rId32"/>
    <p:sldId id="383" r:id="rId33"/>
    <p:sldId id="388" r:id="rId34"/>
    <p:sldId id="389" r:id="rId35"/>
    <p:sldId id="377" r:id="rId36"/>
    <p:sldId id="391" r:id="rId37"/>
    <p:sldId id="392" r:id="rId38"/>
    <p:sldId id="393" r:id="rId39"/>
    <p:sldId id="378" r:id="rId40"/>
    <p:sldId id="376" r:id="rId41"/>
    <p:sldId id="368" r:id="rId42"/>
    <p:sldId id="360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67" r:id="rId55"/>
    <p:sldId id="366" r:id="rId56"/>
    <p:sldId id="358" r:id="rId57"/>
    <p:sldId id="361" r:id="rId58"/>
    <p:sldId id="362" r:id="rId59"/>
    <p:sldId id="363" r:id="rId60"/>
    <p:sldId id="364" r:id="rId61"/>
    <p:sldId id="365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348E8-8886-490D-B84A-D97E608AAD37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1FD7-2A35-4F41-AA5C-6C046E3E62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17D-068E-47EA-9ACF-50514257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4849-17D4-4A1A-8113-3B5F12C2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059-5B9D-43F5-8C6D-97A0C6A8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FA4C-84B1-4E56-B9FD-6D8048F08223}" type="datetime1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6B96-7469-4258-80BB-524FEA2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836C-4B8C-42B8-AD93-BFCCE68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B819-81C1-4FBA-A88C-173962A9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645A-A475-4B94-A546-6EEA497D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A26C-B3A4-485A-87D4-346919B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5A30-CF91-450E-BD95-EF1DB408EEF5}" type="datetime1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4160-1C3B-4F72-BD2F-5E25F9A9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25083-77BF-4B9D-B698-C52B6146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3F9-556F-49A3-AFFC-EA69BEFF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27587-D12C-46E8-9739-77479E1B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55FC-77BC-4A23-82A1-68F44BCA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EF76-305C-4396-8525-3589BC3A3147}" type="datetime1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87446-E032-4524-9E5C-B09268E6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7B280-F8A2-48F5-AEA8-C2504A56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435-61B2-4986-98A9-B6C6B9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7F-9626-4701-932A-83DAE978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E895-0870-4B42-B307-2EE3475A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0358-9FFB-401B-8055-011F96392D10}" type="datetime1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AE87-10CB-4798-B7AA-D1B7D51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A17B-80F2-432C-9987-F43035D6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06F-004D-4170-87FB-C16939C0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155E-9A63-42D7-BCB9-166082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16DE-4AF7-489A-828F-49B59F9B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295-E54F-4770-9141-FDCF46A2ADAA}" type="datetime1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A13-C7A4-4AD2-BB45-FFFD2CA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1F56-8C6D-48E7-A157-2241E8F4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5A4-E6F2-4A5E-97E2-62ADB8DE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4E2F-EA44-4F0E-930C-3A55A84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B12B-9714-43CB-820D-904348B5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B8D8-1F5C-4556-A955-6259AEBB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24-AEDA-47E1-912F-DD5F3E5B0878}" type="datetime1">
              <a:rPr lang="pt-BR" smtClean="0"/>
              <a:t>12/11/2020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FFC4-A83A-4615-A4D7-6128225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14D49-6B6A-48F6-973E-CA9BC767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9E9-29C0-4005-994C-642EF20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2F63-D977-4CC5-9F83-18D8DDF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D3C2-E52C-4E94-89A4-3E4A787E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ECDFD-9D28-4120-8DEB-DEE1D9E5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496C-F700-43FF-9D45-BC395B0FA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F9C2E-27DE-4CAB-BBBD-B7D8869B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0E04-3AB0-4AFA-B718-209D69DD0606}" type="datetime1">
              <a:rPr lang="pt-BR" smtClean="0"/>
              <a:t>12/11/2020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6A9F7-A566-45BB-A9B1-6DA9CB6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15F2-CC0D-4548-80EA-A50B2EB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5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82D3-6494-4BED-9F6D-D52D07D2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F30FE-E805-4EEA-AA06-059E97ED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6698A-6B86-4D70-87CE-4826DF9D0312}" type="datetime1">
              <a:rPr lang="pt-BR" smtClean="0"/>
              <a:t>12/11/2020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049C-E79A-4293-8C9A-6C6F46E9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BC3F3-71FD-427C-85E4-CC2134D8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4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10F9-B3EC-4048-81F7-B3A70E9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940B-74B1-47B8-8137-DC1B3D7CFF92}" type="datetime1">
              <a:rPr lang="pt-BR" smtClean="0"/>
              <a:t>12/11/2020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FDFE-A0E3-49D9-A57A-6D3C8C4C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5FDB-868E-40C3-97CF-F0D8AD74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EE3F-7936-4321-A867-C9110D2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EE72-60C0-4A0C-B319-C7ECD303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E6793-9DCF-4C1E-836E-D7A50033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3141-4FC9-4C07-924F-785213F3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5F9B-A892-44DC-A79E-EDA80B19CD1E}" type="datetime1">
              <a:rPr lang="pt-BR" smtClean="0"/>
              <a:t>12/11/2020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88B0-D52B-4922-B549-B625B6AA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9B4A-D709-48A0-BBA5-ABB2F91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CCA0-B560-4FC2-B6B3-9279EFE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D3E5A-3FA5-48E6-9C54-27FD3415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5F250-B996-412A-B6DE-92643DEA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3513D-29DB-4899-A628-BC76896F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796-8C5C-4FB3-93EA-5A1B21B7F90C}" type="datetime1">
              <a:rPr lang="pt-BR" smtClean="0"/>
              <a:t>12/11/2020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F93E-EFA3-4DD3-B074-D101DA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D00D-5CF3-4E17-8874-E63CBE7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3974C-6FB4-4795-9757-523DEBA8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201B-10CF-4C39-A234-9DA3FC4BC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EA57-4BFD-4EB8-93F4-DC958B373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DFCB-90FE-4183-81DD-507C9F560A9E}" type="datetime1">
              <a:rPr lang="pt-BR" smtClean="0"/>
              <a:t>12/11/2020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F96-5FDE-460F-8C0A-48331F405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0DA1-118C-4B36-80A0-0E8C7BCB9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8BD9-5E81-43C5-AE66-36AE3BDE6A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gramming-Language-hardcover-4th/dp/0321958322" TargetMode="External"/><Relationship Id="rId2" Type="http://schemas.openxmlformats.org/officeDocument/2006/relationships/hyperlink" Target="https://www.amazon.com/Tour-2nd-Depth-Bjarne-Stroustrup/dp/01349978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mazon.com/Effective-Modern-Specific-Ways-Improve/dp/14919039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)" TargetMode="External"/><Relationship Id="rId2" Type="http://schemas.openxmlformats.org/officeDocument/2006/relationships/hyperlink" Target="https://www.boost.org/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fmtlib/fm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co/ees_c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smart-pointers-modern-cpp?view=msvc-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content/www/us/en/develop/tools/compilers/c-compilers.html" TargetMode="External"/><Relationship Id="rId5" Type="http://schemas.openxmlformats.org/officeDocument/2006/relationships/hyperlink" Target="https://www.ibm.com/products/c-and-c-plus-plus-compiler-family" TargetMode="External"/><Relationship Id="rId4" Type="http://schemas.openxmlformats.org/officeDocument/2006/relationships/hyperlink" Target="https://visualstudio.microsoft.com/vs/features/cplusplu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pplang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7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Livros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Tour of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https://www.amazon.com/Tour-2nd-Depth-Bjarne-Stroustrup/dp/0134997832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 Programming Language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https://www.amazon.com/Programming-Language-hardcover-4th/dp/0321958322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Effective Modern C++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https://www.amazon.com/Effective-Modern-Specific-Ways-Improve/dp/1491903996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5923-0AC3-400D-A6D9-EBFB679A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Boost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https://www.boost.org/)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Qt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https://www.qt.io/)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https://github.com/fmtlib/fmt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2DD0-C608-4B90-90FB-0F292683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33716-CAEC-40E8-ACF4-91D37168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93" y="1717269"/>
            <a:ext cx="7318214" cy="451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3550640" y="630820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https://www.jetbrains.com/lp/devecosystem-2020/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F9C2581-3F10-446A-B300-4D082D93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6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827E-C2AA-4F74-9AA2-50E1182B43FC}"/>
              </a:ext>
            </a:extLst>
          </p:cNvPr>
          <p:cNvSpPr txBox="1"/>
          <p:nvPr/>
        </p:nvSpPr>
        <p:spPr>
          <a:xfrm>
            <a:off x="4272442" y="6308209"/>
            <a:ext cx="36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https://www.tiobe.com/tiobe-index/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8FB2-F423-4002-BDF6-47C7C29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912" y="1564853"/>
            <a:ext cx="6388173" cy="4608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Structure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14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D41BD-9D65-4F4A-A01F-CF149A6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2" y="1737082"/>
            <a:ext cx="2105025" cy="2333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86BB4-593A-4363-BB21-A9A9613D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15" y="4394651"/>
            <a:ext cx="13716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DA075-BC3D-4BB8-A9DD-485B64C57A07}"/>
              </a:ext>
            </a:extLst>
          </p:cNvPr>
          <p:cNvSpPr txBox="1"/>
          <p:nvPr/>
        </p:nvSpPr>
        <p:spPr>
          <a:xfrm>
            <a:off x="3112315" y="2165230"/>
            <a:ext cx="774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declarações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 e namespaces </a:t>
            </a:r>
            <a:r>
              <a:rPr lang="en-US" dirty="0" err="1"/>
              <a:t>públicos</a:t>
            </a:r>
            <a:r>
              <a:rPr lang="en-US" dirty="0"/>
              <a:t>. É </a:t>
            </a:r>
            <a:r>
              <a:rPr lang="en-US" dirty="0" err="1"/>
              <a:t>distribuído</a:t>
            </a:r>
            <a:r>
              <a:rPr lang="en-US" dirty="0"/>
              <a:t> junto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templates a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header.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A15B-AE9D-4CD3-9DA8-5E2982F1A4F1}"/>
              </a:ext>
            </a:extLst>
          </p:cNvPr>
          <p:cNvSpPr txBox="1"/>
          <p:nvPr/>
        </p:nvSpPr>
        <p:spPr>
          <a:xfrm>
            <a:off x="3112315" y="5198805"/>
            <a:ext cx="774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File: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, classes, </a:t>
            </a:r>
            <a:r>
              <a:rPr lang="en-US" dirty="0" err="1"/>
              <a:t>constantes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2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Compilation Model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15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8BBBAD-63A3-4898-ABC3-92CDA539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1412"/>
            <a:ext cx="2623893" cy="42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8C4E9-8BA3-4FC8-ADB8-FDCDED92A7E4}"/>
              </a:ext>
            </a:extLst>
          </p:cNvPr>
          <p:cNvSpPr/>
          <p:nvPr/>
        </p:nvSpPr>
        <p:spPr>
          <a:xfrm>
            <a:off x="645952" y="1971412"/>
            <a:ext cx="2885813" cy="122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59F31-6AB5-4030-86DB-65DCD7688CB3}"/>
              </a:ext>
            </a:extLst>
          </p:cNvPr>
          <p:cNvSpPr txBox="1"/>
          <p:nvPr/>
        </p:nvSpPr>
        <p:spPr>
          <a:xfrm>
            <a:off x="3716322" y="2152021"/>
            <a:ext cx="774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Preprocessador</a:t>
            </a:r>
            <a:r>
              <a:rPr lang="en-US" dirty="0"/>
              <a:t>: copy-paste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e </a:t>
            </a:r>
            <a:r>
              <a:rPr lang="en-US" dirty="0" err="1"/>
              <a:t>construções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.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#CMD. (</a:t>
            </a:r>
            <a:r>
              <a:rPr lang="en-US" dirty="0" err="1"/>
              <a:t>Exemplo</a:t>
            </a:r>
            <a:r>
              <a:rPr lang="en-US" dirty="0"/>
              <a:t>: #include, #pragma, #define)</a:t>
            </a:r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FF94-7CEE-484B-A886-FEF1C8A99E7A}"/>
              </a:ext>
            </a:extLst>
          </p:cNvPr>
          <p:cNvSpPr/>
          <p:nvPr/>
        </p:nvSpPr>
        <p:spPr>
          <a:xfrm>
            <a:off x="645952" y="328149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9FB7-5B9E-400C-8E94-0E5C20070AFC}"/>
              </a:ext>
            </a:extLst>
          </p:cNvPr>
          <p:cNvSpPr txBox="1"/>
          <p:nvPr/>
        </p:nvSpPr>
        <p:spPr>
          <a:xfrm>
            <a:off x="3716322" y="3537273"/>
            <a:ext cx="72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Compilador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é </a:t>
            </a:r>
            <a:r>
              <a:rPr lang="en-US" dirty="0" err="1"/>
              <a:t>compilado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 As </a:t>
            </a:r>
            <a:r>
              <a:rPr lang="en-US" dirty="0" err="1"/>
              <a:t>referências</a:t>
            </a:r>
            <a:r>
              <a:rPr lang="en-US" dirty="0"/>
              <a:t> para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fora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 de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0B0C-5CFC-4B9C-A8F0-AE50E3E9C5EB}"/>
              </a:ext>
            </a:extLst>
          </p:cNvPr>
          <p:cNvSpPr/>
          <p:nvPr/>
        </p:nvSpPr>
        <p:spPr>
          <a:xfrm>
            <a:off x="647350" y="4776132"/>
            <a:ext cx="2885813" cy="142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D722F-645C-4434-B24A-8C4562E41400}"/>
              </a:ext>
            </a:extLst>
          </p:cNvPr>
          <p:cNvSpPr txBox="1"/>
          <p:nvPr/>
        </p:nvSpPr>
        <p:spPr>
          <a:xfrm>
            <a:off x="3716322" y="5165331"/>
            <a:ext cx="7234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Linker: </a:t>
            </a:r>
            <a:r>
              <a:rPr lang="en-US" dirty="0" err="1"/>
              <a:t>Faz</a:t>
            </a:r>
            <a:r>
              <a:rPr lang="en-US" dirty="0"/>
              <a:t> o </a:t>
            </a:r>
            <a:r>
              <a:rPr lang="en-US" dirty="0" err="1"/>
              <a:t>elo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. Resolve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pendentes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6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8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Revisão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1502D2-198F-4D5A-95BD-A8E88894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disponíveis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repositorio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https://github.com/pfaco/ees_cpp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19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05B48-5B89-478E-B7BC-B062548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Setup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Ambiente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– Resource Acquisition is Initialization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</a:t>
            </a:fld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A5947-256F-43FE-B7A7-33D0866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52637"/>
            <a:ext cx="6057900" cy="2752725"/>
          </a:xfrm>
          <a:prstGeom prst="rect">
            <a:avLst/>
          </a:prstGeom>
        </p:spPr>
      </p:pic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3124284B-B243-4B85-A228-47605467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91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Extensões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20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A297C-0DBE-4A10-9643-AC3A8FB6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87" y="1618725"/>
            <a:ext cx="5221447" cy="1144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88CFF-C1A7-43AB-BC60-6526EA56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686" y="2944288"/>
            <a:ext cx="5221447" cy="1082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6D3D6-CBF6-443F-92AC-486ABA12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86" y="4224099"/>
            <a:ext cx="5221447" cy="118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0C327-7C48-4796-A2F2-F647470FD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87" y="5665418"/>
            <a:ext cx="5221447" cy="8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Ambiente: Configurações VS Code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4E1EC-C73A-4887-9747-A42389E6D08C}"/>
              </a:ext>
            </a:extLst>
          </p:cNvPr>
          <p:cNvSpPr txBox="1"/>
          <p:nvPr/>
        </p:nvSpPr>
        <p:spPr>
          <a:xfrm>
            <a:off x="515923" y="2661824"/>
            <a:ext cx="11240444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"cmd.exe"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"terminal.integrated.shellArgs.windows"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"/k"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Program Files (x86)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 Visual Studio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Community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Common7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VsDevCmd.bat"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"C_Cpp.autocomplete"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"C_Cpp.formatting"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"C_Cpp.errorSquiggles"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"C_Cpp.intelliSenseEngine"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"clangd.onConfigChanged"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"ignore"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34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RAII = Resource Acquisition Is Initialization;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péssimo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poderosa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C++;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vincular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útil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Exemplos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mutex, porta serial, socket,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arquivo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conexão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banco de dados,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Consiste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durante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destrutor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https://en.cppreference.com/w/cpp/language/raii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23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24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9593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// acquire the mutex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// if f() throws an exception,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early return, the mutex is never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// if bad() reaches this statement,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RAII class: mutex acquisition is initialization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                   // if f() throws an exception,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// early return, the mutex is released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2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// mutex is actually only needed to protect this access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//create reduced context for mutex early release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everything_ok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||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is_running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heavy_process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66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26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4572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send_command_raii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(portname);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::DATA_BITS_8,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::PARITY_NONE);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96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RAII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27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3DDEB-C47C-40BF-B0BB-EF237DA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113033" cy="2743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read_file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filesystem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1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28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C6EA7-ED2F-40DB-B251-CD2C1CF7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inteligentes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técnica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RAII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automática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variáveis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alocadas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heap (via new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malloc);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unique_ptr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múltiplos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para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weak_ptr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forma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referência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shared_ptr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tornar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proprietário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ponteiro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subjacente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https://docs.microsoft.com/en-us/cpp/cpp/smart-pointers-modern-cpp?view=msvc-160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3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29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ão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multiparadigma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Criado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1985 por Bjarne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Stroustup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inicialmente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extensão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C, com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“C with Classes”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ISO/IEC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1998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pelo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grupo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trabalho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WG21, com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reuniões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frequentes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redor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mundo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4C1DC-14CD-4582-9BC6-90C832FA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3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30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8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BAD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 GOOD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31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674D7-B3B4-4A20-94B5-C3BAA6C0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2509935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ees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expired"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95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32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D97EB-08B4-4D59-BA5B-42E0D2F8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Threads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permitem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forma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paralela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concorrente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após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objeto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terminar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-se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‘join’;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É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usuário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fazer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dos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6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33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 threads...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started!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 threads finished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Threads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34</a:t>
            </a:fld>
            <a:endParaRPr lang="pt-BR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A7276D-D24B-4216-8505-D188E64A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490077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starting threads...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started!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Bar!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Foo!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all threads finished</a:t>
            </a: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4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35</a:t>
            </a:fld>
            <a:endParaRPr lang="pt-B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C8B912-FA81-47BB-8BCC-39E61EA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Primitiva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sincronização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proteger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recursos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compartilhados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entre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várias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threads;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Um mutex é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liberado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executar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‘unlock’;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chamar 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‘lock’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um mutex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obtido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outra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thread,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entrará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estado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método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try_lock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 thread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bloqueada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4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36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2659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37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4"/>
            <a:ext cx="10113033" cy="5402425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59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Mutex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38</a:t>
            </a:fld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9DA81F-393B-4F31-9813-AC80ED3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5"/>
            <a:ext cx="10113033" cy="5103846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&lt;thread&gt;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&lt;mutex&gt;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scoped_lock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"Bar!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"counter = 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5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8622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Dúvidas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3977-4123-4768-AA1D-3EF6910D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Filosofia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Evoluções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suportar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É sempre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possível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antigo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com 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versão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recente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causar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erros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utilizadas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é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penalizado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quando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não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facilidades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devem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padrões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mesmo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construir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suas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 zero.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9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isocpp/logos: C++ logos created for isocpp.org">
            <a:extLst>
              <a:ext uri="{FF2B5EF4-FFF2-40B4-BE49-F238E27FC236}">
                <a16:creationId xmlns:a16="http://schemas.microsoft.com/office/drawing/2014/main" id="{A0F21991-30A2-4BF2-84DE-6D66369A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1398864"/>
            <a:ext cx="3611949" cy="40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0471A-28BC-4706-950D-1331DB8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03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71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20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78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Templates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57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Lambdas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49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 Template Library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33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16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05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Alta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Baixo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consumo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memória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Portável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(à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nível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Código-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fonte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determinístico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com Código C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6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93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399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889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09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Destructors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446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Management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85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Compile-time Programming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1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12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693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 and Mutable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Desvantagens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Linguagem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grande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complexa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Longo tempo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compilação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Falta de um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distribuição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bibliotecas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legado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Sem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reflection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9B96B75D-B467-4692-809E-2094F4FF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F245-84EE-4EC5-9D6F-A888CBE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90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Semantics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Passing Parameters</a:t>
            </a:r>
          </a:p>
        </p:txBody>
      </p:sp>
      <p:pic>
        <p:nvPicPr>
          <p:cNvPr id="10" name="Picture 2" descr="GitHub - isocpp/logos: C++ logos created for isocpp.org">
            <a:extLst>
              <a:ext uri="{FF2B5EF4-FFF2-40B4-BE49-F238E27FC236}">
                <a16:creationId xmlns:a16="http://schemas.microsoft.com/office/drawing/2014/main" id="{6B7F8B00-6ACA-413F-BF98-5B69C475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7980D-6ABC-4A00-8DC8-A167ABC4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9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Versões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C++98 (ISO/IEC 14882:1998):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Primeira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C++03 (ISO/IEC 14882:2003):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Resolução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norma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C++11 (ISO/IEC 14882:2011): “Modern C++”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C++14 (ISO/IEC 14882:2014)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C++17 (ISO/IEC 14882:2017)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C++20 (ISO/IEC 14882:2020)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GitHub - isocpp/logos: C++ logos created for isocpp.org">
            <a:extLst>
              <a:ext uri="{FF2B5EF4-FFF2-40B4-BE49-F238E27FC236}">
                <a16:creationId xmlns:a16="http://schemas.microsoft.com/office/drawing/2014/main" id="{47724B53-3405-4817-8BF3-5B537E26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188E1E-CD25-4E0D-B18E-AD3EA9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4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en-US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Compiladores</a:t>
            </a:r>
            <a:endParaRPr lang="pt-BR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7" y="1770077"/>
            <a:ext cx="11152360" cy="4722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GNU Compiler Collection (GCC):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https://gcc.gnu.org/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Clang: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https://clang.llvm.org/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Visual C Compiler (MSVC):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https://visualstudio.microsoft.com/vs/features/cplusplus/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IBM: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https://www.ibm.com/products/c-and-c-plus-plus-compiler-family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Intel: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https://software.intel.com/content/www/us/en/develop/tools/compilers/c-compilers.html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 descr="GitHub - isocpp/logos: C++ logos created for isocpp.org">
            <a:extLst>
              <a:ext uri="{FF2B5EF4-FFF2-40B4-BE49-F238E27FC236}">
                <a16:creationId xmlns:a16="http://schemas.microsoft.com/office/drawing/2014/main" id="{A82C6C1D-AF0D-4B4A-86C5-2F407BD7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B68D-D63B-48B3-AE6C-4300A489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D759-3FEC-433A-94E5-DC6F4F2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Fontes de Referência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9B6-45C0-471A-8610-7C36BBF9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http://www.open-std.org/jtc1/sc22/wg21/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https://en.cppreference.com/w/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https://isocpp.github.io/CppCoreGuidelines/CppCoreGuidelines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https://cpplang.slack.com/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GitHub - isocpp/logos: C++ logos created for isocpp.org">
            <a:extLst>
              <a:ext uri="{FF2B5EF4-FFF2-40B4-BE49-F238E27FC236}">
                <a16:creationId xmlns:a16="http://schemas.microsoft.com/office/drawing/2014/main" id="{663DC1FC-36D9-4952-B493-FDD4F632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33" y="365125"/>
            <a:ext cx="805134" cy="9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71E9-2FE0-419C-876C-E4A1885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8BD9-5E81-43C5-AE66-36AE3BDE6A9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3650</Words>
  <Application>Microsoft Office PowerPoint</Application>
  <PresentationFormat>Widescreen</PresentationFormat>
  <Paragraphs>569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Visão Geral</vt:lpstr>
      <vt:lpstr>Filosofia</vt:lpstr>
      <vt:lpstr>Principais Vantagens</vt:lpstr>
      <vt:lpstr>Principais Desvantagens</vt:lpstr>
      <vt:lpstr>Versões</vt:lpstr>
      <vt:lpstr>Principais Compiladores</vt:lpstr>
      <vt:lpstr>Principais Fontes de Referência</vt:lpstr>
      <vt:lpstr>Principais Livros</vt:lpstr>
      <vt:lpstr>Principais Bibliotecas</vt:lpstr>
      <vt:lpstr>Utilização</vt:lpstr>
      <vt:lpstr>Utilização</vt:lpstr>
      <vt:lpstr>Module Structure</vt:lpstr>
      <vt:lpstr>Compilation Model</vt:lpstr>
      <vt:lpstr>Dúvidas?</vt:lpstr>
      <vt:lpstr>PowerPoint Presentation</vt:lpstr>
      <vt:lpstr>Revisão</vt:lpstr>
      <vt:lpstr>Agenda</vt:lpstr>
      <vt:lpstr>Ambiente: Extensões VS Code</vt:lpstr>
      <vt:lpstr>Ambiente: Configurações VS Code</vt:lpstr>
      <vt:lpstr>RAII</vt:lpstr>
      <vt:lpstr>RAII</vt:lpstr>
      <vt:lpstr>RAII</vt:lpstr>
      <vt:lpstr>RAII</vt:lpstr>
      <vt:lpstr>RAII</vt:lpstr>
      <vt:lpstr>RAII</vt:lpstr>
      <vt:lpstr>Smart Pointers</vt:lpstr>
      <vt:lpstr>Smart Pointers</vt:lpstr>
      <vt:lpstr>Smart Pointers</vt:lpstr>
      <vt:lpstr>Smart Pointers</vt:lpstr>
      <vt:lpstr>Threads</vt:lpstr>
      <vt:lpstr>Threads</vt:lpstr>
      <vt:lpstr>Threads</vt:lpstr>
      <vt:lpstr>Mutex</vt:lpstr>
      <vt:lpstr>Mutex</vt:lpstr>
      <vt:lpstr>Mutex</vt:lpstr>
      <vt:lpstr>Mutex</vt:lpstr>
      <vt:lpstr>Dúvidas?</vt:lpstr>
      <vt:lpstr>PowerPoint Presentation</vt:lpstr>
      <vt:lpstr>Functions</vt:lpstr>
      <vt:lpstr>Namespaces</vt:lpstr>
      <vt:lpstr>Classes</vt:lpstr>
      <vt:lpstr>Function Templates</vt:lpstr>
      <vt:lpstr>Classes Templates</vt:lpstr>
      <vt:lpstr>Lambdas</vt:lpstr>
      <vt:lpstr>Standard Template Library</vt:lpstr>
      <vt:lpstr>Containers</vt:lpstr>
      <vt:lpstr>Iterators</vt:lpstr>
      <vt:lpstr>Ranges</vt:lpstr>
      <vt:lpstr>Algorithms</vt:lpstr>
      <vt:lpstr>Exceptions</vt:lpstr>
      <vt:lpstr>Constructors</vt:lpstr>
      <vt:lpstr>Destructors</vt:lpstr>
      <vt:lpstr>Resource Management</vt:lpstr>
      <vt:lpstr>Compile-time Programming</vt:lpstr>
      <vt:lpstr>Pointers</vt:lpstr>
      <vt:lpstr>References</vt:lpstr>
      <vt:lpstr>Const and Mutable</vt:lpstr>
      <vt:lpstr>Move Semantics</vt:lpstr>
      <vt:lpstr>Passing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DLMS</dc:title>
  <dc:creator>Eletra Energy Office</dc:creator>
  <cp:lastModifiedBy>Paulo de Tarso Facó Bezerra Filho</cp:lastModifiedBy>
  <cp:revision>82</cp:revision>
  <dcterms:created xsi:type="dcterms:W3CDTF">2019-07-29T08:54:22Z</dcterms:created>
  <dcterms:modified xsi:type="dcterms:W3CDTF">2020-11-13T13:20:46Z</dcterms:modified>
</cp:coreProperties>
</file>