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6" r:id="rId2"/>
    <p:sldId id="359" r:id="rId3"/>
    <p:sldId id="343" r:id="rId4"/>
    <p:sldId id="257" r:id="rId5"/>
    <p:sldId id="341" r:id="rId6"/>
    <p:sldId id="342" r:id="rId7"/>
    <p:sldId id="333" r:id="rId8"/>
    <p:sldId id="334" r:id="rId9"/>
    <p:sldId id="335" r:id="rId10"/>
    <p:sldId id="338" r:id="rId11"/>
    <p:sldId id="339" r:id="rId12"/>
    <p:sldId id="263" r:id="rId13"/>
    <p:sldId id="336" r:id="rId14"/>
    <p:sldId id="345" r:id="rId15"/>
    <p:sldId id="344" r:id="rId16"/>
    <p:sldId id="299" r:id="rId17"/>
    <p:sldId id="374" r:id="rId18"/>
    <p:sldId id="346" r:id="rId19"/>
    <p:sldId id="369" r:id="rId20"/>
    <p:sldId id="373" r:id="rId21"/>
    <p:sldId id="375" r:id="rId22"/>
    <p:sldId id="370" r:id="rId23"/>
    <p:sldId id="379" r:id="rId24"/>
    <p:sldId id="384" r:id="rId25"/>
    <p:sldId id="380" r:id="rId26"/>
    <p:sldId id="381" r:id="rId27"/>
    <p:sldId id="382" r:id="rId28"/>
    <p:sldId id="371" r:id="rId29"/>
    <p:sldId id="385" r:id="rId30"/>
    <p:sldId id="386" r:id="rId31"/>
    <p:sldId id="387" r:id="rId32"/>
    <p:sldId id="383" r:id="rId33"/>
    <p:sldId id="388" r:id="rId34"/>
    <p:sldId id="389" r:id="rId35"/>
    <p:sldId id="377" r:id="rId36"/>
    <p:sldId id="391" r:id="rId37"/>
    <p:sldId id="392" r:id="rId38"/>
    <p:sldId id="393" r:id="rId39"/>
    <p:sldId id="378" r:id="rId40"/>
    <p:sldId id="376" r:id="rId41"/>
    <p:sldId id="394" r:id="rId42"/>
    <p:sldId id="360" r:id="rId43"/>
    <p:sldId id="399" r:id="rId44"/>
    <p:sldId id="400" r:id="rId45"/>
    <p:sldId id="401" r:id="rId46"/>
    <p:sldId id="402" r:id="rId47"/>
    <p:sldId id="403" r:id="rId48"/>
    <p:sldId id="395" r:id="rId49"/>
    <p:sldId id="405" r:id="rId50"/>
    <p:sldId id="347" r:id="rId51"/>
    <p:sldId id="406" r:id="rId52"/>
    <p:sldId id="407" r:id="rId53"/>
    <p:sldId id="408" r:id="rId54"/>
    <p:sldId id="409" r:id="rId55"/>
    <p:sldId id="410" r:id="rId56"/>
    <p:sldId id="411" r:id="rId57"/>
    <p:sldId id="396" r:id="rId58"/>
    <p:sldId id="412" r:id="rId59"/>
    <p:sldId id="413" r:id="rId60"/>
    <p:sldId id="398" r:id="rId61"/>
    <p:sldId id="414" r:id="rId62"/>
    <p:sldId id="368" r:id="rId63"/>
    <p:sldId id="415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426" r:id="rId72"/>
    <p:sldId id="428" r:id="rId73"/>
    <p:sldId id="427" r:id="rId74"/>
    <p:sldId id="434" r:id="rId75"/>
    <p:sldId id="416" r:id="rId76"/>
    <p:sldId id="417" r:id="rId77"/>
    <p:sldId id="436" r:id="rId78"/>
    <p:sldId id="348" r:id="rId79"/>
    <p:sldId id="435" r:id="rId80"/>
    <p:sldId id="437" r:id="rId81"/>
    <p:sldId id="438" r:id="rId82"/>
    <p:sldId id="439" r:id="rId83"/>
    <p:sldId id="440" r:id="rId84"/>
    <p:sldId id="441" r:id="rId85"/>
    <p:sldId id="443" r:id="rId86"/>
    <p:sldId id="444" r:id="rId87"/>
    <p:sldId id="429" r:id="rId88"/>
    <p:sldId id="446" r:id="rId89"/>
    <p:sldId id="445" r:id="rId90"/>
    <p:sldId id="449" r:id="rId91"/>
    <p:sldId id="453" r:id="rId92"/>
    <p:sldId id="451" r:id="rId93"/>
    <p:sldId id="454" r:id="rId94"/>
    <p:sldId id="455" r:id="rId95"/>
    <p:sldId id="456" r:id="rId96"/>
    <p:sldId id="457" r:id="rId97"/>
    <p:sldId id="458" r:id="rId98"/>
    <p:sldId id="447" r:id="rId99"/>
    <p:sldId id="350" r:id="rId100"/>
    <p:sldId id="358" r:id="rId101"/>
    <p:sldId id="430" r:id="rId102"/>
    <p:sldId id="431" r:id="rId103"/>
    <p:sldId id="432" r:id="rId104"/>
    <p:sldId id="433" r:id="rId105"/>
    <p:sldId id="349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67" r:id="rId114"/>
    <p:sldId id="366" r:id="rId115"/>
    <p:sldId id="361" r:id="rId116"/>
    <p:sldId id="362" r:id="rId117"/>
    <p:sldId id="363" r:id="rId118"/>
    <p:sldId id="364" r:id="rId119"/>
    <p:sldId id="365" r:id="rId1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48E8-8886-490D-B84A-D97E608AAD37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1FD7-2A35-4F41-AA5C-6C046E3E62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17D-068E-47EA-9ACF-50514257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4849-17D4-4A1A-8113-3B5F12C2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059-5B9D-43F5-8C6D-97A0C6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FA4C-84B1-4E56-B9FD-6D8048F08223}" type="datetime1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6B96-7469-4258-80BB-524FEA2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836C-4B8C-42B8-AD93-BFCCE68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819-81C1-4FBA-A88C-173962A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645A-A475-4B94-A546-6EEA497D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A26C-B3A4-485A-87D4-346919B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A30-CF91-450E-BD95-EF1DB408EEF5}" type="datetime1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4160-1C3B-4F72-BD2F-5E25F9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5083-77BF-4B9D-B698-C52B614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3F9-556F-49A3-AFFC-EA69BEF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587-D12C-46E8-9739-77479E1B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55FC-77BC-4A23-82A1-68F44BC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F76-305C-4396-8525-3589BC3A3147}" type="datetime1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7446-E032-4524-9E5C-B09268E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B280-F8A2-48F5-AEA8-C2504A5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435-61B2-4986-98A9-B6C6B9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7F-9626-4701-932A-83DAE978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E895-0870-4B42-B307-2EE3475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0358-9FFB-401B-8055-011F96392D10}" type="datetime1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AE87-10CB-4798-B7AA-D1B7D51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17B-80F2-432C-9987-F43035D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06F-004D-4170-87FB-C16939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155E-9A63-42D7-BCB9-166082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16DE-4AF7-489A-828F-49B59F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95-E54F-4770-9141-FDCF46A2ADAA}" type="datetime1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A13-C7A4-4AD2-BB45-FFFD2CA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1F56-8C6D-48E7-A157-2241E8F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A4-E6F2-4A5E-97E2-62ADB8D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E2F-EA44-4F0E-930C-3A55A84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B12B-9714-43CB-820D-904348B5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8D8-1F5C-4556-A955-6259AEB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24-AEDA-47E1-912F-DD5F3E5B0878}" type="datetime1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FFC4-A83A-4615-A4D7-6128225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49-6B6A-48F6-973E-CA9BC767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9E9-29C0-4005-994C-642EF20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2F63-D977-4CC5-9F83-18D8DDF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3C2-E52C-4E94-89A4-3E4A787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CDFD-9D28-4120-8DEB-DEE1D9E5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496C-F700-43FF-9D45-BC395B0F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9C2E-27DE-4CAB-BBBD-B7D8869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0E04-3AB0-4AFA-B718-209D69DD0606}" type="datetime1">
              <a:rPr lang="pt-BR" smtClean="0"/>
              <a:t>28/01/2021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9F7-A566-45BB-A9B1-6DA9CB6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15F2-CC0D-4548-80EA-A50B2EB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2D3-6494-4BED-9F6D-D52D07D2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30FE-E805-4EEA-AA06-059E97E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698A-6B86-4D70-87CE-4826DF9D0312}" type="datetime1">
              <a:rPr lang="pt-BR" smtClean="0"/>
              <a:t>28/01/2021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049C-E79A-4293-8C9A-6C6F46E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C3F3-71FD-427C-85E4-CC2134D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0F9-B3EC-4048-81F7-B3A70E9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940B-74B1-47B8-8137-DC1B3D7CFF92}" type="datetime1">
              <a:rPr lang="pt-BR" smtClean="0"/>
              <a:t>28/01/2021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FDFE-A0E3-49D9-A57A-6D3C8C4C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5FDB-868E-40C3-97CF-F0D8AD7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E3F-7936-4321-A867-C9110D2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EE72-60C0-4A0C-B319-C7ECD303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793-9DCF-4C1E-836E-D7A5003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141-4FC9-4C07-924F-785213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5F9B-A892-44DC-A79E-EDA80B19CD1E}" type="datetime1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88B0-D52B-4922-B549-B625B6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B4A-D709-48A0-BBA5-ABB2F91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CA0-B560-4FC2-B6B3-9279EFE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3E5A-3FA5-48E6-9C54-27FD341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F250-B996-412A-B6DE-92643DE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513D-29DB-4899-A628-BC76896F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796-8C5C-4FB3-93EA-5A1B21B7F90C}" type="datetime1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F93E-EFA3-4DD3-B074-D101DA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D00D-5CF3-4E17-8874-E63CBE7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974C-6FB4-4795-9757-523DEBA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201B-10CF-4C39-A234-9DA3FC4B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EA57-4BFD-4EB8-93F4-DC958B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DFCB-90FE-4183-81DD-507C9F560A9E}" type="datetime1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F96-5FDE-460F-8C0A-48331F4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0DA1-118C-4B36-80A0-0E8C7BCB9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Language-hardcover-4th/dp/0321958322" TargetMode="External"/><Relationship Id="rId2" Type="http://schemas.openxmlformats.org/officeDocument/2006/relationships/hyperlink" Target="https://www.amazon.com/Tour-2nd-Depth-Bjarne-Stroustrup/dp/013499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mazon.com/Effective-Modern-Specific-Ways-Improve/dp/1491903996" TargetMode="Externa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)" TargetMode="External"/><Relationship Id="rId2" Type="http://schemas.openxmlformats.org/officeDocument/2006/relationships/hyperlink" Target="https://www.boost.org/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fmtlib/fmt" TargetMode="Externa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co/ees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mart-pointers-modern-cpp?view=msvc-1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mtlib/fmt/blob/master/doc/usage.rst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qtam/doctest" TargetMode="External"/><Relationship Id="rId4" Type="http://schemas.openxmlformats.org/officeDocument/2006/relationships/hyperlink" Target="https://github.com/google/googletest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riting-Solid-Code-Microsoft-Programming/dp/15561555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www.amazon.com/Driven-Development-Embedded-Pragmatic-Programmers/dp/193435662X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ellan/cli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content/www/us/en/develop/tools/compilers/c-compilers.html" TargetMode="External"/><Relationship Id="rId5" Type="http://schemas.openxmlformats.org/officeDocument/2006/relationships/hyperlink" Target="https://www.ibm.com/products/c-and-c-plus-plus-compiler-family" TargetMode="External"/><Relationship Id="rId4" Type="http://schemas.openxmlformats.org/officeDocument/2006/relationships/hyperlink" Target="https://visualstudio.microsoft.com/vs/features/cplusplus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pplang.slack.com/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ickadot/compile-time-regular-express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s://regexr.com/" TargetMode="External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9BB57-0E62-475A-9AD7-5E2F881FC253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#01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Tour of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https://www.amazon.com/Tour-2nd-Depth-Bjarne-Stroustrup/dp/0134997832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Programming Language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https://www.amazon.com/Programming-Language-hardcover-4th/dp/0321958322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Modern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https://www.amazon.com/Effective-Modern-Specific-Ways-Improve/dp/1491903996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5923-0AC3-400D-A6D9-EBFB679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770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18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101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F39D6-B4A7-4FDA-91C8-78F5BC50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98" y="1690688"/>
            <a:ext cx="8391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52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102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3AA3B-ABF5-4F56-87C1-A97EB1A5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690688"/>
            <a:ext cx="81819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13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103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70799-12EC-49EC-9273-4CE27BE0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90688"/>
            <a:ext cx="8229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079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104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27F85-1D68-41DE-8DD4-99226B14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909134"/>
            <a:ext cx="7991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653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72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Template Library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36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6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577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9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Boost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https://www.boost.org/)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https://www.qt.io/)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2DD0-C608-4B90-90FB-0F29268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1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995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899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9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465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852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127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9324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 and Mutable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89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Semantics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8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Parameters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9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33716-CAEC-40E8-ACF4-91D3716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93" y="1717269"/>
            <a:ext cx="7318214" cy="451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3550640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https://www.jetbrains.com/lp/devecosystem-2020/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C2581-3F10-446A-B300-4D082D9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4272442" y="6308209"/>
            <a:ext cx="36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https://www.tiobe.com/tiobe-index/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8FB2-F423-4002-BDF6-47C7C29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12" y="1564853"/>
            <a:ext cx="6388173" cy="460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Structure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D41BD-9D65-4F4A-A01F-CF149A6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2" y="1737082"/>
            <a:ext cx="21050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86BB4-593A-4363-BB21-A9A9613D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15" y="4394651"/>
            <a:ext cx="13716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DA075-BC3D-4BB8-A9DD-485B64C57A07}"/>
              </a:ext>
            </a:extLst>
          </p:cNvPr>
          <p:cNvSpPr txBox="1"/>
          <p:nvPr/>
        </p:nvSpPr>
        <p:spPr>
          <a:xfrm>
            <a:off x="3112315" y="2165230"/>
            <a:ext cx="774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declarações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 e namespaces </a:t>
            </a:r>
            <a:r>
              <a:rPr lang="en-US" dirty="0" err="1"/>
              <a:t>públicos</a:t>
            </a:r>
            <a:r>
              <a:rPr lang="en-US" dirty="0"/>
              <a:t>. É </a:t>
            </a:r>
            <a:r>
              <a:rPr lang="en-US" dirty="0" err="1"/>
              <a:t>distribuído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templates 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header.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A15B-AE9D-4CD3-9DA8-5E2982F1A4F1}"/>
              </a:ext>
            </a:extLst>
          </p:cNvPr>
          <p:cNvSpPr txBox="1"/>
          <p:nvPr/>
        </p:nvSpPr>
        <p:spPr>
          <a:xfrm>
            <a:off x="3112315" y="5198805"/>
            <a:ext cx="77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2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Model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BBAD-63A3-4898-ABC3-92CDA539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1412"/>
            <a:ext cx="2623893" cy="42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8C4E9-8BA3-4FC8-ADB8-FDCDED92A7E4}"/>
              </a:ext>
            </a:extLst>
          </p:cNvPr>
          <p:cNvSpPr/>
          <p:nvPr/>
        </p:nvSpPr>
        <p:spPr>
          <a:xfrm>
            <a:off x="645952" y="1971412"/>
            <a:ext cx="2885813" cy="122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F31-6AB5-4030-86DB-65DCD7688CB3}"/>
              </a:ext>
            </a:extLst>
          </p:cNvPr>
          <p:cNvSpPr txBox="1"/>
          <p:nvPr/>
        </p:nvSpPr>
        <p:spPr>
          <a:xfrm>
            <a:off x="3716322" y="2152021"/>
            <a:ext cx="774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Preprocessador</a:t>
            </a:r>
            <a:r>
              <a:rPr lang="en-US" dirty="0"/>
              <a:t>: copy-paste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#CMD. (</a:t>
            </a:r>
            <a:r>
              <a:rPr lang="en-US" dirty="0" err="1"/>
              <a:t>Exemplo</a:t>
            </a:r>
            <a:r>
              <a:rPr lang="en-US" dirty="0"/>
              <a:t>: #include, #pragma, #define)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FF94-7CEE-484B-A886-FEF1C8A99E7A}"/>
              </a:ext>
            </a:extLst>
          </p:cNvPr>
          <p:cNvSpPr/>
          <p:nvPr/>
        </p:nvSpPr>
        <p:spPr>
          <a:xfrm>
            <a:off x="645952" y="328149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9FB7-5B9E-400C-8E94-0E5C20070AFC}"/>
              </a:ext>
            </a:extLst>
          </p:cNvPr>
          <p:cNvSpPr txBox="1"/>
          <p:nvPr/>
        </p:nvSpPr>
        <p:spPr>
          <a:xfrm>
            <a:off x="3716322" y="3537273"/>
            <a:ext cx="72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Compilador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compilado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 As </a:t>
            </a:r>
            <a:r>
              <a:rPr lang="en-US" dirty="0" err="1"/>
              <a:t>referências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fora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0B0C-5CFC-4B9C-A8F0-AE50E3E9C5EB}"/>
              </a:ext>
            </a:extLst>
          </p:cNvPr>
          <p:cNvSpPr/>
          <p:nvPr/>
        </p:nvSpPr>
        <p:spPr>
          <a:xfrm>
            <a:off x="647350" y="477613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D722F-645C-4434-B24A-8C4562E41400}"/>
              </a:ext>
            </a:extLst>
          </p:cNvPr>
          <p:cNvSpPr txBox="1"/>
          <p:nvPr/>
        </p:nvSpPr>
        <p:spPr>
          <a:xfrm>
            <a:off x="3716322" y="5165331"/>
            <a:ext cx="72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Linker: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elo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. Resolve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17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E380F-5D77-4D58-B88A-BDB2D13B21E4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#02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02D2-198F-4D5A-95BD-A8E88894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repositorio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https://github.com/pfaco/ees_cpp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9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Setup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5947-256F-43FE-B7A7-33D0866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52637"/>
            <a:ext cx="6057900" cy="2752725"/>
          </a:xfrm>
          <a:prstGeom prst="rect">
            <a:avLst/>
          </a:prstGeom>
        </p:spPr>
      </p:pic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3124284B-B243-4B85-A228-4760546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9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Extensões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297C-0DBE-4A10-9643-AC3A8FB6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7" y="1618725"/>
            <a:ext cx="5221447" cy="114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88CFF-C1A7-43AB-BC60-6526EA56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6" y="2944288"/>
            <a:ext cx="5221447" cy="108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6D3D6-CBF6-443F-92AC-486ABA12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86" y="4224099"/>
            <a:ext cx="5221447" cy="118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C327-7C48-4796-A2F2-F647470F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87" y="5665418"/>
            <a:ext cx="5221447" cy="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Configurações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1EC-C73A-4887-9747-A42389E6D08C}"/>
              </a:ext>
            </a:extLst>
          </p:cNvPr>
          <p:cNvSpPr txBox="1"/>
          <p:nvPr/>
        </p:nvSpPr>
        <p:spPr>
          <a:xfrm>
            <a:off x="515923" y="2661824"/>
            <a:ext cx="1124044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"cmd.exe"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"terminal.integrated.shellArgs.windows"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"/k"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 Files (x86)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 Visual Studio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VsDevCmd.bat"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"C_Cpp.autocomplete"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"C_Cpp.formatting"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"C_Cpp.errorSquiggles"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"C_Cpp.intelliSenseEngine"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"clangd.onConfigChanged"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= Resource Acquisition Is Initialization;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péssimo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poderosa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vincular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mutex, porta serial, socket,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conexão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banco de dados,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https://en.cppreference.com/w/cpp/language/raii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23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// mutex is actually only needed to protect this access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//create reduced context for mutex early release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66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26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4572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send_command_raii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6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2743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51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C6EA7-ED2F-40DB-B251-CD2C1CF7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inteligentes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RAII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 (via new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malloc);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unique_ptr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múltiplos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weak_ptr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https://docs.microsoft.com/en-us/cpp/cpp/smart-pointers-modern-cpp?view=msvc-160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3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29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multiparadigma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1985 por Bjarne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Stroustup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extensão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C,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“C with Classes”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ISO/IEC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1998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WG21,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reuniões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4C1DC-14CD-4582-9BC6-90C832F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3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30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31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2509935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expired"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9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97EB-08B4-4D59-BA5B-42E0D2F8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paralela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concorrente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‘join’;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6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 threads...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started!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finished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starting threads...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started!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finished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8B912-FA81-47BB-8BCC-39E61EA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Primitiva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sincronização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várias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threads;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mutex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‘unlock’;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mutex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thread,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entrará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try_lock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9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4"/>
            <a:ext cx="10113033" cy="540242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5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38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103846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5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suportar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É sempre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antigo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9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40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A64686-3CBA-4A65-9F81-D9B95474EF52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#03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0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1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7752C-710D-4977-B663-FAABC149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Serve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evitar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conflito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artefatos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protegidos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namespaces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incluem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classes,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estruturas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namespace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o ‘std’ de ‘standard’;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usual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namespace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namespaces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especializações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1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84D8B-7DEF-4122-9DC9-4F26611D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94" y="1651794"/>
            <a:ext cx="468630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33FA4-6287-4BA1-A277-B9E3DFA1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9790"/>
            <a:ext cx="4495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45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CB9D8-0303-4170-8061-46BDDA9B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6" y="1633537"/>
            <a:ext cx="4981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3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46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13807-6506-4ED2-A062-9A504E4A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76" y="437975"/>
            <a:ext cx="478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47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1B713-F50C-47A9-8663-234F208B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53" y="396875"/>
            <a:ext cx="4419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7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50" y="1392572"/>
            <a:ext cx="5352176" cy="54654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 *p;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‘-&gt;’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‘*’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outro local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qualquer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ocupa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vários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…);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nullptr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haver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Aritimética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F20E1-3D0E-4FE6-A0F6-44CF6AF48463}"/>
              </a:ext>
            </a:extLst>
          </p:cNvPr>
          <p:cNvSpPr txBox="1">
            <a:spLocks/>
          </p:cNvSpPr>
          <p:nvPr/>
        </p:nvSpPr>
        <p:spPr>
          <a:xfrm>
            <a:off x="6495877" y="1392572"/>
            <a:ext cx="5433268" cy="5328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T&amp; 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‘.’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diretamente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vez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*;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‘const’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0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1828800"/>
            <a:ext cx="899299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guardar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armazenar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array: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Alta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consumo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determinístico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Código C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6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0FC54-BF43-4952-9279-5F5FC96D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98" y="2254250"/>
            <a:ext cx="209550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4F378-38C9-4993-BE8E-784BEDBB5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6" y="1948780"/>
            <a:ext cx="2438400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DA3AB-CD1C-4206-9415-F9232D345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427" y="817659"/>
            <a:ext cx="20383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Construtores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51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67A65-A33C-4021-BEC4-28F9E726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51" y="1419225"/>
            <a:ext cx="4953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5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Destrutores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5FDAF-C70C-43E9-A7D7-065480BB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143125"/>
            <a:ext cx="3600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7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Herança e Funções Virtuais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96FA-78D0-4FFD-8E17-B6C3CFF1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1" y="1556544"/>
            <a:ext cx="3467100" cy="493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820A7-C52B-49C0-AFB7-05F01D6D2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3761978"/>
            <a:ext cx="4095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4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824C-A2A7-4F4C-9305-CDF29C12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073" y="1673225"/>
            <a:ext cx="3362325" cy="481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29313-4BC0-4A61-9B7E-1B903CF0D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43830"/>
            <a:ext cx="4076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9CB56-BE80-44F5-896E-7173DFD3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76" y="2132806"/>
            <a:ext cx="3219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9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AECD1-37C6-437B-A73A-E2C5500C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8" y="2164571"/>
            <a:ext cx="3162300" cy="3600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BEED13-B20B-4A92-B34B-1C1B9372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061" y="2818701"/>
            <a:ext cx="5968172" cy="249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virtual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também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virtual;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87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98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https://github.com/fmtlib/fmt/blob/master/doc/usage.rst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–DCMAKE_BUILD_TYPE=Debug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–DCMAKE_BUILD_TYPE=Release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9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install prefix;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certificar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CMakeLists.txt,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(fmt REQUIRED)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${PROJECT_NAME}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PRIVATE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fmt::fmt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complexa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Longo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Falta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Sem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90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60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FE7F76-ECD7-4791-89BD-F6349B7E6F19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#04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9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78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54353A-C76D-46C5-A806-7DCBD065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seguintes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variaveis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9D3E6-2B37-415C-BC11-DBBF5277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0" y="2330026"/>
            <a:ext cx="13054811" cy="33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63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8F170-D54C-481A-95EA-C94C094A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036865"/>
            <a:ext cx="111061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6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64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27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65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80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66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#05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2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ferramenta de teste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Catch2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27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 como ferramenta de teste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Warnings (-Wall, –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Wextra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–pedantic, –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Weverything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Assert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 (PC-Lint,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cppcheck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Sonar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Qube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etc.)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50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Técnica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suposições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contrato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o Código que chama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pré-condições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pós-condições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o Sistema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consegue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NÃO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entradas do Sistema;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nunca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10,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haja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bug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42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Versões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C++98 (ISO/IEC 14882:1998):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C++03 (ISO/IEC 14882:2003):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C++11 (ISO/IEC 14882:2011): “Modern C++”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C++14 (ISO/IEC 14882:2014)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C++17 (ISO/IEC 14882:2017)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C++20 (ISO/IEC 14882:2020)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GitHub - isocpp/logos: C++ logos created for isocpp.org">
            <a:extLst>
              <a:ext uri="{FF2B5EF4-FFF2-40B4-BE49-F238E27FC236}">
                <a16:creationId xmlns:a16="http://schemas.microsoft.com/office/drawing/2014/main" id="{47724B53-3405-4817-8BF3-5B537E2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188E1E-CD25-4E0D-B18E-AD3EA9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40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Unitários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70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Código para chamar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públicas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entradas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conhecidas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correto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difíceis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testar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91573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Catch2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repositório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https://github.com/catchorg/Catch2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Fácil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.h)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Google Test: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https://github.com/google/googletest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Doctest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https://github.com/onqtam/doctest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89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Recomendação de Livros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1"/>
            <a:ext cx="3708633" cy="428105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Write Solid Code: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https://www.amazon.com/Writing-Solid-Code-Microsoft-Programming/dp/1556155514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 Driven Development for Embedded C: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https://www.amazon.com/Driven-Development-Embedded-Pragmatic-Programmers/dp/193435662X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8B1A8-5E7A-4930-AA09-E7F4454B4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840" y="2063691"/>
            <a:ext cx="2981325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916F0-0CB4-4886-95E0-6D71A10B3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712" y="2063691"/>
            <a:ext cx="310136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1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73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#6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57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24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FBA35-74CA-4C65-9F97-22600662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1"/>
            <a:ext cx="10515600" cy="4710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interface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comando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Repositório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https://github.com/muellan/clipp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D7296-738E-4C65-9824-B078CE7F1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2867025"/>
            <a:ext cx="9734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5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8AD44-8915-481E-8934-0588CE9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Provavelmente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elemento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paradígma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voltado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poucas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longas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procedimentos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coisas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95684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8AD44-8915-481E-8934-0588CE9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Procedures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Overloading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Template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243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Syntax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78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61FAD-CDD8-449F-86D0-E20C39D8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057650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196AF-CBBA-444F-895F-9C24E85EA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1515"/>
            <a:ext cx="48672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0BFB4-BA63-4808-9FE2-FBE37F289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712" y="2761055"/>
            <a:ext cx="4200525" cy="118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E22E4-C1FA-4008-9C24-8716394A8544}"/>
              </a:ext>
            </a:extLst>
          </p:cNvPr>
          <p:cNvSpPr txBox="1"/>
          <p:nvPr/>
        </p:nvSpPr>
        <p:spPr>
          <a:xfrm>
            <a:off x="838200" y="2943264"/>
            <a:ext cx="5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Declarations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E9133-722A-4A7B-B330-7806D42FC6A7}"/>
              </a:ext>
            </a:extLst>
          </p:cNvPr>
          <p:cNvSpPr txBox="1"/>
          <p:nvPr/>
        </p:nvSpPr>
        <p:spPr>
          <a:xfrm>
            <a:off x="6288422" y="2258813"/>
            <a:ext cx="5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Definitions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A2764-0CB9-489C-8583-1EE422D57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712" y="4251515"/>
            <a:ext cx="52197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vs Procedures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79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sempre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algum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valor, procedures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valor;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muitas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linguagens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incluindo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C++)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diferença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(void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procedures),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indistinta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matemático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feita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entrada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4B260-9A06-4AFD-B73B-D04F9B05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10" y="4489567"/>
            <a:ext cx="2286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770077"/>
            <a:ext cx="11152360" cy="4722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GNU Compiler Collection (GCC):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https://gcc.gnu.org/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Clang: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https://clang.llvm.org/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Visual C Compiler (MSVC):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https://visualstudio.microsoft.com/vs/features/cplusplus/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IBM: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https://www.ibm.com/products/c-and-c-plus-plus-compiler-family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https://software.intel.com/content/www/us/en/develop/tools/compilers/c-compilers.html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A82C6C1D-AF0D-4B4A-86C5-2F407BD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B68D-D63B-48B3-AE6C-4300A4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29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80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entrada;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side-effects;</a:t>
            </a:r>
          </a:p>
        </p:txBody>
      </p:sp>
    </p:spTree>
    <p:extLst>
      <p:ext uri="{BB962C8B-B14F-4D97-AF65-F5344CB8AC3E}">
        <p14:creationId xmlns:p14="http://schemas.microsoft.com/office/powerpoint/2010/main" val="8236771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81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pura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entrada;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efeitos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colaterais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fáceis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testar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simples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entender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Evitam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bugs;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99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82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68692-5576-4313-A8BB-18DEB3E2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4" y="1774501"/>
            <a:ext cx="26765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2795E-4272-4041-801C-DAB4EBDBB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4" y="3343113"/>
            <a:ext cx="272415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6198D-EB68-436B-BF2C-8054802D8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24" y="4873625"/>
            <a:ext cx="38671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3F140-8567-4B73-B26C-440711673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288" y="1027906"/>
            <a:ext cx="4219575" cy="187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A0EF5D-FB08-4765-A31A-FBEE9AD5F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288" y="4805362"/>
            <a:ext cx="4324350" cy="1733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60E35E-EDA1-4E59-8DF3-2A8C4A97BD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288" y="3241676"/>
            <a:ext cx="4543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Reduza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escopo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máximo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Passe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globais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83086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Overloading de 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entrada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sejam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escolher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semelhantes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passados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0B360-2252-4FE9-9FEA-7ECED964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88" y="3803650"/>
            <a:ext cx="4505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23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 de 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85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5084428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conjunto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comportamento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semelhante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especializações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templates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E387A-2E3C-4915-A6FF-601B5DAB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74" y="2071688"/>
            <a:ext cx="4895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548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 Padrões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86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5084428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valor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Caso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seja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passado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pela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chamada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o valor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quebrar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chamadas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4E7E4-E231-4C68-B886-99F26860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74" y="2647156"/>
            <a:ext cx="5343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827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87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#7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780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88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Reduza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escopo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máximo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Passe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globais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954276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89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#8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3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Fontes de Referência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http://www.open-std.org/jtc1/sc22/wg21/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https://en.cppreference.com/w/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https://isocpp.github.io/CppCoreGuidelines/CppCoreGuidelines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https://cpplang.slack.com/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71E9-2FE0-419C-876C-E4A188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38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ões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Reguladores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(Regex)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90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Sequência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define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busca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extrair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bibilioteca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&lt;regex&gt;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operações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regex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CTRE (Compile-Time Regular Expressions)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melhor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alternativa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busca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seja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conhecido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https://github.com/hanickadot/compile-time-regular-expressions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89681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ões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Reguladores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(Regex)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91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std::regex</a:t>
            </a:r>
          </a:p>
          <a:p>
            <a:pPr marL="0" indent="0"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22527 instructions</a:t>
            </a:r>
          </a:p>
          <a:p>
            <a:pPr marL="0" indent="0"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20940ms to compile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ctre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295 instructions</a:t>
            </a:r>
          </a:p>
          <a:p>
            <a:pPr marL="0" indent="0"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2495ms to compile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6340E-2847-418A-8F13-8AD15D11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86" y="1690688"/>
            <a:ext cx="5686425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57133-A075-424F-927B-194A6863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786" y="4048125"/>
            <a:ext cx="75723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74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ões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Reguladores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(Regex)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92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8187"/>
            <a:ext cx="10515600" cy="463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Cheatsheet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https://regexr.com/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C0E71-A029-4627-AD94-85550DBEC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73" y="1690688"/>
            <a:ext cx="3914775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3AE3-881C-4BC7-BDA6-F487E0DEA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73" y="3691899"/>
            <a:ext cx="39147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0D5AE-FA40-4984-8A77-D5F98B1F2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72" y="4778710"/>
            <a:ext cx="3914775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041DCF-1879-4EA3-81A2-96B36F74D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029" y="1691649"/>
            <a:ext cx="3905250" cy="1543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76984D-3DC5-48AA-9C7B-C187DFD5A6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7029" y="3429000"/>
            <a:ext cx="3905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746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ões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Reguladores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(Regex)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]?at =&gt; "at", "hat", and "cat".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]*at =&gt; "at", "hat", "cat", "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hhat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", "chat", "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hcat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", "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cchchat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" ...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]+at =&gt; "hat", "cat", "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hhat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", "chat", "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hcat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", "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cchchat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“ ..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cat|dog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=&gt; "cat" or "dog"</a:t>
            </a:r>
          </a:p>
        </p:txBody>
      </p:sp>
    </p:spTree>
    <p:extLst>
      <p:ext uri="{BB962C8B-B14F-4D97-AF65-F5344CB8AC3E}">
        <p14:creationId xmlns:p14="http://schemas.microsoft.com/office/powerpoint/2010/main" val="35230267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Intel HEX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94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935C40-205D-4D6F-948E-00CFF19A3FCA}"/>
              </a:ext>
            </a:extLst>
          </p:cNvPr>
          <p:cNvSpPr txBox="1">
            <a:spLocks/>
          </p:cNvSpPr>
          <p:nvPr/>
        </p:nvSpPr>
        <p:spPr>
          <a:xfrm>
            <a:off x="838200" y="1803633"/>
            <a:ext cx="10515600" cy="43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texto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serialização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binária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ASCII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Comumente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gravação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microcontroladores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outros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sequencial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originalmente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1973 pela Intel;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655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Intel HEX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95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A774C-37D4-4158-A16B-6B35B5FFF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690688"/>
            <a:ext cx="5638800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C4D37-DD32-4934-9640-90532E13C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27" y="3580692"/>
            <a:ext cx="10938545" cy="26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196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10079A-17EF-41E0-A978-B65955346384}"/>
              </a:ext>
            </a:extLst>
          </p:cNvPr>
          <p:cNvSpPr txBox="1">
            <a:spLocks/>
          </p:cNvSpPr>
          <p:nvPr/>
        </p:nvSpPr>
        <p:spPr>
          <a:xfrm>
            <a:off x="838200" y="1803633"/>
            <a:ext cx="10515600" cy="4373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Preencher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intel Hex com dados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aleatórios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Requisito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INMETRO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impedir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ataque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compactação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firmware;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Necessário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aleatórios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forte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srand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possibilitar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reprodutibilidade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aleatória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conhecida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75116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10079A-17EF-41E0-A978-B65955346384}"/>
              </a:ext>
            </a:extLst>
          </p:cNvPr>
          <p:cNvSpPr txBox="1">
            <a:spLocks/>
          </p:cNvSpPr>
          <p:nvPr/>
        </p:nvSpPr>
        <p:spPr>
          <a:xfrm>
            <a:off x="838200" y="1803633"/>
            <a:ext cx="10515600" cy="4373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Preencher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intel Hex com dados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aleatórios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Requisito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INMETRO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impedir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ataque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compactação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firmware;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Necessário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aleatórios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forte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srand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possibilitar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reprodutibilidade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aleatória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conhecida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35148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98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37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4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17892</TotalTime>
  <Words>5459</Words>
  <Application>Microsoft Office PowerPoint</Application>
  <PresentationFormat>Widescreen</PresentationFormat>
  <Paragraphs>960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6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Visão Geral</vt:lpstr>
      <vt:lpstr>Filosofia</vt:lpstr>
      <vt:lpstr>Principais Vantagens</vt:lpstr>
      <vt:lpstr>Principais Desvantagens</vt:lpstr>
      <vt:lpstr>Versões</vt:lpstr>
      <vt:lpstr>Principais Compiladores</vt:lpstr>
      <vt:lpstr>Principais Fontes de Referência</vt:lpstr>
      <vt:lpstr>Principais Livros</vt:lpstr>
      <vt:lpstr>Principais Bibliotecas</vt:lpstr>
      <vt:lpstr>Utilização</vt:lpstr>
      <vt:lpstr>Utilização</vt:lpstr>
      <vt:lpstr>Module Structure</vt:lpstr>
      <vt:lpstr>Compilation Model</vt:lpstr>
      <vt:lpstr>Dúvidas?</vt:lpstr>
      <vt:lpstr>PowerPoint Presentation</vt:lpstr>
      <vt:lpstr>Revisão</vt:lpstr>
      <vt:lpstr>Agenda</vt:lpstr>
      <vt:lpstr>Ambiente: Extensões VS Code</vt:lpstr>
      <vt:lpstr>Ambiente: Configurações VS Code</vt:lpstr>
      <vt:lpstr>RAII</vt:lpstr>
      <vt:lpstr>RAII</vt:lpstr>
      <vt:lpstr>RAII</vt:lpstr>
      <vt:lpstr>RAII</vt:lpstr>
      <vt:lpstr>RAII</vt:lpstr>
      <vt:lpstr>RAII</vt:lpstr>
      <vt:lpstr>Smart Pointers</vt:lpstr>
      <vt:lpstr>Smart Pointers</vt:lpstr>
      <vt:lpstr>Smart Pointers</vt:lpstr>
      <vt:lpstr>Smart Pointers</vt:lpstr>
      <vt:lpstr>Threads</vt:lpstr>
      <vt:lpstr>Threads</vt:lpstr>
      <vt:lpstr>Threads</vt:lpstr>
      <vt:lpstr>Mutex</vt:lpstr>
      <vt:lpstr>Mutex</vt:lpstr>
      <vt:lpstr>Mutex</vt:lpstr>
      <vt:lpstr>Mutex</vt:lpstr>
      <vt:lpstr>Dúvidas?</vt:lpstr>
      <vt:lpstr>PowerPoint Presentation</vt:lpstr>
      <vt:lpstr>Agenda</vt:lpstr>
      <vt:lpstr>Namespaces</vt:lpstr>
      <vt:lpstr>Namespaces</vt:lpstr>
      <vt:lpstr>Namespaces</vt:lpstr>
      <vt:lpstr>Namespaces</vt:lpstr>
      <vt:lpstr>Namespaces</vt:lpstr>
      <vt:lpstr>Namespaces</vt:lpstr>
      <vt:lpstr>Ponteiros vs Referencias</vt:lpstr>
      <vt:lpstr>Ponteiros vs Referencias</vt:lpstr>
      <vt:lpstr>Classes</vt:lpstr>
      <vt:lpstr>Classes - Construtores</vt:lpstr>
      <vt:lpstr>Classes - Destrutores</vt:lpstr>
      <vt:lpstr>Classes – Herança e Funções Virtuais</vt:lpstr>
      <vt:lpstr>Classes – Interfaces</vt:lpstr>
      <vt:lpstr>Classes – Interfaces</vt:lpstr>
      <vt:lpstr>Classes – Interfaces</vt:lpstr>
      <vt:lpstr>Dependências</vt:lpstr>
      <vt:lpstr>Dependências</vt:lpstr>
      <vt:lpstr>Dependências</vt:lpstr>
      <vt:lpstr>PowerPoint Presentation</vt:lpstr>
      <vt:lpstr>Agenda</vt:lpstr>
      <vt:lpstr>CMake</vt:lpstr>
      <vt:lpstr>gRPC</vt:lpstr>
      <vt:lpstr>gRPC</vt:lpstr>
      <vt:lpstr>gRPC</vt:lpstr>
      <vt:lpstr>PowerPoint Presentation</vt:lpstr>
      <vt:lpstr>Agenda</vt:lpstr>
      <vt:lpstr>Compilador como ferramenta de teste</vt:lpstr>
      <vt:lpstr>Asserts</vt:lpstr>
      <vt:lpstr>Testes Unitários</vt:lpstr>
      <vt:lpstr>Catch2</vt:lpstr>
      <vt:lpstr>Recomendação de Livros</vt:lpstr>
      <vt:lpstr>PowerPoint Presentation</vt:lpstr>
      <vt:lpstr>Agenda</vt:lpstr>
      <vt:lpstr>Clipp</vt:lpstr>
      <vt:lpstr>Funções</vt:lpstr>
      <vt:lpstr>Funções</vt:lpstr>
      <vt:lpstr>Function Syntax</vt:lpstr>
      <vt:lpstr>Funções vs Procedures</vt:lpstr>
      <vt:lpstr>Funções Puras</vt:lpstr>
      <vt:lpstr>Funções Puras</vt:lpstr>
      <vt:lpstr>Funções Puras</vt:lpstr>
      <vt:lpstr>Funções Puras</vt:lpstr>
      <vt:lpstr>Overloading de Funções</vt:lpstr>
      <vt:lpstr>Template de Funções</vt:lpstr>
      <vt:lpstr>Parâmetros Padrões</vt:lpstr>
      <vt:lpstr>PowerPoint Presentation</vt:lpstr>
      <vt:lpstr>Funções Puras</vt:lpstr>
      <vt:lpstr>PowerPoint Presentation</vt:lpstr>
      <vt:lpstr>Expressões Reguladores (Regex)</vt:lpstr>
      <vt:lpstr>Expressões Reguladores (Regex)</vt:lpstr>
      <vt:lpstr>Expressões Reguladores (Regex)</vt:lpstr>
      <vt:lpstr>Expressões Reguladores (Regex)</vt:lpstr>
      <vt:lpstr>Arquivo Intel HEX</vt:lpstr>
      <vt:lpstr>Arquivo Intel HEX</vt:lpstr>
      <vt:lpstr>Problema:</vt:lpstr>
      <vt:lpstr>Problema:</vt:lpstr>
      <vt:lpstr>PowerPoint Presentation</vt:lpstr>
      <vt:lpstr>Lambdas</vt:lpstr>
      <vt:lpstr>Compile-time Programming</vt:lpstr>
      <vt:lpstr>PowerPoint Presentation</vt:lpstr>
      <vt:lpstr>PowerPoint Presentation</vt:lpstr>
      <vt:lpstr>PowerPoint Presentation</vt:lpstr>
      <vt:lpstr>PowerPoint Presentation</vt:lpstr>
      <vt:lpstr>Classes Templates</vt:lpstr>
      <vt:lpstr>Standard Template Library</vt:lpstr>
      <vt:lpstr>Containers</vt:lpstr>
      <vt:lpstr>Iterators</vt:lpstr>
      <vt:lpstr>Ranges</vt:lpstr>
      <vt:lpstr>Algorithms</vt:lpstr>
      <vt:lpstr>Exceptions</vt:lpstr>
      <vt:lpstr>Constructors</vt:lpstr>
      <vt:lpstr>Destructors</vt:lpstr>
      <vt:lpstr>Resource Management</vt:lpstr>
      <vt:lpstr>Pointers</vt:lpstr>
      <vt:lpstr>References</vt:lpstr>
      <vt:lpstr>Const and Mutable</vt:lpstr>
      <vt:lpstr>Move Semantics</vt:lpstr>
      <vt:lpstr>Passing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DLMS</dc:title>
  <dc:creator>Eletra Energy Office</dc:creator>
  <cp:lastModifiedBy>Paulo de Tarso Facó Bezerra Filho</cp:lastModifiedBy>
  <cp:revision>142</cp:revision>
  <dcterms:created xsi:type="dcterms:W3CDTF">2019-07-29T08:54:22Z</dcterms:created>
  <dcterms:modified xsi:type="dcterms:W3CDTF">2021-01-28T21:52:41Z</dcterms:modified>
</cp:coreProperties>
</file>