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3" d="100"/>
          <a:sy n="23" d="100"/>
        </p:scale>
        <p:origin x="2034" y="9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6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8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ambwarre@Indiana.edu" TargetMode="External"/><Relationship Id="rId5" Type="http://schemas.openxmlformats.org/officeDocument/2006/relationships/hyperlink" Target="https://literatecomputing.com/" TargetMode="External"/><Relationship Id="rId4" Type="http://schemas.openxmlformats.org/officeDocument/2006/relationships/hyperlink" Target="mailto:jay@pfaffma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04-03 at 1.13.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2215" y="26254506"/>
            <a:ext cx="6146800" cy="4940300"/>
          </a:xfrm>
          <a:prstGeom prst="rect">
            <a:avLst/>
          </a:prstGeom>
        </p:spPr>
      </p:pic>
      <p:sp>
        <p:nvSpPr>
          <p:cNvPr id="449" name="Text Placeholder 448"/>
          <p:cNvSpPr>
            <a:spLocks noGrp="1"/>
          </p:cNvSpPr>
          <p:nvPr>
            <p:ph type="body" sz="quarter" idx="10"/>
          </p:nvPr>
        </p:nvSpPr>
        <p:spPr>
          <a:xfrm>
            <a:off x="904186" y="6295353"/>
            <a:ext cx="13591277" cy="18965170"/>
          </a:xfrm>
        </p:spPr>
        <p:txBody>
          <a:bodyPr/>
          <a:lstStyle/>
          <a:p>
            <a:r>
              <a:rPr lang="en-US" sz="3600" dirty="0">
                <a:latin typeface="Arial" panose="020B0604020202020204" pitchFamily="34" charset="0"/>
                <a:cs typeface="Arial" panose="020B0604020202020204" pitchFamily="34" charset="0"/>
              </a:rPr>
              <a:t>It is widely acknowledged that one of the hardest parts of doing statistical analysis, especially from computer-generated data, is transforming raw data into a format suitable for statistical analysis (Wickham, 2014). Less widely recognized, however, is that readying for analysis raw data from a computer mediated communication (CMC) system is just as difficult. </a:t>
            </a:r>
            <a:r>
              <a:rPr lang="en-US" sz="3600" dirty="0" smtClean="0">
                <a:latin typeface="Arial" panose="020B0604020202020204" pitchFamily="34" charset="0"/>
                <a:cs typeface="Arial" panose="020B0604020202020204" pitchFamily="34" charset="0"/>
              </a:rPr>
              <a:t>Manipulating text from computer </a:t>
            </a:r>
            <a:r>
              <a:rPr lang="en-US" sz="3600" dirty="0">
                <a:latin typeface="Arial" panose="020B0604020202020204" pitchFamily="34" charset="0"/>
                <a:cs typeface="Arial" panose="020B0604020202020204" pitchFamily="34" charset="0"/>
              </a:rPr>
              <a:t>mediated communications (CMC) environments into a </a:t>
            </a:r>
            <a:r>
              <a:rPr lang="en-US" sz="3600" dirty="0" smtClean="0">
                <a:latin typeface="Arial" panose="020B0604020202020204" pitchFamily="34" charset="0"/>
                <a:cs typeface="Arial" panose="020B0604020202020204" pitchFamily="34" charset="0"/>
              </a:rPr>
              <a:t>form suitable </a:t>
            </a:r>
            <a:r>
              <a:rPr lang="en-US" sz="3600" dirty="0">
                <a:latin typeface="Arial" panose="020B0604020202020204" pitchFamily="34" charset="0"/>
                <a:cs typeface="Arial" panose="020B0604020202020204" pitchFamily="34" charset="0"/>
              </a:rPr>
              <a:t>for analysis with </a:t>
            </a:r>
            <a:r>
              <a:rPr lang="en-US" sz="3600" dirty="0" smtClean="0">
                <a:latin typeface="Arial" panose="020B0604020202020204" pitchFamily="34" charset="0"/>
                <a:cs typeface="Arial" panose="020B0604020202020204" pitchFamily="34" charset="0"/>
              </a:rPr>
              <a:t>qualitative </a:t>
            </a:r>
            <a:r>
              <a:rPr lang="en-US" sz="3600" dirty="0">
                <a:latin typeface="Arial" panose="020B0604020202020204" pitchFamily="34" charset="0"/>
                <a:cs typeface="Arial" panose="020B0604020202020204" pitchFamily="34" charset="0"/>
              </a:rPr>
              <a:t>data </a:t>
            </a:r>
            <a:r>
              <a:rPr lang="en-US" sz="3600" dirty="0" smtClean="0">
                <a:latin typeface="Arial" panose="020B0604020202020204" pitchFamily="34" charset="0"/>
                <a:cs typeface="Arial" panose="020B0604020202020204" pitchFamily="34" charset="0"/>
              </a:rPr>
              <a:t>analysis software (QDAS</a:t>
            </a:r>
            <a:r>
              <a:rPr lang="en-US" sz="3600" dirty="0">
                <a:latin typeface="Arial" panose="020B0604020202020204" pitchFamily="34" charset="0"/>
                <a:cs typeface="Arial" panose="020B0604020202020204" pitchFamily="34" charset="0"/>
              </a:rPr>
              <a:t>) is surprisingly difficult. Qualitative </a:t>
            </a:r>
            <a:r>
              <a:rPr lang="en-US" sz="3600" dirty="0" smtClean="0">
                <a:latin typeface="Arial" panose="020B0604020202020204" pitchFamily="34" charset="0"/>
                <a:cs typeface="Arial" panose="020B0604020202020204" pitchFamily="34" charset="0"/>
              </a:rPr>
              <a:t>researchers typically </a:t>
            </a:r>
            <a:r>
              <a:rPr lang="en-US" sz="3600" dirty="0">
                <a:latin typeface="Arial" panose="020B0604020202020204" pitchFamily="34" charset="0"/>
                <a:cs typeface="Arial" panose="020B0604020202020204" pitchFamily="34" charset="0"/>
              </a:rPr>
              <a:t>lack programming skills or resources to get a programmer </a:t>
            </a:r>
            <a:r>
              <a:rPr lang="en-US" sz="3600" dirty="0" smtClean="0">
                <a:latin typeface="Arial" panose="020B0604020202020204" pitchFamily="34" charset="0"/>
                <a:cs typeface="Arial" panose="020B0604020202020204" pitchFamily="34" charset="0"/>
              </a:rPr>
              <a:t>to convert </a:t>
            </a:r>
            <a:r>
              <a:rPr lang="en-US" sz="3600" dirty="0">
                <a:latin typeface="Arial" panose="020B0604020202020204" pitchFamily="34" charset="0"/>
                <a:cs typeface="Arial" panose="020B0604020202020204" pitchFamily="34" charset="0"/>
              </a:rPr>
              <a:t>raw online data to a form suitable for analysis. As a result</a:t>
            </a:r>
            <a:r>
              <a:rPr lang="en-US" sz="3600" dirty="0" smtClean="0">
                <a:latin typeface="Arial" panose="020B0604020202020204" pitchFamily="34" charset="0"/>
                <a:cs typeface="Arial" panose="020B0604020202020204" pitchFamily="34" charset="0"/>
              </a:rPr>
              <a:t>, they </a:t>
            </a:r>
            <a:r>
              <a:rPr lang="en-US" sz="3600" dirty="0">
                <a:latin typeface="Arial" panose="020B0604020202020204" pitchFamily="34" charset="0"/>
                <a:cs typeface="Arial" panose="020B0604020202020204" pitchFamily="34" charset="0"/>
              </a:rPr>
              <a:t>are likely to fall back on tedious and error-prone work with </a:t>
            </a:r>
            <a:r>
              <a:rPr lang="en-US" sz="3600" dirty="0" smtClean="0">
                <a:latin typeface="Arial" panose="020B0604020202020204" pitchFamily="34" charset="0"/>
                <a:cs typeface="Arial" panose="020B0604020202020204" pitchFamily="34" charset="0"/>
              </a:rPr>
              <a:t>word processing </a:t>
            </a:r>
            <a:r>
              <a:rPr lang="en-US" sz="3600" dirty="0">
                <a:latin typeface="Arial" panose="020B0604020202020204" pitchFamily="34" charset="0"/>
                <a:cs typeface="Arial" panose="020B0604020202020204" pitchFamily="34" charset="0"/>
              </a:rPr>
              <a:t>software. We argue that considering the acquisition </a:t>
            </a:r>
            <a:r>
              <a:rPr lang="en-US" sz="3600" dirty="0" smtClean="0">
                <a:latin typeface="Arial" panose="020B0604020202020204" pitchFamily="34" charset="0"/>
                <a:cs typeface="Arial" panose="020B0604020202020204" pitchFamily="34" charset="0"/>
              </a:rPr>
              <a:t>and manipulation </a:t>
            </a:r>
            <a:r>
              <a:rPr lang="en-US" sz="3600" dirty="0">
                <a:latin typeface="Arial" panose="020B0604020202020204" pitchFamily="34" charset="0"/>
                <a:cs typeface="Arial" panose="020B0604020202020204" pitchFamily="34" charset="0"/>
              </a:rPr>
              <a:t>of CMC data is important part of the research </a:t>
            </a:r>
            <a:r>
              <a:rPr lang="en-US" sz="3600" dirty="0" smtClean="0">
                <a:latin typeface="Arial" panose="020B0604020202020204" pitchFamily="34" charset="0"/>
                <a:cs typeface="Arial" panose="020B0604020202020204" pitchFamily="34" charset="0"/>
              </a:rPr>
              <a:t>process.</a:t>
            </a:r>
          </a:p>
          <a:p>
            <a:r>
              <a:rPr lang="en-US" sz="3600" dirty="0" smtClean="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This poster describes the powerful potential of using Python and shell scripts for qualitative researchers studying CMC. A typical process for moving discussions from a learning management system like Sakai or Canvas to </a:t>
            </a:r>
            <a:r>
              <a:rPr lang="en-US" sz="3600" dirty="0" smtClean="0">
                <a:latin typeface="Arial" panose="020B0604020202020204" pitchFamily="34" charset="0"/>
                <a:cs typeface="Arial" panose="020B0604020202020204" pitchFamily="34" charset="0"/>
              </a:rPr>
              <a:t>a QDAS like Atlas.ti7 ™ </a:t>
            </a:r>
            <a:r>
              <a:rPr lang="en-US" sz="3600" dirty="0">
                <a:latin typeface="Arial" panose="020B0604020202020204" pitchFamily="34" charset="0"/>
                <a:cs typeface="Arial" panose="020B0604020202020204" pitchFamily="34" charset="0"/>
              </a:rPr>
              <a:t>involves opening each conversational thread individually and printing each of them to a PDF file. For 13 weeks of discussion involving 86 threaded discussions, manipulating these files for anonymization while maintaining threading would take easily dozens or hundreds of hours. Even with Adobe's powerful PDF editing tools, </a:t>
            </a:r>
            <a:r>
              <a:rPr lang="en-US" sz="3600" dirty="0" smtClean="0">
                <a:latin typeface="Arial" panose="020B0604020202020204" pitchFamily="34" charset="0"/>
                <a:cs typeface="Arial" panose="020B0604020202020204" pitchFamily="34" charset="0"/>
              </a:rPr>
              <a:t>replacing </a:t>
            </a:r>
            <a:r>
              <a:rPr lang="en-US" sz="3600" dirty="0">
                <a:latin typeface="Arial" panose="020B0604020202020204" pitchFamily="34" charset="0"/>
                <a:cs typeface="Arial" panose="020B0604020202020204" pitchFamily="34" charset="0"/>
              </a:rPr>
              <a:t>names with pseudonyms and other preparations for analysis </a:t>
            </a:r>
            <a:r>
              <a:rPr lang="en-US" sz="3600" dirty="0" smtClean="0">
                <a:latin typeface="Arial" panose="020B0604020202020204" pitchFamily="34" charset="0"/>
                <a:cs typeface="Arial" panose="020B0604020202020204" pitchFamily="34" charset="0"/>
              </a:rPr>
              <a:t>is daunting</a:t>
            </a:r>
            <a:r>
              <a:rPr lang="en-US" sz="3600" dirty="0">
                <a:latin typeface="Arial" panose="020B0604020202020204" pitchFamily="34" charset="0"/>
                <a:cs typeface="Arial" panose="020B0604020202020204" pitchFamily="34" charset="0"/>
              </a:rPr>
              <a:t>. This poster provides sample code and a model for how a script can be developed to transform discussion forum data into text suitable for import into QDAS. Implications include the importance of developing examples for creating such code and possibilities for including simple coding alongside introduction of QDAS in qualitative methods courses.</a:t>
            </a:r>
          </a:p>
        </p:txBody>
      </p:sp>
      <p:sp>
        <p:nvSpPr>
          <p:cNvPr id="450" name="Text Placeholder 449"/>
          <p:cNvSpPr>
            <a:spLocks noGrp="1"/>
          </p:cNvSpPr>
          <p:nvPr>
            <p:ph type="body" sz="quarter" idx="11"/>
          </p:nvPr>
        </p:nvSpPr>
        <p:spPr/>
        <p:txBody>
          <a:bodyPr/>
          <a:lstStyle/>
          <a:p>
            <a:r>
              <a:rPr lang="en-US" sz="5400" dirty="0" smtClean="0"/>
              <a:t>Abstract</a:t>
            </a:r>
            <a:endParaRPr lang="en-US" sz="5400" dirty="0"/>
          </a:p>
        </p:txBody>
      </p:sp>
      <p:sp>
        <p:nvSpPr>
          <p:cNvPr id="454" name="Text Placeholder 453"/>
          <p:cNvSpPr>
            <a:spLocks noGrp="1"/>
          </p:cNvSpPr>
          <p:nvPr>
            <p:ph type="body" sz="quarter" idx="20"/>
          </p:nvPr>
        </p:nvSpPr>
        <p:spPr>
          <a:xfrm>
            <a:off x="942080" y="25742571"/>
            <a:ext cx="13573125" cy="1015655"/>
          </a:xfrm>
        </p:spPr>
        <p:txBody>
          <a:bodyPr/>
          <a:lstStyle/>
          <a:p>
            <a:r>
              <a:rPr lang="en-US" sz="5400" dirty="0" smtClean="0"/>
              <a:t>Objectives</a:t>
            </a:r>
            <a:endParaRPr lang="en-US" sz="5400" dirty="0"/>
          </a:p>
        </p:txBody>
      </p:sp>
      <p:sp>
        <p:nvSpPr>
          <p:cNvPr id="455" name="Text Placeholder 454"/>
          <p:cNvSpPr>
            <a:spLocks noGrp="1"/>
          </p:cNvSpPr>
          <p:nvPr>
            <p:ph type="body" sz="quarter" idx="21"/>
          </p:nvPr>
        </p:nvSpPr>
        <p:spPr>
          <a:xfrm>
            <a:off x="15146310" y="21361495"/>
            <a:ext cx="13571534" cy="1292639"/>
          </a:xfrm>
        </p:spPr>
        <p:txBody>
          <a:bodyPr/>
          <a:lstStyle/>
          <a:p>
            <a:pPr algn="ctr"/>
            <a:r>
              <a:rPr lang="en-US" sz="5400" b="1" u="sng" dirty="0" smtClean="0">
                <a:latin typeface="+mj-lt"/>
              </a:rPr>
              <a:t>See the Script in Action</a:t>
            </a:r>
            <a:endParaRPr lang="en-US" sz="5400" b="1" u="sng" dirty="0">
              <a:latin typeface="+mj-lt"/>
            </a:endParaRPr>
          </a:p>
        </p:txBody>
      </p:sp>
      <p:sp>
        <p:nvSpPr>
          <p:cNvPr id="456" name="Text Placeholder 455"/>
          <p:cNvSpPr>
            <a:spLocks noGrp="1"/>
          </p:cNvSpPr>
          <p:nvPr>
            <p:ph type="body" sz="quarter" idx="23"/>
          </p:nvPr>
        </p:nvSpPr>
        <p:spPr>
          <a:xfrm>
            <a:off x="15162215" y="6295353"/>
            <a:ext cx="13571537" cy="15421647"/>
          </a:xfrm>
        </p:spPr>
        <p:txBody>
          <a:bodyPr/>
          <a:lstStyle/>
          <a:p>
            <a:r>
              <a:rPr lang="en-US" sz="3000" b="1" dirty="0">
                <a:latin typeface="Arial" panose="020B0604020202020204" pitchFamily="34" charset="0"/>
                <a:cs typeface="Arial" panose="020B0604020202020204" pitchFamily="34" charset="0"/>
              </a:rPr>
              <a:t>Replace names with pseudonyms</a:t>
            </a:r>
          </a:p>
          <a:p>
            <a:r>
              <a:rPr lang="en-US" sz="3000" dirty="0">
                <a:latin typeface="Arial" panose="020B0604020202020204" pitchFamily="34" charset="0"/>
                <a:cs typeface="Arial" panose="020B0604020202020204" pitchFamily="34" charset="0"/>
              </a:rPr>
              <a:t>The following script will replace names with pseudonyms.</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a:t>
            </a:r>
            <a:r>
              <a:rPr lang="en-US" sz="3000" dirty="0" err="1">
                <a:latin typeface="Arial" panose="020B0604020202020204" pitchFamily="34" charset="0"/>
                <a:cs typeface="Arial" panose="020B0604020202020204" pitchFamily="34" charset="0"/>
              </a:rPr>
              <a:t>usr</a:t>
            </a:r>
            <a:r>
              <a:rPr lang="en-US" sz="3000" dirty="0">
                <a:latin typeface="Arial" panose="020B0604020202020204" pitchFamily="34" charset="0"/>
                <a:cs typeface="Arial" panose="020B0604020202020204" pitchFamily="34" charset="0"/>
              </a:rPr>
              <a:t>/bin/</a:t>
            </a:r>
            <a:r>
              <a:rPr lang="en-US" sz="3000" dirty="0" err="1">
                <a:latin typeface="Arial" panose="020B0604020202020204" pitchFamily="34" charset="0"/>
                <a:cs typeface="Arial" panose="020B0604020202020204" pitchFamily="34" charset="0"/>
              </a:rPr>
              <a:t>env</a:t>
            </a:r>
            <a:r>
              <a:rPr lang="en-US" sz="3000" dirty="0">
                <a:latin typeface="Arial" panose="020B0604020202020204" pitchFamily="34" charset="0"/>
                <a:cs typeface="Arial" panose="020B0604020202020204" pitchFamily="34" charset="0"/>
              </a:rPr>
              <a:t> bash</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The "\&lt;" and "\&gt;" characters around OLDNAME below tells the </a:t>
            </a:r>
            <a:r>
              <a:rPr lang="en-US" sz="3000" dirty="0" err="1">
                <a:latin typeface="Arial" panose="020B0604020202020204" pitchFamily="34" charset="0"/>
                <a:cs typeface="Arial" panose="020B0604020202020204" pitchFamily="34" charset="0"/>
              </a:rPr>
              <a:t>sed</a:t>
            </a: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command that replacement work only for whole words. For example, if</a:t>
            </a:r>
          </a:p>
          <a:p>
            <a:r>
              <a:rPr lang="en-US" sz="3000" dirty="0">
                <a:latin typeface="Arial" panose="020B0604020202020204" pitchFamily="34" charset="0"/>
                <a:cs typeface="Arial" panose="020B0604020202020204" pitchFamily="34" charset="0"/>
              </a:rPr>
              <a:t># you are replacing "Bill" with "Joe," you do not want to replace</a:t>
            </a:r>
          </a:p>
          <a:p>
            <a:r>
              <a:rPr lang="en-US" sz="3000" dirty="0">
                <a:latin typeface="Arial" panose="020B0604020202020204" pitchFamily="34" charset="0"/>
                <a:cs typeface="Arial" panose="020B0604020202020204" pitchFamily="34" charset="0"/>
              </a:rPr>
              <a:t># "Billing" with "</a:t>
            </a:r>
            <a:r>
              <a:rPr lang="en-US" sz="3000" dirty="0" err="1">
                <a:latin typeface="Arial" panose="020B0604020202020204" pitchFamily="34" charset="0"/>
                <a:cs typeface="Arial" panose="020B0604020202020204" pitchFamily="34" charset="0"/>
              </a:rPr>
              <a:t>Joeing</a:t>
            </a:r>
            <a:r>
              <a:rPr lang="en-US" sz="3000" dirty="0">
                <a:latin typeface="Arial" panose="020B0604020202020204" pitchFamily="34" charset="0"/>
                <a:cs typeface="Arial" panose="020B0604020202020204" pitchFamily="34" charset="0"/>
              </a:rPr>
              <a:t>".</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 To use this script, open a terminal window on a Mac or a </a:t>
            </a:r>
            <a:r>
              <a:rPr lang="en-US" sz="3000" dirty="0" err="1">
                <a:latin typeface="Arial" panose="020B0604020202020204" pitchFamily="34" charset="0"/>
                <a:cs typeface="Arial" panose="020B0604020202020204" pitchFamily="34" charset="0"/>
              </a:rPr>
              <a:t>git</a:t>
            </a:r>
            <a:r>
              <a:rPr lang="en-US" sz="3000" dirty="0">
                <a:latin typeface="Arial" panose="020B0604020202020204" pitchFamily="34" charset="0"/>
                <a:cs typeface="Arial" panose="020B0604020202020204" pitchFamily="34" charset="0"/>
              </a:rPr>
              <a:t> bash </a:t>
            </a:r>
          </a:p>
          <a:p>
            <a:r>
              <a:rPr lang="en-US" sz="3000" dirty="0">
                <a:latin typeface="Arial" panose="020B0604020202020204" pitchFamily="34" charset="0"/>
                <a:cs typeface="Arial" panose="020B0604020202020204" pitchFamily="34" charset="0"/>
              </a:rPr>
              <a:t># terminal in Windows and enter the following to fix all .txt files:</a:t>
            </a:r>
          </a:p>
          <a:p>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fixNames</a:t>
            </a:r>
            <a:r>
              <a:rPr lang="en-US" sz="3000" dirty="0">
                <a:latin typeface="Arial" panose="020B0604020202020204" pitchFamily="34" charset="0"/>
                <a:cs typeface="Arial" panose="020B0604020202020204" pitchFamily="34" charset="0"/>
              </a:rPr>
              <a:t> *.txt</a:t>
            </a:r>
          </a:p>
          <a:p>
            <a:r>
              <a:rPr lang="en-US" sz="3000" dirty="0">
                <a:latin typeface="Arial" panose="020B0604020202020204" pitchFamily="34" charset="0"/>
                <a:cs typeface="Arial" panose="020B0604020202020204" pitchFamily="34" charset="0"/>
              </a:rPr>
              <a:t>for file in $*</a:t>
            </a:r>
          </a:p>
          <a:p>
            <a:r>
              <a:rPr lang="en-US" sz="3000" dirty="0">
                <a:latin typeface="Arial" panose="020B0604020202020204" pitchFamily="34" charset="0"/>
                <a:cs typeface="Arial" panose="020B0604020202020204" pitchFamily="34" charset="0"/>
              </a:rPr>
              <a:t>do</a:t>
            </a:r>
          </a:p>
          <a:p>
            <a:r>
              <a:rPr lang="en-US" sz="3000" dirty="0">
                <a:latin typeface="Arial" panose="020B0604020202020204" pitchFamily="34" charset="0"/>
                <a:cs typeface="Arial" panose="020B0604020202020204" pitchFamily="34" charset="0"/>
              </a:rPr>
              <a:t>    echo -n "Processing " $file ". . . "</a:t>
            </a:r>
          </a:p>
          <a:p>
            <a:r>
              <a:rPr lang="en-US" sz="3000" dirty="0">
                <a:latin typeface="Arial" panose="020B0604020202020204" pitchFamily="34" charset="0"/>
                <a:cs typeface="Arial" panose="020B0604020202020204" pitchFamily="34" charset="0"/>
              </a:rPr>
              <a:t>    # Stick in as many names like these as you need to</a:t>
            </a:r>
          </a:p>
          <a:p>
            <a:r>
              <a:rPr lang="en-US" sz="3000" dirty="0">
                <a:latin typeface="Arial" panose="020B0604020202020204" pitchFamily="34" charset="0"/>
                <a:cs typeface="Arial" panose="020B0604020202020204" pitchFamily="34" charset="0"/>
              </a:rPr>
              <a:t>    # OLDNAME will be replaced with NEWNAME in each file passed to this script</a:t>
            </a:r>
          </a:p>
          <a:p>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sed</a:t>
            </a:r>
            <a:r>
              <a:rPr lang="en-US" sz="3000" dirty="0">
                <a:latin typeface="Arial" panose="020B0604020202020204" pitchFamily="34" charset="0"/>
                <a:cs typeface="Arial" panose="020B0604020202020204" pitchFamily="34" charset="0"/>
              </a:rPr>
              <a:t> --in-place -e 's/\&lt;OLDNAME\&gt;/NEWNAME/g' $file</a:t>
            </a:r>
          </a:p>
          <a:p>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sed</a:t>
            </a:r>
            <a:r>
              <a:rPr lang="en-US" sz="3000" dirty="0">
                <a:latin typeface="Arial" panose="020B0604020202020204" pitchFamily="34" charset="0"/>
                <a:cs typeface="Arial" panose="020B0604020202020204" pitchFamily="34" charset="0"/>
              </a:rPr>
              <a:t> --in-place -e 's/\&lt;John\&gt;/James/g' $file</a:t>
            </a:r>
          </a:p>
          <a:p>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sed</a:t>
            </a:r>
            <a:r>
              <a:rPr lang="en-US" sz="3000" dirty="0">
                <a:latin typeface="Arial" panose="020B0604020202020204" pitchFamily="34" charset="0"/>
                <a:cs typeface="Arial" panose="020B0604020202020204" pitchFamily="34" charset="0"/>
              </a:rPr>
              <a:t> --in-place -e 's/\&lt;Dewey\&gt;/Jones/g' $file</a:t>
            </a:r>
          </a:p>
          <a:p>
            <a:r>
              <a:rPr lang="en-US" sz="3000" dirty="0">
                <a:latin typeface="Arial" panose="020B0604020202020204" pitchFamily="34" charset="0"/>
                <a:cs typeface="Arial" panose="020B0604020202020204" pitchFamily="34" charset="0"/>
              </a:rPr>
              <a:t># Use lines like this next one if you use Mac OS X</a:t>
            </a:r>
          </a:p>
          <a:p>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sed</a:t>
            </a:r>
            <a:r>
              <a:rPr lang="en-US" sz="3000" dirty="0">
                <a:latin typeface="Arial" panose="020B0604020202020204" pitchFamily="34" charset="0"/>
                <a:cs typeface="Arial" panose="020B0604020202020204" pitchFamily="34" charset="0"/>
              </a:rPr>
              <a:t> --in-place -e 's/[[:&lt;:]]OLDNAME[[:&gt;:]]/NEWNAME/g' $file</a:t>
            </a:r>
          </a:p>
          <a:p>
            <a:r>
              <a:rPr lang="en-US" sz="3000" dirty="0">
                <a:latin typeface="Arial" panose="020B0604020202020204" pitchFamily="34" charset="0"/>
                <a:cs typeface="Arial" panose="020B0604020202020204" pitchFamily="34" charset="0"/>
              </a:rPr>
              <a:t>    echo done.</a:t>
            </a:r>
          </a:p>
          <a:p>
            <a:r>
              <a:rPr lang="en-US" sz="3000" dirty="0">
                <a:latin typeface="Arial" panose="020B0604020202020204" pitchFamily="34" charset="0"/>
                <a:cs typeface="Arial" panose="020B0604020202020204" pitchFamily="34" charset="0"/>
              </a:rPr>
              <a:t>done</a:t>
            </a:r>
          </a:p>
          <a:p>
            <a:r>
              <a:rPr lang="en-US" sz="3000" dirty="0">
                <a:latin typeface="Arial" panose="020B0604020202020204" pitchFamily="34" charset="0"/>
                <a:cs typeface="Arial" panose="020B0604020202020204" pitchFamily="34" charset="0"/>
              </a:rPr>
              <a:t>exit</a:t>
            </a:r>
          </a:p>
        </p:txBody>
      </p:sp>
      <p:sp>
        <p:nvSpPr>
          <p:cNvPr id="41" name="Text Placeholder 456"/>
          <p:cNvSpPr>
            <a:spLocks noGrp="1"/>
          </p:cNvSpPr>
          <p:nvPr>
            <p:ph type="body" sz="quarter" idx="24"/>
          </p:nvPr>
        </p:nvSpPr>
        <p:spPr>
          <a:xfrm>
            <a:off x="15154277" y="5301190"/>
            <a:ext cx="13579475" cy="1015655"/>
          </a:xfrm>
        </p:spPr>
        <p:txBody>
          <a:bodyPr/>
          <a:lstStyle/>
          <a:p>
            <a:r>
              <a:rPr lang="en-US" sz="5400" dirty="0" smtClean="0"/>
              <a:t>Manipulating the Data</a:t>
            </a:r>
            <a:endParaRPr lang="en-US" sz="5400" dirty="0"/>
          </a:p>
        </p:txBody>
      </p:sp>
      <p:sp>
        <p:nvSpPr>
          <p:cNvPr id="457" name="Text Placeholder 456"/>
          <p:cNvSpPr>
            <a:spLocks noGrp="1"/>
          </p:cNvSpPr>
          <p:nvPr>
            <p:ph type="body" sz="quarter" idx="25"/>
          </p:nvPr>
        </p:nvSpPr>
        <p:spPr>
          <a:xfrm>
            <a:off x="29395741" y="5301190"/>
            <a:ext cx="13576029" cy="1015655"/>
          </a:xfrm>
        </p:spPr>
        <p:txBody>
          <a:bodyPr/>
          <a:lstStyle/>
          <a:p>
            <a:r>
              <a:rPr lang="en-US" sz="5400" dirty="0" smtClean="0"/>
              <a:t>Translating the Script</a:t>
            </a:r>
            <a:endParaRPr lang="en-US" sz="5400" dirty="0"/>
          </a:p>
        </p:txBody>
      </p:sp>
      <p:sp>
        <p:nvSpPr>
          <p:cNvPr id="462" name="Text Placeholder 461"/>
          <p:cNvSpPr>
            <a:spLocks noGrp="1"/>
          </p:cNvSpPr>
          <p:nvPr>
            <p:ph type="body" sz="quarter" idx="26"/>
          </p:nvPr>
        </p:nvSpPr>
        <p:spPr>
          <a:xfrm>
            <a:off x="29395741" y="6621928"/>
            <a:ext cx="13576029" cy="12834260"/>
          </a:xfrm>
        </p:spPr>
        <p:txBody>
          <a:bodyPr/>
          <a:lstStyle/>
          <a:p>
            <a:r>
              <a:rPr lang="en-US" sz="3000" dirty="0" smtClean="0">
                <a:latin typeface="Arial" panose="020B0604020202020204" pitchFamily="34" charset="0"/>
                <a:cs typeface="Arial" panose="020B0604020202020204" pitchFamily="34" charset="0"/>
              </a:rPr>
              <a:t>After </a:t>
            </a:r>
            <a:r>
              <a:rPr lang="en-US" sz="3000" dirty="0">
                <a:latin typeface="Arial" panose="020B0604020202020204" pitchFamily="34" charset="0"/>
                <a:cs typeface="Arial" panose="020B0604020202020204" pitchFamily="34" charset="0"/>
              </a:rPr>
              <a:t>you download the </a:t>
            </a:r>
            <a:r>
              <a:rPr lang="en-US" sz="3000" dirty="0" smtClean="0">
                <a:latin typeface="Arial" panose="020B0604020202020204" pitchFamily="34" charset="0"/>
                <a:cs typeface="Arial" panose="020B0604020202020204" pitchFamily="34" charset="0"/>
              </a:rPr>
              <a:t>files </a:t>
            </a:r>
            <a:r>
              <a:rPr lang="en-US" sz="3000" dirty="0" smtClean="0">
                <a:latin typeface="Arial" panose="020B0604020202020204" pitchFamily="34" charset="0"/>
                <a:cs typeface="Arial" panose="020B0604020202020204" pitchFamily="34" charset="0"/>
              </a:rPr>
              <a:t>from </a:t>
            </a:r>
            <a:r>
              <a:rPr lang="en-US" sz="3200" dirty="0" smtClean="0">
                <a:latin typeface="Arial" panose="020B0604020202020204" pitchFamily="34" charset="0"/>
                <a:cs typeface="Arial" panose="020B0604020202020204" pitchFamily="34" charset="0"/>
              </a:rPr>
              <a:t>this presentation (see DOI below) </a:t>
            </a:r>
            <a:r>
              <a:rPr lang="en-US" sz="3000" dirty="0" smtClean="0">
                <a:latin typeface="Arial" panose="020B0604020202020204" pitchFamily="34" charset="0"/>
                <a:cs typeface="Arial" panose="020B0604020202020204" pitchFamily="34" charset="0"/>
              </a:rPr>
              <a:t>you </a:t>
            </a:r>
            <a:r>
              <a:rPr lang="en-US" sz="3000" dirty="0">
                <a:latin typeface="Arial" panose="020B0604020202020204" pitchFamily="34" charset="0"/>
                <a:cs typeface="Arial" panose="020B0604020202020204" pitchFamily="34" charset="0"/>
              </a:rPr>
              <a:t>will be able to open it in a text editor (like Notepad) to manipulate the script. For this activity, we will anonymize the data by replacing old names with new names</a:t>
            </a:r>
            <a:r>
              <a:rPr lang="en-US" sz="3000" dirty="0" smtClean="0">
                <a:latin typeface="Arial" panose="020B0604020202020204" pitchFamily="34" charset="0"/>
                <a:cs typeface="Arial" panose="020B0604020202020204" pitchFamily="34" charset="0"/>
              </a:rPr>
              <a:t>.</a:t>
            </a:r>
          </a:p>
          <a:p>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The "\&lt;" and "\&gt;" characters around the name </a:t>
            </a:r>
            <a:r>
              <a:rPr lang="en-US" sz="3000" dirty="0" smtClean="0">
                <a:latin typeface="Arial" panose="020B0604020202020204" pitchFamily="34" charset="0"/>
                <a:cs typeface="Arial" panose="020B0604020202020204" pitchFamily="34" charset="0"/>
              </a:rPr>
              <a:t>\&lt;</a:t>
            </a:r>
            <a:r>
              <a:rPr lang="en-US" sz="3000" dirty="0">
                <a:latin typeface="Arial" panose="020B0604020202020204" pitchFamily="34" charset="0"/>
                <a:cs typeface="Arial" panose="020B0604020202020204" pitchFamily="34" charset="0"/>
              </a:rPr>
              <a:t>OLDNAME\&gt; </a:t>
            </a:r>
            <a:r>
              <a:rPr lang="en-US" sz="3000" dirty="0" smtClean="0">
                <a:latin typeface="Arial" panose="020B0604020202020204" pitchFamily="34" charset="0"/>
                <a:cs typeface="Arial" panose="020B0604020202020204" pitchFamily="34" charset="0"/>
              </a:rPr>
              <a:t>below tells </a:t>
            </a:r>
            <a:r>
              <a:rPr lang="en-US" sz="3000" dirty="0">
                <a:latin typeface="Arial" panose="020B0604020202020204" pitchFamily="34" charset="0"/>
                <a:cs typeface="Arial" panose="020B0604020202020204" pitchFamily="34" charset="0"/>
              </a:rPr>
              <a:t>the </a:t>
            </a:r>
            <a:r>
              <a:rPr lang="en-US" sz="3000" dirty="0" err="1">
                <a:latin typeface="Arial" panose="020B0604020202020204" pitchFamily="34" charset="0"/>
                <a:cs typeface="Arial" panose="020B0604020202020204" pitchFamily="34" charset="0"/>
              </a:rPr>
              <a:t>sed</a:t>
            </a:r>
            <a:r>
              <a:rPr lang="en-US" sz="3000" dirty="0">
                <a:latin typeface="Arial" panose="020B0604020202020204" pitchFamily="34" charset="0"/>
                <a:cs typeface="Arial" panose="020B0604020202020204" pitchFamily="34" charset="0"/>
              </a:rPr>
              <a:t> command that replacement work only for whole words. For example, if you are replacing "Bill" with "Joe," you do not want to replace "Billing" with "</a:t>
            </a:r>
            <a:r>
              <a:rPr lang="en-US" sz="3000" dirty="0" err="1">
                <a:latin typeface="Arial" panose="020B0604020202020204" pitchFamily="34" charset="0"/>
                <a:cs typeface="Arial" panose="020B0604020202020204" pitchFamily="34" charset="0"/>
              </a:rPr>
              <a:t>Joeing</a:t>
            </a:r>
            <a:r>
              <a:rPr lang="en-US" sz="3000" dirty="0">
                <a:latin typeface="Arial" panose="020B0604020202020204" pitchFamily="34" charset="0"/>
                <a:cs typeface="Arial" panose="020B0604020202020204" pitchFamily="34" charset="0"/>
              </a:rPr>
              <a:t>".</a:t>
            </a:r>
          </a:p>
          <a:p>
            <a:endParaRPr lang="en-US" sz="3000" dirty="0" smtClean="0">
              <a:latin typeface="Arial" panose="020B0604020202020204" pitchFamily="34" charset="0"/>
              <a:cs typeface="Arial" panose="020B0604020202020204" pitchFamily="34" charset="0"/>
            </a:endParaRPr>
          </a:p>
          <a:p>
            <a:r>
              <a:rPr lang="en-US" sz="3000" dirty="0" smtClean="0">
                <a:latin typeface="Arial" panose="020B0604020202020204" pitchFamily="34" charset="0"/>
                <a:cs typeface="Arial" panose="020B0604020202020204" pitchFamily="34" charset="0"/>
              </a:rPr>
              <a:t>Do </a:t>
            </a:r>
            <a:r>
              <a:rPr lang="en-US" sz="3000" dirty="0">
                <a:latin typeface="Arial" panose="020B0604020202020204" pitchFamily="34" charset="0"/>
                <a:cs typeface="Arial" panose="020B0604020202020204" pitchFamily="34" charset="0"/>
              </a:rPr>
              <a:t>this as many times as you need to replace each OLDNAME with a NEWNAME   </a:t>
            </a:r>
          </a:p>
          <a:p>
            <a:r>
              <a:rPr lang="en-US" sz="3000" b="1" dirty="0">
                <a:latin typeface="Arial" panose="020B0604020202020204" pitchFamily="34" charset="0"/>
                <a:cs typeface="Arial" panose="020B0604020202020204" pitchFamily="34" charset="0"/>
              </a:rPr>
              <a:t>THIS IS WHAT YOU WILL </a:t>
            </a:r>
            <a:r>
              <a:rPr lang="en-US" sz="3000" b="1" dirty="0" smtClean="0">
                <a:latin typeface="Arial" panose="020B0604020202020204" pitchFamily="34" charset="0"/>
                <a:cs typeface="Arial" panose="020B0604020202020204" pitchFamily="34" charset="0"/>
              </a:rPr>
              <a:t>SEE</a:t>
            </a:r>
            <a:r>
              <a:rPr lang="en-US" sz="3000" dirty="0" smtClean="0">
                <a:latin typeface="Arial" panose="020B0604020202020204" pitchFamily="34" charset="0"/>
                <a:cs typeface="Arial" panose="020B0604020202020204" pitchFamily="34" charset="0"/>
              </a:rPr>
              <a:t>: </a:t>
            </a:r>
          </a:p>
          <a:p>
            <a:r>
              <a:rPr lang="en-US" sz="3000" dirty="0" err="1" smtClean="0">
                <a:latin typeface="Arial" panose="020B0604020202020204" pitchFamily="34" charset="0"/>
                <a:cs typeface="Arial" panose="020B0604020202020204" pitchFamily="34" charset="0"/>
              </a:rPr>
              <a:t>sed</a:t>
            </a:r>
            <a:r>
              <a:rPr lang="en-US" sz="3000" dirty="0" smtClean="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--in-place -e 's/\&lt;OLDNAME\&gt;/NEWNAME/g' $file</a:t>
            </a:r>
          </a:p>
          <a:p>
            <a:r>
              <a:rPr lang="en-US" sz="3000" dirty="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rPr>
              <a:t>Example:</a:t>
            </a:r>
            <a:r>
              <a:rPr lang="en-US" sz="3000" dirty="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sed</a:t>
            </a:r>
            <a:r>
              <a:rPr lang="en-US" sz="3000" dirty="0" smtClean="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--in-place -e 's/\&lt;John\&gt;/James/g' $file</a:t>
            </a:r>
          </a:p>
          <a:p>
            <a:r>
              <a:rPr lang="en-US" sz="3000" dirty="0">
                <a:latin typeface="Arial" panose="020B0604020202020204" pitchFamily="34" charset="0"/>
                <a:cs typeface="Arial" panose="020B0604020202020204" pitchFamily="34" charset="0"/>
              </a:rPr>
              <a:t> Example:	</a:t>
            </a:r>
            <a:r>
              <a:rPr lang="en-US" sz="3000" dirty="0" err="1" smtClean="0">
                <a:latin typeface="Arial" panose="020B0604020202020204" pitchFamily="34" charset="0"/>
                <a:cs typeface="Arial" panose="020B0604020202020204" pitchFamily="34" charset="0"/>
              </a:rPr>
              <a:t>sed</a:t>
            </a:r>
            <a:r>
              <a:rPr lang="en-US" sz="3000" dirty="0" smtClean="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--in-place -e 's/\&lt;Dewey\&gt;/Jones/g' $file</a:t>
            </a:r>
          </a:p>
          <a:p>
            <a:r>
              <a:rPr lang="en-US" sz="3000" dirty="0">
                <a:latin typeface="Arial" panose="020B0604020202020204" pitchFamily="34" charset="0"/>
                <a:cs typeface="Arial" panose="020B0604020202020204" pitchFamily="34" charset="0"/>
              </a:rPr>
              <a:t>Use lines like this next one if you use Mac OS </a:t>
            </a:r>
            <a:r>
              <a:rPr lang="en-US" sz="3000" dirty="0" smtClean="0">
                <a:latin typeface="Arial" panose="020B0604020202020204" pitchFamily="34" charset="0"/>
                <a:cs typeface="Arial" panose="020B0604020202020204" pitchFamily="34" charset="0"/>
              </a:rPr>
              <a:t>X:</a:t>
            </a:r>
            <a:endParaRPr lang="en-US" sz="3000" dirty="0">
              <a:latin typeface="Arial" panose="020B0604020202020204" pitchFamily="34" charset="0"/>
              <a:cs typeface="Arial" panose="020B0604020202020204" pitchFamily="34" charset="0"/>
            </a:endParaRPr>
          </a:p>
          <a:p>
            <a:r>
              <a:rPr lang="en-US" sz="3000" dirty="0" err="1" smtClean="0">
                <a:latin typeface="Arial" panose="020B0604020202020204" pitchFamily="34" charset="0"/>
                <a:cs typeface="Arial" panose="020B0604020202020204" pitchFamily="34" charset="0"/>
              </a:rPr>
              <a:t>sed</a:t>
            </a:r>
            <a:r>
              <a:rPr lang="en-US" sz="3000" dirty="0" smtClean="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--in-place -e 's/[[:&lt;:]]OLDNAME[[:&gt;:]]/NEWNAME/g' $</a:t>
            </a:r>
            <a:r>
              <a:rPr lang="en-US" sz="3000" dirty="0" smtClean="0">
                <a:latin typeface="Arial" panose="020B0604020202020204" pitchFamily="34" charset="0"/>
                <a:cs typeface="Arial" panose="020B0604020202020204" pitchFamily="34" charset="0"/>
              </a:rPr>
              <a:t>file</a:t>
            </a:r>
          </a:p>
          <a:p>
            <a:endParaRPr lang="en-US" sz="3000" dirty="0">
              <a:latin typeface="Arial" panose="020B0604020202020204" pitchFamily="34" charset="0"/>
              <a:cs typeface="Arial" panose="020B0604020202020204" pitchFamily="34" charset="0"/>
            </a:endParaRPr>
          </a:p>
          <a:p>
            <a:r>
              <a:rPr lang="en-US" sz="3000" dirty="0" smtClean="0">
                <a:latin typeface="Arial" panose="020B0604020202020204" pitchFamily="34" charset="0"/>
                <a:cs typeface="Arial" panose="020B0604020202020204" pitchFamily="34" charset="0"/>
              </a:rPr>
              <a:t>Then, to run this </a:t>
            </a:r>
            <a:r>
              <a:rPr lang="en-US" sz="3000" dirty="0">
                <a:latin typeface="Arial" panose="020B0604020202020204" pitchFamily="34" charset="0"/>
                <a:cs typeface="Arial" panose="020B0604020202020204" pitchFamily="34" charset="0"/>
              </a:rPr>
              <a:t>script, open a terminal window on a Mac or a </a:t>
            </a:r>
            <a:r>
              <a:rPr lang="en-US" sz="3000" dirty="0" err="1">
                <a:latin typeface="Arial" panose="020B0604020202020204" pitchFamily="34" charset="0"/>
                <a:cs typeface="Arial" panose="020B0604020202020204" pitchFamily="34" charset="0"/>
              </a:rPr>
              <a:t>git</a:t>
            </a:r>
            <a:r>
              <a:rPr lang="en-US" sz="3000" dirty="0">
                <a:latin typeface="Arial" panose="020B0604020202020204" pitchFamily="34" charset="0"/>
                <a:cs typeface="Arial" panose="020B0604020202020204" pitchFamily="34" charset="0"/>
              </a:rPr>
              <a:t> bash terminal in Windows (complete instructions on our website) and enter the following to fix all .txt files</a:t>
            </a:r>
            <a:r>
              <a:rPr lang="en-US" sz="3000" dirty="0" smtClean="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fixNames</a:t>
            </a:r>
            <a:r>
              <a:rPr lang="en-US" sz="3000" dirty="0">
                <a:latin typeface="Arial" panose="020B0604020202020204" pitchFamily="34" charset="0"/>
                <a:cs typeface="Arial" panose="020B0604020202020204" pitchFamily="34" charset="0"/>
              </a:rPr>
              <a:t> *.txt</a:t>
            </a:r>
          </a:p>
          <a:p>
            <a:endParaRPr lang="en-US" sz="3000" dirty="0">
              <a:latin typeface="Arial" panose="020B0604020202020204" pitchFamily="34" charset="0"/>
              <a:cs typeface="Arial" panose="020B0604020202020204" pitchFamily="34" charset="0"/>
            </a:endParaRPr>
          </a:p>
          <a:p>
            <a:endParaRPr lang="en-US" sz="3000" dirty="0">
              <a:latin typeface="Arial" panose="020B0604020202020204" pitchFamily="34" charset="0"/>
              <a:cs typeface="Arial" panose="020B0604020202020204" pitchFamily="34" charset="0"/>
            </a:endParaRPr>
          </a:p>
        </p:txBody>
      </p:sp>
      <p:sp>
        <p:nvSpPr>
          <p:cNvPr id="20" name="Text Placeholder 465"/>
          <p:cNvSpPr>
            <a:spLocks noGrp="1"/>
          </p:cNvSpPr>
          <p:nvPr>
            <p:ph type="body" sz="quarter" idx="29"/>
          </p:nvPr>
        </p:nvSpPr>
        <p:spPr>
          <a:xfrm>
            <a:off x="29395741" y="26760055"/>
            <a:ext cx="13576029" cy="754045"/>
          </a:xfrm>
        </p:spPr>
        <p:txBody>
          <a:bodyPr>
            <a:noAutofit/>
          </a:bodyPr>
          <a:lstStyle/>
          <a:p>
            <a:pPr algn="l"/>
            <a:r>
              <a:rPr lang="en-US" sz="5400" u="none" dirty="0" smtClean="0"/>
              <a:t>For more information:</a:t>
            </a:r>
          </a:p>
        </p:txBody>
      </p:sp>
      <p:sp>
        <p:nvSpPr>
          <p:cNvPr id="466" name="Text Placeholder 465"/>
          <p:cNvSpPr>
            <a:spLocks noGrp="1"/>
          </p:cNvSpPr>
          <p:nvPr>
            <p:ph type="body" sz="quarter" idx="30"/>
          </p:nvPr>
        </p:nvSpPr>
        <p:spPr>
          <a:xfrm>
            <a:off x="29395742" y="27572940"/>
            <a:ext cx="13581061" cy="5461824"/>
          </a:xfrm>
        </p:spPr>
        <p:txBody>
          <a:bodyPr>
            <a:normAutofit/>
          </a:bodyPr>
          <a:lstStyle/>
          <a:p>
            <a:r>
              <a:rPr lang="en-US" sz="3000" dirty="0" smtClean="0">
                <a:latin typeface="Arial" panose="020B0604020202020204" pitchFamily="34" charset="0"/>
                <a:cs typeface="Arial" panose="020B0604020202020204" pitchFamily="34" charset="0"/>
              </a:rPr>
              <a:t>To </a:t>
            </a:r>
            <a:r>
              <a:rPr lang="en-US" sz="3000" dirty="0" smtClean="0">
                <a:latin typeface="Arial" panose="020B0604020202020204" pitchFamily="34" charset="0"/>
                <a:cs typeface="Arial" panose="020B0604020202020204" pitchFamily="34" charset="0"/>
              </a:rPr>
              <a:t>contact the developer: </a:t>
            </a:r>
            <a:r>
              <a:rPr lang="en-US" sz="3000" dirty="0" smtClean="0">
                <a:latin typeface="Arial" panose="020B0604020202020204" pitchFamily="34" charset="0"/>
                <a:cs typeface="Arial" panose="020B0604020202020204" pitchFamily="34" charset="0"/>
                <a:hlinkClick r:id="rId4"/>
              </a:rPr>
              <a:t>jay@pfaffman.com</a:t>
            </a:r>
            <a:r>
              <a:rPr lang="en-US" sz="3000" dirty="0" smtClean="0">
                <a:latin typeface="Arial" panose="020B0604020202020204" pitchFamily="34" charset="0"/>
                <a:cs typeface="Arial" panose="020B0604020202020204" pitchFamily="34" charset="0"/>
              </a:rPr>
              <a:t> </a:t>
            </a:r>
          </a:p>
          <a:p>
            <a:r>
              <a:rPr lang="en-US" sz="3000" dirty="0" smtClean="0">
                <a:latin typeface="Arial" panose="020B0604020202020204" pitchFamily="34" charset="0"/>
                <a:cs typeface="Arial" panose="020B0604020202020204" pitchFamily="34" charset="0"/>
              </a:rPr>
              <a:t>To learn about his other work: </a:t>
            </a:r>
            <a:r>
              <a:rPr lang="en-US" sz="3000" dirty="0" smtClean="0">
                <a:latin typeface="Arial" panose="020B0604020202020204" pitchFamily="34" charset="0"/>
                <a:cs typeface="Arial" panose="020B0604020202020204" pitchFamily="34" charset="0"/>
                <a:hlinkClick r:id="rId5"/>
              </a:rPr>
              <a:t>https://literatecomputing.com</a:t>
            </a:r>
            <a:r>
              <a:rPr lang="en-US" sz="3000" dirty="0" smtClean="0">
                <a:latin typeface="Arial" panose="020B0604020202020204" pitchFamily="34" charset="0"/>
                <a:cs typeface="Arial" panose="020B0604020202020204" pitchFamily="34" charset="0"/>
              </a:rPr>
              <a:t>  </a:t>
            </a:r>
          </a:p>
          <a:p>
            <a:r>
              <a:rPr lang="en-US" sz="3000" dirty="0" smtClean="0">
                <a:latin typeface="Arial" panose="020B0604020202020204" pitchFamily="34" charset="0"/>
                <a:cs typeface="Arial" panose="020B0604020202020204" pitchFamily="34" charset="0"/>
              </a:rPr>
              <a:t>To contact the presenters: </a:t>
            </a:r>
            <a:r>
              <a:rPr lang="en-US" sz="3000" dirty="0" smtClean="0">
                <a:latin typeface="Arial" panose="020B0604020202020204" pitchFamily="34" charset="0"/>
                <a:cs typeface="Arial" panose="020B0604020202020204" pitchFamily="34" charset="0"/>
                <a:hlinkClick r:id="rId6"/>
              </a:rPr>
              <a:t>ambwarre@Indiana.edu</a:t>
            </a:r>
            <a:r>
              <a:rPr lang="en-US" sz="3000" dirty="0" smtClean="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hlinkClick r:id="rId4"/>
              </a:rPr>
              <a:t>jay@pfaffman.com</a:t>
            </a:r>
            <a:r>
              <a:rPr lang="en-US" sz="3000" dirty="0" smtClean="0">
                <a:latin typeface="Arial" panose="020B0604020202020204" pitchFamily="34" charset="0"/>
                <a:cs typeface="Arial" panose="020B0604020202020204" pitchFamily="34" charset="0"/>
              </a:rPr>
              <a:t> </a:t>
            </a:r>
            <a:endParaRPr lang="en-US" sz="3000" dirty="0" smtClean="0">
              <a:latin typeface="Arial" panose="020B0604020202020204" pitchFamily="34" charset="0"/>
              <a:cs typeface="Arial" panose="020B0604020202020204" pitchFamily="34" charset="0"/>
            </a:endParaRPr>
          </a:p>
          <a:p>
            <a:r>
              <a:rPr lang="en-US" sz="3000" dirty="0" smtClean="0">
                <a:latin typeface="Arial" panose="020B0604020202020204" pitchFamily="34" charset="0"/>
                <a:cs typeface="Arial" panose="020B0604020202020204" pitchFamily="34" charset="0"/>
              </a:rPr>
              <a:t>This poster and source code to all </a:t>
            </a:r>
            <a:r>
              <a:rPr lang="en-US" sz="3000" smtClean="0">
                <a:latin typeface="Arial" panose="020B0604020202020204" pitchFamily="34" charset="0"/>
                <a:cs typeface="Arial" panose="020B0604020202020204" pitchFamily="34" charset="0"/>
              </a:rPr>
              <a:t>files available at the DOI below.</a:t>
            </a:r>
            <a:endParaRPr lang="en-US" sz="3000" dirty="0">
              <a:latin typeface="Arial" panose="020B0604020202020204" pitchFamily="34" charset="0"/>
              <a:cs typeface="Arial" panose="020B0604020202020204" pitchFamily="34" charset="0"/>
            </a:endParaRPr>
          </a:p>
        </p:txBody>
      </p:sp>
      <p:sp>
        <p:nvSpPr>
          <p:cNvPr id="467" name="Text Placeholder 466"/>
          <p:cNvSpPr>
            <a:spLocks noGrp="1"/>
          </p:cNvSpPr>
          <p:nvPr>
            <p:ph type="body" sz="quarter" idx="150"/>
          </p:nvPr>
        </p:nvSpPr>
        <p:spPr/>
        <p:txBody>
          <a:bodyPr>
            <a:normAutofit/>
          </a:bodyPr>
          <a:lstStyle/>
          <a:p>
            <a:r>
              <a:rPr lang="en-US" dirty="0" smtClean="0"/>
              <a:t>Indiana University, Bloomington | University of South Alabama</a:t>
            </a:r>
            <a:endParaRPr lang="en-US" dirty="0"/>
          </a:p>
        </p:txBody>
      </p:sp>
      <p:sp>
        <p:nvSpPr>
          <p:cNvPr id="9" name="Text Placeholder 8"/>
          <p:cNvSpPr>
            <a:spLocks noGrp="1"/>
          </p:cNvSpPr>
          <p:nvPr>
            <p:ph type="body" sz="quarter" idx="151"/>
          </p:nvPr>
        </p:nvSpPr>
        <p:spPr/>
        <p:txBody>
          <a:bodyPr>
            <a:normAutofit fontScale="92500" lnSpcReduction="10000"/>
          </a:bodyPr>
          <a:lstStyle/>
          <a:p>
            <a:r>
              <a:rPr lang="en-US" dirty="0" smtClean="0"/>
              <a:t>Amber Warren &amp; Jay </a:t>
            </a:r>
            <a:r>
              <a:rPr lang="en-US" dirty="0" err="1" smtClean="0"/>
              <a:t>Pfaffman</a:t>
            </a:r>
            <a:endParaRPr lang="en-US" dirty="0"/>
          </a:p>
        </p:txBody>
      </p:sp>
      <p:sp>
        <p:nvSpPr>
          <p:cNvPr id="10" name="Text Placeholder 9"/>
          <p:cNvSpPr>
            <a:spLocks noGrp="1"/>
          </p:cNvSpPr>
          <p:nvPr>
            <p:ph type="body" sz="quarter" idx="153"/>
          </p:nvPr>
        </p:nvSpPr>
        <p:spPr/>
        <p:txBody>
          <a:bodyPr>
            <a:normAutofit fontScale="47500" lnSpcReduction="20000"/>
          </a:bodyPr>
          <a:lstStyle/>
          <a:p>
            <a:pPr>
              <a:lnSpc>
                <a:spcPct val="120000"/>
              </a:lnSpc>
            </a:pPr>
            <a:r>
              <a:rPr lang="en-US" sz="13900" dirty="0"/>
              <a:t>Documenting the Undocumented Trail: </a:t>
            </a:r>
            <a:r>
              <a:rPr lang="en-US" sz="13900" dirty="0" smtClean="0"/>
              <a:t>The </a:t>
            </a:r>
            <a:r>
              <a:rPr lang="en-US" sz="13900" dirty="0"/>
              <a:t>Hidden Process of Changing CMC into </a:t>
            </a:r>
            <a:r>
              <a:rPr lang="en-US" sz="13900" dirty="0" smtClean="0"/>
              <a:t>Data</a:t>
            </a:r>
            <a:endParaRPr lang="en-US" sz="13900" dirty="0"/>
          </a:p>
        </p:txBody>
      </p:sp>
      <p:sp>
        <p:nvSpPr>
          <p:cNvPr id="2" name="TextBox 1"/>
          <p:cNvSpPr txBox="1"/>
          <p:nvPr/>
        </p:nvSpPr>
        <p:spPr>
          <a:xfrm>
            <a:off x="36652200" y="4548366"/>
            <a:ext cx="184731" cy="1415772"/>
          </a:xfrm>
          <a:prstGeom prst="rect">
            <a:avLst/>
          </a:prstGeom>
          <a:noFill/>
        </p:spPr>
        <p:txBody>
          <a:bodyPr wrap="none" rtlCol="0">
            <a:spAutoFit/>
          </a:bodyPr>
          <a:lstStyle/>
          <a:p>
            <a:endParaRPr lang="en-US" dirty="0"/>
          </a:p>
        </p:txBody>
      </p:sp>
      <p:pic>
        <p:nvPicPr>
          <p:cNvPr id="3" name="Picture 2" descr="zenodo.48730.big.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52200" y="30862848"/>
            <a:ext cx="6088323" cy="715378"/>
          </a:xfrm>
          <a:prstGeom prst="rect">
            <a:avLst/>
          </a:prstGeom>
        </p:spPr>
      </p:pic>
      <p:sp>
        <p:nvSpPr>
          <p:cNvPr id="4" name="Rectangle 3"/>
          <p:cNvSpPr/>
          <p:nvPr/>
        </p:nvSpPr>
        <p:spPr>
          <a:xfrm>
            <a:off x="1466850" y="32289750"/>
            <a:ext cx="2514600" cy="43815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p:cNvSpPr>
            <a:spLocks noGrp="1"/>
          </p:cNvSpPr>
          <p:nvPr>
            <p:ph type="body" sz="quarter" idx="27"/>
          </p:nvPr>
        </p:nvSpPr>
        <p:spPr>
          <a:xfrm>
            <a:off x="29395741" y="18715889"/>
            <a:ext cx="13576029" cy="1015655"/>
          </a:xfrm>
        </p:spPr>
        <p:txBody>
          <a:bodyPr/>
          <a:lstStyle/>
          <a:p>
            <a:r>
              <a:rPr lang="en-US" sz="5400" dirty="0" smtClean="0"/>
              <a:t>Results</a:t>
            </a:r>
            <a:endParaRPr lang="en-US" sz="5400" dirty="0"/>
          </a:p>
        </p:txBody>
      </p:sp>
      <p:sp>
        <p:nvSpPr>
          <p:cNvPr id="12" name="Text Placeholder 11"/>
          <p:cNvSpPr>
            <a:spLocks noGrp="1"/>
          </p:cNvSpPr>
          <p:nvPr>
            <p:ph type="body" sz="quarter" idx="19"/>
          </p:nvPr>
        </p:nvSpPr>
        <p:spPr>
          <a:xfrm>
            <a:off x="922338" y="26796644"/>
            <a:ext cx="13592864" cy="3933362"/>
          </a:xfrm>
        </p:spPr>
        <p:txBody>
          <a:bodyPr/>
          <a:lstStyle/>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Preparing CMC data for use in QDAS</a:t>
            </a:r>
          </a:p>
          <a:p>
            <a:pPr marL="2057325" lvl="1" indent="-571500">
              <a:buFont typeface="Arial" panose="020B0604020202020204" pitchFamily="34" charset="0"/>
              <a:buChar char="•"/>
            </a:pPr>
            <a:r>
              <a:rPr lang="en-US" sz="3600" dirty="0">
                <a:solidFill>
                  <a:schemeClr val="accent5">
                    <a:lumMod val="50000"/>
                  </a:schemeClr>
                </a:solidFill>
                <a:latin typeface="Arial" panose="020B0604020202020204" pitchFamily="34" charset="0"/>
                <a:cs typeface="Arial" panose="020B0604020202020204" pitchFamily="34" charset="0"/>
              </a:rPr>
              <a:t>Learn to access data from web in a format for easy manipulation</a:t>
            </a:r>
          </a:p>
          <a:p>
            <a:pPr marL="2057325" lvl="1" indent="-571500">
              <a:buFont typeface="Arial" panose="020B0604020202020204" pitchFamily="34" charset="0"/>
              <a:buChar char="•"/>
            </a:pPr>
            <a:r>
              <a:rPr lang="en-US" sz="3600" dirty="0">
                <a:solidFill>
                  <a:schemeClr val="accent5">
                    <a:lumMod val="50000"/>
                  </a:schemeClr>
                </a:solidFill>
                <a:latin typeface="Arial" panose="020B0604020202020204" pitchFamily="34" charset="0"/>
                <a:cs typeface="Arial" panose="020B0604020202020204" pitchFamily="34" charset="0"/>
              </a:rPr>
              <a:t>Learn to modify a shell script to </a:t>
            </a:r>
            <a:r>
              <a:rPr lang="en-US" sz="3600" dirty="0" smtClean="0">
                <a:solidFill>
                  <a:schemeClr val="accent5">
                    <a:lumMod val="50000"/>
                  </a:schemeClr>
                </a:solidFill>
                <a:latin typeface="Arial" panose="020B0604020202020204" pitchFamily="34" charset="0"/>
                <a:cs typeface="Arial" panose="020B0604020202020204" pitchFamily="34" charset="0"/>
              </a:rPr>
              <a:t>anonymize data by replacing names with pseudonyms</a:t>
            </a:r>
            <a:endParaRPr lang="en-US" sz="3600" dirty="0">
              <a:solidFill>
                <a:schemeClr val="accent5">
                  <a:lumMod val="50000"/>
                </a:schemeClr>
              </a:solidFill>
              <a:latin typeface="Arial" panose="020B0604020202020204" pitchFamily="34" charset="0"/>
              <a:cs typeface="Arial" panose="020B0604020202020204" pitchFamily="34" charset="0"/>
            </a:endParaRPr>
          </a:p>
          <a:p>
            <a:endParaRPr lang="en-US" dirty="0"/>
          </a:p>
        </p:txBody>
      </p:sp>
      <p:sp>
        <p:nvSpPr>
          <p:cNvPr id="21" name="Text Placeholder 11"/>
          <p:cNvSpPr>
            <a:spLocks noGrp="1"/>
          </p:cNvSpPr>
          <p:nvPr>
            <p:ph type="body" sz="quarter" idx="19"/>
          </p:nvPr>
        </p:nvSpPr>
        <p:spPr>
          <a:xfrm>
            <a:off x="29395742" y="19698887"/>
            <a:ext cx="13592864" cy="6555619"/>
          </a:xfrm>
        </p:spPr>
        <p:txBody>
          <a:bodyPr/>
          <a:lstStyle/>
          <a:p>
            <a:r>
              <a:rPr lang="en-US" sz="3600" dirty="0" smtClean="0">
                <a:latin typeface="Arial" panose="020B0604020202020204" pitchFamily="34" charset="0"/>
                <a:cs typeface="Arial" panose="020B0604020202020204" pitchFamily="34" charset="0"/>
              </a:rPr>
              <a:t>The script we provide here will allow a researcher with no programming skills to anonymize any CMC data saved as .html or .txt files (e.g., replace site names, participant names, nicknames, etc.). Calculations suggest that preparing the files for the project the script was initially developed for would take approximately 15 hours (86 files, 30 global replacements x 20 seconds/replacement = 51600 seconds or 14.333 hours). We also found that documenting this process encouraged us to reconsider traditional means of both acquiring and manipulating CMC data and suggest qualitative researchers may look to programming to automate such tasks in the future.</a:t>
            </a:r>
            <a:endParaRPr lang="en-US" sz="3600" dirty="0">
              <a:latin typeface="Arial" panose="020B0604020202020204" pitchFamily="34" charset="0"/>
              <a:cs typeface="Arial" panose="020B0604020202020204" pitchFamily="34" charset="0"/>
            </a:endParaRPr>
          </a:p>
        </p:txBody>
      </p:sp>
      <p:pic>
        <p:nvPicPr>
          <p:cNvPr id="8" name="Picture 7" descr="Screen Shot 2016-04-03 at 1.11.3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34095" y="22654134"/>
            <a:ext cx="8267700" cy="882650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1116</TotalTime>
  <Words>905</Words>
  <Application>Microsoft Office PowerPoint</Application>
  <PresentationFormat>Custom</PresentationFormat>
  <Paragraphs>61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amberwarren</cp:lastModifiedBy>
  <cp:revision>76</cp:revision>
  <dcterms:created xsi:type="dcterms:W3CDTF">2012-02-03T19:11:35Z</dcterms:created>
  <dcterms:modified xsi:type="dcterms:W3CDTF">2016-04-03T18:19:21Z</dcterms:modified>
</cp:coreProperties>
</file>