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62" r:id="rId7"/>
    <p:sldId id="259" r:id="rId8"/>
    <p:sldId id="265" r:id="rId9"/>
    <p:sldId id="263" r:id="rId10"/>
    <p:sldId id="260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56" d="100"/>
          <a:sy n="56" d="100"/>
        </p:scale>
        <p:origin x="12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03/06/2021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03/06/2021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70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8971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901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49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378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0225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824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1282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188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03/06/2021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03/06/2021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03/06/2021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03/06/2021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03/06/2021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03/06/2021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03/06/2021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03/06/2021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03/06/2021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03/06/2021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03/06/2021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03/06/2021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es-ES" sz="3000" dirty="0" smtClean="0">
                <a:solidFill>
                  <a:schemeClr val="tx1"/>
                </a:solidFill>
              </a:rPr>
              <a:t>Análisis de textos para el </a:t>
            </a:r>
            <a:r>
              <a:rPr lang="es-ES" sz="3000" dirty="0" err="1" smtClean="0">
                <a:solidFill>
                  <a:schemeClr val="tx1"/>
                </a:solidFill>
              </a:rPr>
              <a:t>dataset</a:t>
            </a:r>
            <a:r>
              <a:rPr lang="es-ES" sz="3000" dirty="0" smtClean="0">
                <a:solidFill>
                  <a:schemeClr val="tx1"/>
                </a:solidFill>
              </a:rPr>
              <a:t> “OLD NEWSPAPERS”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sz="1800" dirty="0" smtClean="0">
                <a:solidFill>
                  <a:schemeClr val="tx1"/>
                </a:solidFill>
              </a:rPr>
              <a:t>Pablo </a:t>
            </a:r>
            <a:r>
              <a:rPr lang="es-ES" sz="1800" dirty="0" err="1" smtClean="0">
                <a:solidFill>
                  <a:schemeClr val="tx1"/>
                </a:solidFill>
              </a:rPr>
              <a:t>Josue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Noack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Cajbon</a:t>
            </a:r>
            <a:endParaRPr lang="es-ES" sz="1800" dirty="0" smtClean="0">
              <a:solidFill>
                <a:schemeClr val="tx1"/>
              </a:solidFill>
            </a:endParaRPr>
          </a:p>
          <a:p>
            <a:pPr rtl="0"/>
            <a:r>
              <a:rPr lang="es-ES" sz="1800" dirty="0" smtClean="0">
                <a:solidFill>
                  <a:schemeClr val="tx1"/>
                </a:solidFill>
              </a:rPr>
              <a:t>17596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xmlns="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065" y="2614559"/>
            <a:ext cx="4451773" cy="16288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Detección de temas de los artículos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Empleando LDA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xmlns="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6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81103"/>
            <a:ext cx="3550241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Técnicas de cuantificación de palabras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425947" y="2828835"/>
            <a:ext cx="599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 smtClean="0"/>
              <a:t>Frecuencias de palabras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 smtClean="0"/>
              <a:t>TF-IDF</a:t>
            </a:r>
            <a:endParaRPr lang="es-GT" sz="3600" dirty="0"/>
          </a:p>
        </p:txBody>
      </p:sp>
    </p:spTree>
    <p:extLst>
      <p:ext uri="{BB962C8B-B14F-4D97-AF65-F5344CB8AC3E}">
        <p14:creationId xmlns:p14="http://schemas.microsoft.com/office/powerpoint/2010/main" val="16790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065" y="2614559"/>
            <a:ext cx="4451773" cy="16288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Resultados de LDA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xmlns="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918169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Autofit/>
          </a:bodyPr>
          <a:lstStyle/>
          <a:p>
            <a:pPr rtl="0"/>
            <a:r>
              <a:rPr lang="es-ES" sz="3200" dirty="0" smtClean="0">
                <a:solidFill>
                  <a:srgbClr val="FFFFFF"/>
                </a:solidFill>
              </a:rPr>
              <a:t>Datos generales del </a:t>
            </a:r>
            <a:r>
              <a:rPr lang="es-ES" sz="3200" dirty="0" err="1" smtClean="0">
                <a:solidFill>
                  <a:srgbClr val="FFFFFF"/>
                </a:solidFill>
              </a:rPr>
              <a:t>dataset</a:t>
            </a:r>
            <a:endParaRPr lang="es-ES" sz="3200" dirty="0">
              <a:solidFill>
                <a:srgbClr val="FFFFF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54000" y="457199"/>
            <a:ext cx="660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2800" dirty="0" smtClean="0"/>
          </a:p>
          <a:p>
            <a:pPr lvl="1"/>
            <a:r>
              <a:rPr lang="es-ES" sz="2800" dirty="0" smtClean="0"/>
              <a:t>El </a:t>
            </a:r>
            <a:r>
              <a:rPr lang="es-ES" sz="2800" dirty="0" err="1" smtClean="0"/>
              <a:t>dataset</a:t>
            </a:r>
            <a:r>
              <a:rPr lang="es-ES" sz="2800" dirty="0" smtClean="0"/>
              <a:t>  posee un total de 16,806,041 datos y 4 variables las cuales son: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accent1"/>
                </a:solidFill>
              </a:rPr>
              <a:t>Fecha: </a:t>
            </a:r>
            <a:r>
              <a:rPr lang="es-ES" sz="2800" dirty="0" smtClean="0"/>
              <a:t>Las fechas van desde 1964 hasta 2013.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accent1"/>
                </a:solidFill>
              </a:rPr>
              <a:t>Lenguaje: </a:t>
            </a:r>
            <a:r>
              <a:rPr lang="es-ES" sz="2800" dirty="0" smtClean="0"/>
              <a:t>posee</a:t>
            </a:r>
            <a:r>
              <a:rPr lang="es-E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dirty="0" smtClean="0"/>
              <a:t>artículos en 67 lenguajes distintos.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accent1"/>
                </a:solidFill>
              </a:rPr>
              <a:t>Texto: </a:t>
            </a:r>
            <a:r>
              <a:rPr lang="es-ES" sz="2800" dirty="0" smtClean="0"/>
              <a:t>pueden ser párrafos o frases.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accent1"/>
                </a:solidFill>
              </a:rPr>
              <a:t>Fuente: </a:t>
            </a:r>
            <a:r>
              <a:rPr lang="es-ES" sz="2800" dirty="0" smtClean="0"/>
              <a:t>periódico donde se obtuvo  la información.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9332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438" y="2500485"/>
            <a:ext cx="3920828" cy="1857030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Autofit/>
          </a:bodyPr>
          <a:lstStyle/>
          <a:p>
            <a:pPr rtl="0"/>
            <a:r>
              <a:rPr lang="es-ES" sz="3200" dirty="0" smtClean="0">
                <a:solidFill>
                  <a:srgbClr val="FFFFFF"/>
                </a:solidFill>
              </a:rPr>
              <a:t>Pre-procesamiento del </a:t>
            </a:r>
            <a:r>
              <a:rPr lang="es-ES" sz="3200" dirty="0" err="1" smtClean="0">
                <a:solidFill>
                  <a:srgbClr val="FFFFFF"/>
                </a:solidFill>
              </a:rPr>
              <a:t>dataset</a:t>
            </a:r>
            <a:endParaRPr lang="es-ES" sz="3200" dirty="0">
              <a:solidFill>
                <a:srgbClr val="FFFFF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54000" y="457199"/>
            <a:ext cx="660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Se emplearon solamente los artículos en español.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Se descartaron los artículos que no tuvieran fecha.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Se descartaron las fuentes para el análisis. </a:t>
            </a:r>
          </a:p>
          <a:p>
            <a:pPr lvl="1"/>
            <a:r>
              <a:rPr lang="es-ES" sz="2800" dirty="0" smtClean="0"/>
              <a:t>El tamaño final del </a:t>
            </a:r>
            <a:r>
              <a:rPr lang="es-ES" sz="2800" dirty="0" err="1" smtClean="0"/>
              <a:t>dataset</a:t>
            </a:r>
            <a:r>
              <a:rPr lang="es-ES" sz="2800" dirty="0" smtClean="0"/>
              <a:t> fue de 389,620 artículos</a:t>
            </a: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656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Limpieza de ruido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961467" y="626533"/>
            <a:ext cx="68410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solidFill>
                  <a:schemeClr val="accent1"/>
                </a:solidFill>
              </a:rPr>
              <a:t>Lowercase</a:t>
            </a:r>
            <a:r>
              <a:rPr lang="es-ES" sz="2800" dirty="0" smtClean="0">
                <a:solidFill>
                  <a:schemeClr val="accent1"/>
                </a:solidFill>
              </a:rPr>
              <a:t>: </a:t>
            </a:r>
            <a:r>
              <a:rPr lang="es-ES" sz="2800" dirty="0" smtClean="0"/>
              <a:t>las mayúsculas se volvieron minúsculas</a:t>
            </a:r>
            <a:r>
              <a:rPr lang="es-GT" sz="2800" dirty="0" smtClean="0">
                <a:solidFill>
                  <a:schemeClr val="accent1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solidFill>
                  <a:schemeClr val="accent1"/>
                </a:solidFill>
              </a:rPr>
              <a:t>Stopwords</a:t>
            </a:r>
            <a:r>
              <a:rPr lang="es-ES" sz="2800" dirty="0" smtClean="0">
                <a:solidFill>
                  <a:schemeClr val="accent1"/>
                </a:solidFill>
              </a:rPr>
              <a:t>: </a:t>
            </a:r>
            <a:r>
              <a:rPr lang="es-ES" sz="2800" dirty="0" smtClean="0"/>
              <a:t>se eliminaron las palabras que no tienen un significado por sí mismas.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solidFill>
                  <a:schemeClr val="accent1"/>
                </a:solidFill>
              </a:rPr>
              <a:t>Stemming</a:t>
            </a:r>
            <a:r>
              <a:rPr lang="es-ES" sz="2800" dirty="0" smtClean="0">
                <a:solidFill>
                  <a:schemeClr val="accent1"/>
                </a:solidFill>
              </a:rPr>
              <a:t>:  </a:t>
            </a:r>
            <a:r>
              <a:rPr lang="es-ES" sz="2800" dirty="0" smtClean="0"/>
              <a:t>se redujeron las palabras a su raíz.</a:t>
            </a:r>
            <a:endParaRPr lang="es-ES" sz="2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Distribución de longitudes de los textos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408382"/>
            <a:ext cx="6181265" cy="60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es-ES" sz="3000" dirty="0" smtClean="0">
                <a:solidFill>
                  <a:schemeClr val="tx1"/>
                </a:solidFill>
              </a:rPr>
              <a:t>Empleo de algoritmos de</a:t>
            </a:r>
            <a:br>
              <a:rPr lang="es-ES" sz="3000" dirty="0" smtClean="0">
                <a:solidFill>
                  <a:schemeClr val="tx1"/>
                </a:solidFill>
              </a:rPr>
            </a:br>
            <a:r>
              <a:rPr lang="es-ES" sz="3000" dirty="0" smtClean="0">
                <a:solidFill>
                  <a:schemeClr val="tx1"/>
                </a:solidFill>
              </a:rPr>
              <a:t>ML </a:t>
            </a:r>
            <a:endParaRPr lang="es-ES" sz="3000" dirty="0">
              <a:solidFill>
                <a:schemeClr val="tx1"/>
              </a:solidFill>
            </a:endParaRP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xmlns="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065" y="2614559"/>
            <a:ext cx="4451773" cy="16288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Predicción de década de publicación del artículo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xmlns="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doc2vec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961467" y="626533"/>
            <a:ext cx="6841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Los artículos se proyectaron a un espacio vectorial de 64 dimensiones.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07173"/>
            <a:ext cx="6496074" cy="314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T-SNE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08" y="0"/>
            <a:ext cx="754109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204</Words>
  <Application>Microsoft Office PowerPoint</Application>
  <PresentationFormat>Panorámica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Paquete</vt:lpstr>
      <vt:lpstr>Análisis de textos para el dataset “OLD NEWSPAPERS”</vt:lpstr>
      <vt:lpstr>Datos generales del dataset</vt:lpstr>
      <vt:lpstr>Pre-procesamiento del dataset</vt:lpstr>
      <vt:lpstr>Limpieza de ruido</vt:lpstr>
      <vt:lpstr>Distribución de longitudes de los textos</vt:lpstr>
      <vt:lpstr>Empleo de algoritmos de ML </vt:lpstr>
      <vt:lpstr>Predicción de década de publicación del artículo</vt:lpstr>
      <vt:lpstr>doc2vec</vt:lpstr>
      <vt:lpstr>T-SNE</vt:lpstr>
      <vt:lpstr>Detección de temas de los artículos Empleando LDA</vt:lpstr>
      <vt:lpstr>Técnicas de cuantificación de palabras</vt:lpstr>
      <vt:lpstr>Resultados de LDA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2021-06-03T20:02:14Z</dcterms:created>
  <dcterms:modified xsi:type="dcterms:W3CDTF">2021-06-04T01:30:47Z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