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1070"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5/28/2021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57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88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349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5/28/2021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098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86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52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017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16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70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51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5/28/2021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301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5/28/2021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264545362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Patrón de fondo&#10;&#10;Descripción generada automáticamente">
            <a:extLst>
              <a:ext uri="{FF2B5EF4-FFF2-40B4-BE49-F238E27FC236}">
                <a16:creationId xmlns:a16="http://schemas.microsoft.com/office/drawing/2014/main" id="{393BAE0B-7478-4BB0-A6DE-2F3ACB5B1A30}"/>
              </a:ext>
            </a:extLst>
          </p:cNvPr>
          <p:cNvPicPr>
            <a:picLocks noChangeAspect="1"/>
          </p:cNvPicPr>
          <p:nvPr/>
        </p:nvPicPr>
        <p:blipFill rotWithShape="1">
          <a:blip r:embed="rId2">
            <a:alphaModFix amt="55000"/>
          </a:blip>
          <a:srcRect b="625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852B22E-D893-48EB-B7CB-5516FED67ED3}"/>
              </a:ext>
            </a:extLst>
          </p:cNvPr>
          <p:cNvSpPr>
            <a:spLocks noGrp="1"/>
          </p:cNvSpPr>
          <p:nvPr>
            <p:ph type="ctrTitle"/>
          </p:nvPr>
        </p:nvSpPr>
        <p:spPr>
          <a:xfrm>
            <a:off x="3577192" y="1032483"/>
            <a:ext cx="5037616" cy="2982360"/>
          </a:xfrm>
        </p:spPr>
        <p:txBody>
          <a:bodyPr>
            <a:normAutofit/>
          </a:bodyPr>
          <a:lstStyle/>
          <a:p>
            <a:r>
              <a:rPr lang="es-ES" dirty="0"/>
              <a:t>Curvatura seccional</a:t>
            </a:r>
            <a:endParaRPr lang="es-GT" dirty="0"/>
          </a:p>
        </p:txBody>
      </p:sp>
      <p:sp>
        <p:nvSpPr>
          <p:cNvPr id="3" name="Subtítulo 2">
            <a:extLst>
              <a:ext uri="{FF2B5EF4-FFF2-40B4-BE49-F238E27FC236}">
                <a16:creationId xmlns:a16="http://schemas.microsoft.com/office/drawing/2014/main" id="{0EC710CC-5D22-4839-BE1E-FE34CA2ED413}"/>
              </a:ext>
            </a:extLst>
          </p:cNvPr>
          <p:cNvSpPr>
            <a:spLocks noGrp="1"/>
          </p:cNvSpPr>
          <p:nvPr>
            <p:ph type="subTitle" idx="1"/>
          </p:nvPr>
        </p:nvSpPr>
        <p:spPr>
          <a:xfrm>
            <a:off x="3577192" y="4106918"/>
            <a:ext cx="5037616" cy="1655762"/>
          </a:xfrm>
        </p:spPr>
        <p:txBody>
          <a:bodyPr>
            <a:normAutofit/>
          </a:bodyPr>
          <a:lstStyle/>
          <a:p>
            <a:r>
              <a:rPr lang="es-ES" dirty="0"/>
              <a:t>Estefanía Barrio Carné 17927</a:t>
            </a:r>
          </a:p>
          <a:p>
            <a:r>
              <a:rPr lang="es-ES" dirty="0"/>
              <a:t>Seminario 2</a:t>
            </a:r>
          </a:p>
          <a:p>
            <a:r>
              <a:rPr lang="es-ES" dirty="0"/>
              <a:t>Geometría Diferencial</a:t>
            </a:r>
            <a:endParaRPr lang="es-GT"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6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CC2C1-00FA-4863-B54E-6DCF5C4C139B}"/>
              </a:ext>
            </a:extLst>
          </p:cNvPr>
          <p:cNvSpPr>
            <a:spLocks noGrp="1"/>
          </p:cNvSpPr>
          <p:nvPr>
            <p:ph type="title"/>
          </p:nvPr>
        </p:nvSpPr>
        <p:spPr/>
        <p:txBody>
          <a:bodyPr/>
          <a:lstStyle/>
          <a:p>
            <a:r>
              <a:rPr lang="es-ES" dirty="0"/>
              <a:t>Definición:</a:t>
            </a:r>
            <a:endParaRPr lang="es-GT" dirty="0"/>
          </a:p>
        </p:txBody>
      </p:sp>
      <p:sp>
        <p:nvSpPr>
          <p:cNvPr id="3" name="Marcador de contenido 2">
            <a:extLst>
              <a:ext uri="{FF2B5EF4-FFF2-40B4-BE49-F238E27FC236}">
                <a16:creationId xmlns:a16="http://schemas.microsoft.com/office/drawing/2014/main" id="{D6C4D8DE-B46E-4BEF-8A76-11A71548E10F}"/>
              </a:ext>
            </a:extLst>
          </p:cNvPr>
          <p:cNvSpPr>
            <a:spLocks noGrp="1"/>
          </p:cNvSpPr>
          <p:nvPr>
            <p:ph idx="1"/>
          </p:nvPr>
        </p:nvSpPr>
        <p:spPr>
          <a:xfrm>
            <a:off x="838200" y="1428750"/>
            <a:ext cx="10515600" cy="5343525"/>
          </a:xfrm>
        </p:spPr>
        <p:txBody>
          <a:bodyPr>
            <a:normAutofit/>
          </a:bodyPr>
          <a:lstStyle/>
          <a:p>
            <a:pPr marL="0" indent="0">
              <a:buNone/>
            </a:pPr>
            <a:r>
              <a:rPr lang="es-ES" dirty="0"/>
              <a:t>Dada una métrica de Riemann         la curvatura estándar      se define por la ecuación siguiente</a:t>
            </a:r>
          </a:p>
          <a:p>
            <a:pPr marL="0" indent="0">
              <a:buNone/>
            </a:pPr>
            <a:r>
              <a:rPr lang="es-ES" dirty="0"/>
              <a:t>Luego definimos lo siguiente: </a:t>
            </a:r>
          </a:p>
          <a:p>
            <a:pPr marL="0" indent="0">
              <a:buNone/>
            </a:pPr>
            <a:endParaRPr lang="es-ES" dirty="0"/>
          </a:p>
          <a:p>
            <a:pPr marL="0" indent="0">
              <a:buNone/>
            </a:pPr>
            <a:endParaRPr lang="es-ES" dirty="0"/>
          </a:p>
          <a:p>
            <a:pPr marL="0" indent="0">
              <a:buNone/>
            </a:pPr>
            <a:r>
              <a:rPr lang="es-ES" dirty="0"/>
              <a:t>  Sea                   un subespacio dos-dimensional que contiene a X y </a:t>
            </a:r>
            <a:r>
              <a:rPr lang="es-ES" dirty="0" err="1"/>
              <a:t>Y</a:t>
            </a:r>
            <a:r>
              <a:rPr lang="es-ES" dirty="0"/>
              <a:t>, entonces:</a:t>
            </a:r>
          </a:p>
          <a:p>
            <a:pPr marL="0" indent="0">
              <a:buNone/>
            </a:pPr>
            <a:r>
              <a:rPr lang="es-ES" dirty="0"/>
              <a:t> </a:t>
            </a:r>
          </a:p>
          <a:p>
            <a:pPr marL="0" indent="0">
              <a:buNone/>
            </a:pPr>
            <a:endParaRPr lang="es-ES" dirty="0"/>
          </a:p>
          <a:p>
            <a:pPr marL="0" indent="0">
              <a:buNone/>
            </a:pPr>
            <a:r>
              <a:rPr lang="es-GT" dirty="0"/>
              <a:t>Se llama curvatura seccional de la variedad de Riemann con respecto al plano </a:t>
            </a:r>
            <a:endParaRPr lang="es-ES" dirty="0"/>
          </a:p>
        </p:txBody>
      </p:sp>
      <p:pic>
        <p:nvPicPr>
          <p:cNvPr id="5" name="Imagen 4">
            <a:extLst>
              <a:ext uri="{FF2B5EF4-FFF2-40B4-BE49-F238E27FC236}">
                <a16:creationId xmlns:a16="http://schemas.microsoft.com/office/drawing/2014/main" id="{3DF9842A-B520-473D-B4AB-4B8336D83361}"/>
              </a:ext>
            </a:extLst>
          </p:cNvPr>
          <p:cNvPicPr>
            <a:picLocks noChangeAspect="1"/>
          </p:cNvPicPr>
          <p:nvPr/>
        </p:nvPicPr>
        <p:blipFill>
          <a:blip r:embed="rId2"/>
          <a:stretch>
            <a:fillRect/>
          </a:stretch>
        </p:blipFill>
        <p:spPr>
          <a:xfrm>
            <a:off x="5934035" y="1443399"/>
            <a:ext cx="571580" cy="381053"/>
          </a:xfrm>
          <a:prstGeom prst="rect">
            <a:avLst/>
          </a:prstGeom>
        </p:spPr>
      </p:pic>
      <p:pic>
        <p:nvPicPr>
          <p:cNvPr id="7" name="Imagen 6">
            <a:extLst>
              <a:ext uri="{FF2B5EF4-FFF2-40B4-BE49-F238E27FC236}">
                <a16:creationId xmlns:a16="http://schemas.microsoft.com/office/drawing/2014/main" id="{2208244C-95FA-4E6E-AC05-E1D593295D01}"/>
              </a:ext>
            </a:extLst>
          </p:cNvPr>
          <p:cNvPicPr>
            <a:picLocks noChangeAspect="1"/>
          </p:cNvPicPr>
          <p:nvPr/>
        </p:nvPicPr>
        <p:blipFill>
          <a:blip r:embed="rId3"/>
          <a:stretch>
            <a:fillRect/>
          </a:stretch>
        </p:blipFill>
        <p:spPr>
          <a:xfrm>
            <a:off x="10115524" y="1452925"/>
            <a:ext cx="362001" cy="371527"/>
          </a:xfrm>
          <a:prstGeom prst="rect">
            <a:avLst/>
          </a:prstGeom>
        </p:spPr>
      </p:pic>
      <p:pic>
        <p:nvPicPr>
          <p:cNvPr id="9" name="Imagen 8">
            <a:extLst>
              <a:ext uri="{FF2B5EF4-FFF2-40B4-BE49-F238E27FC236}">
                <a16:creationId xmlns:a16="http://schemas.microsoft.com/office/drawing/2014/main" id="{905733CD-A8F4-4932-B00C-6949DCE0492A}"/>
              </a:ext>
            </a:extLst>
          </p:cNvPr>
          <p:cNvPicPr>
            <a:picLocks noChangeAspect="1"/>
          </p:cNvPicPr>
          <p:nvPr/>
        </p:nvPicPr>
        <p:blipFill>
          <a:blip r:embed="rId4"/>
          <a:stretch>
            <a:fillRect/>
          </a:stretch>
        </p:blipFill>
        <p:spPr>
          <a:xfrm>
            <a:off x="6219825" y="1816573"/>
            <a:ext cx="4686954" cy="342948"/>
          </a:xfrm>
          <a:prstGeom prst="rect">
            <a:avLst/>
          </a:prstGeom>
        </p:spPr>
      </p:pic>
      <p:pic>
        <p:nvPicPr>
          <p:cNvPr id="11" name="Imagen 10">
            <a:extLst>
              <a:ext uri="{FF2B5EF4-FFF2-40B4-BE49-F238E27FC236}">
                <a16:creationId xmlns:a16="http://schemas.microsoft.com/office/drawing/2014/main" id="{A0A890E0-D91E-49D9-BB80-9EAFF331D9B9}"/>
              </a:ext>
            </a:extLst>
          </p:cNvPr>
          <p:cNvPicPr>
            <a:picLocks noChangeAspect="1"/>
          </p:cNvPicPr>
          <p:nvPr/>
        </p:nvPicPr>
        <p:blipFill>
          <a:blip r:embed="rId5"/>
          <a:stretch>
            <a:fillRect/>
          </a:stretch>
        </p:blipFill>
        <p:spPr>
          <a:xfrm>
            <a:off x="2180678" y="2754313"/>
            <a:ext cx="7830643" cy="1133633"/>
          </a:xfrm>
          <a:prstGeom prst="rect">
            <a:avLst/>
          </a:prstGeom>
        </p:spPr>
      </p:pic>
      <p:pic>
        <p:nvPicPr>
          <p:cNvPr id="13" name="Imagen 12">
            <a:extLst>
              <a:ext uri="{FF2B5EF4-FFF2-40B4-BE49-F238E27FC236}">
                <a16:creationId xmlns:a16="http://schemas.microsoft.com/office/drawing/2014/main" id="{DB6B52A2-C2E3-4AFA-A026-93A3A3F77344}"/>
              </a:ext>
            </a:extLst>
          </p:cNvPr>
          <p:cNvPicPr>
            <a:picLocks noChangeAspect="1"/>
          </p:cNvPicPr>
          <p:nvPr/>
        </p:nvPicPr>
        <p:blipFill>
          <a:blip r:embed="rId6"/>
          <a:stretch>
            <a:fillRect/>
          </a:stretch>
        </p:blipFill>
        <p:spPr>
          <a:xfrm>
            <a:off x="1838224" y="3887946"/>
            <a:ext cx="1448002" cy="362001"/>
          </a:xfrm>
          <a:prstGeom prst="rect">
            <a:avLst/>
          </a:prstGeom>
        </p:spPr>
      </p:pic>
      <p:pic>
        <p:nvPicPr>
          <p:cNvPr id="15" name="Imagen 14">
            <a:extLst>
              <a:ext uri="{FF2B5EF4-FFF2-40B4-BE49-F238E27FC236}">
                <a16:creationId xmlns:a16="http://schemas.microsoft.com/office/drawing/2014/main" id="{0B941CAE-47C2-4896-8D90-D866ECCA6D32}"/>
              </a:ext>
            </a:extLst>
          </p:cNvPr>
          <p:cNvPicPr>
            <a:picLocks noChangeAspect="1"/>
          </p:cNvPicPr>
          <p:nvPr/>
        </p:nvPicPr>
        <p:blipFill>
          <a:blip r:embed="rId7"/>
          <a:stretch>
            <a:fillRect/>
          </a:stretch>
        </p:blipFill>
        <p:spPr>
          <a:xfrm>
            <a:off x="4776586" y="4582331"/>
            <a:ext cx="2314898" cy="962159"/>
          </a:xfrm>
          <a:prstGeom prst="rect">
            <a:avLst/>
          </a:prstGeom>
        </p:spPr>
      </p:pic>
      <p:pic>
        <p:nvPicPr>
          <p:cNvPr id="17" name="Imagen 16">
            <a:extLst>
              <a:ext uri="{FF2B5EF4-FFF2-40B4-BE49-F238E27FC236}">
                <a16:creationId xmlns:a16="http://schemas.microsoft.com/office/drawing/2014/main" id="{8E6B8282-FD34-4E29-A202-B9734FA824DF}"/>
              </a:ext>
            </a:extLst>
          </p:cNvPr>
          <p:cNvPicPr>
            <a:picLocks noChangeAspect="1"/>
          </p:cNvPicPr>
          <p:nvPr/>
        </p:nvPicPr>
        <p:blipFill>
          <a:blip r:embed="rId8"/>
          <a:stretch>
            <a:fillRect/>
          </a:stretch>
        </p:blipFill>
        <p:spPr>
          <a:xfrm>
            <a:off x="3814736" y="6285038"/>
            <a:ext cx="371527" cy="238158"/>
          </a:xfrm>
          <a:prstGeom prst="rect">
            <a:avLst/>
          </a:prstGeom>
        </p:spPr>
      </p:pic>
    </p:spTree>
    <p:extLst>
      <p:ext uri="{BB962C8B-B14F-4D97-AF65-F5344CB8AC3E}">
        <p14:creationId xmlns:p14="http://schemas.microsoft.com/office/powerpoint/2010/main" val="126977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CB26D-BF18-4A17-9F57-7038CF64C2B9}"/>
              </a:ext>
            </a:extLst>
          </p:cNvPr>
          <p:cNvSpPr>
            <a:spLocks noGrp="1"/>
          </p:cNvSpPr>
          <p:nvPr>
            <p:ph type="title"/>
          </p:nvPr>
        </p:nvSpPr>
        <p:spPr>
          <a:xfrm>
            <a:off x="831850" y="1709738"/>
            <a:ext cx="10515600" cy="814387"/>
          </a:xfrm>
        </p:spPr>
        <p:txBody>
          <a:bodyPr>
            <a:normAutofit fontScale="90000"/>
          </a:bodyPr>
          <a:lstStyle/>
          <a:p>
            <a:r>
              <a:rPr lang="es-ES" dirty="0"/>
              <a:t>Nota:</a:t>
            </a:r>
            <a:endParaRPr lang="es-GT" dirty="0"/>
          </a:p>
        </p:txBody>
      </p:sp>
      <p:sp>
        <p:nvSpPr>
          <p:cNvPr id="3" name="Marcador de texto 2">
            <a:extLst>
              <a:ext uri="{FF2B5EF4-FFF2-40B4-BE49-F238E27FC236}">
                <a16:creationId xmlns:a16="http://schemas.microsoft.com/office/drawing/2014/main" id="{DD97CF37-42C7-46A1-B3E8-1924534634C7}"/>
              </a:ext>
            </a:extLst>
          </p:cNvPr>
          <p:cNvSpPr>
            <a:spLocks noGrp="1"/>
          </p:cNvSpPr>
          <p:nvPr>
            <p:ph type="body" idx="1"/>
          </p:nvPr>
        </p:nvSpPr>
        <p:spPr>
          <a:xfrm>
            <a:off x="831850" y="2524125"/>
            <a:ext cx="10515600" cy="3565525"/>
          </a:xfrm>
        </p:spPr>
        <p:txBody>
          <a:bodyPr/>
          <a:lstStyle/>
          <a:p>
            <a:pPr marL="457200" indent="-457200">
              <a:buAutoNum type="arabicPeriod"/>
            </a:pPr>
            <a:r>
              <a:rPr lang="es-ES" dirty="0">
                <a:solidFill>
                  <a:schemeClr val="tx1"/>
                </a:solidFill>
              </a:rPr>
              <a:t>Si X y </a:t>
            </a:r>
            <a:r>
              <a:rPr lang="es-ES" dirty="0" err="1">
                <a:solidFill>
                  <a:schemeClr val="tx1"/>
                </a:solidFill>
              </a:rPr>
              <a:t>Y</a:t>
            </a:r>
            <a:r>
              <a:rPr lang="es-ES" dirty="0">
                <a:solidFill>
                  <a:schemeClr val="tx1"/>
                </a:solidFill>
              </a:rPr>
              <a:t> son ortonormales se tiene que la curvatura seccional se define simplemente de la siguiente forma:</a:t>
            </a:r>
          </a:p>
          <a:p>
            <a:pPr marL="457200" indent="-457200">
              <a:buAutoNum type="arabicPeriod"/>
            </a:pPr>
            <a:endParaRPr lang="es-ES" dirty="0">
              <a:solidFill>
                <a:schemeClr val="tx1"/>
              </a:solidFill>
            </a:endParaRPr>
          </a:p>
          <a:p>
            <a:pPr marL="457200" indent="-457200">
              <a:buAutoNum type="arabicPeriod"/>
            </a:pPr>
            <a:endParaRPr lang="es-ES" dirty="0">
              <a:solidFill>
                <a:schemeClr val="tx1"/>
              </a:solidFill>
            </a:endParaRPr>
          </a:p>
          <a:p>
            <a:pPr marL="457200" indent="-457200">
              <a:buAutoNum type="arabicPeriod"/>
            </a:pPr>
            <a:r>
              <a:rPr lang="es-ES" dirty="0">
                <a:solidFill>
                  <a:schemeClr val="tx1"/>
                </a:solidFill>
              </a:rPr>
              <a:t>Cuando n=2 la curvatura seccional coincide con la curvatura gaussiana K. </a:t>
            </a:r>
            <a:endParaRPr lang="es-GT" dirty="0">
              <a:solidFill>
                <a:schemeClr val="tx1"/>
              </a:solidFill>
            </a:endParaRPr>
          </a:p>
        </p:txBody>
      </p:sp>
      <p:pic>
        <p:nvPicPr>
          <p:cNvPr id="5" name="Imagen 4">
            <a:extLst>
              <a:ext uri="{FF2B5EF4-FFF2-40B4-BE49-F238E27FC236}">
                <a16:creationId xmlns:a16="http://schemas.microsoft.com/office/drawing/2014/main" id="{42AB70EE-642B-415B-8104-967ECAE8D31D}"/>
              </a:ext>
            </a:extLst>
          </p:cNvPr>
          <p:cNvPicPr>
            <a:picLocks noChangeAspect="1"/>
          </p:cNvPicPr>
          <p:nvPr/>
        </p:nvPicPr>
        <p:blipFill>
          <a:blip r:embed="rId2"/>
          <a:stretch>
            <a:fillRect/>
          </a:stretch>
        </p:blipFill>
        <p:spPr>
          <a:xfrm>
            <a:off x="4524155" y="3306623"/>
            <a:ext cx="3143689" cy="666843"/>
          </a:xfrm>
          <a:prstGeom prst="rect">
            <a:avLst/>
          </a:prstGeom>
        </p:spPr>
      </p:pic>
    </p:spTree>
    <p:extLst>
      <p:ext uri="{BB962C8B-B14F-4D97-AF65-F5344CB8AC3E}">
        <p14:creationId xmlns:p14="http://schemas.microsoft.com/office/powerpoint/2010/main" val="420282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BD777-8F4E-4CCD-B0A0-22CFB1E4ED4D}"/>
              </a:ext>
            </a:extLst>
          </p:cNvPr>
          <p:cNvSpPr>
            <a:spLocks noGrp="1"/>
          </p:cNvSpPr>
          <p:nvPr>
            <p:ph type="title"/>
          </p:nvPr>
        </p:nvSpPr>
        <p:spPr>
          <a:xfrm>
            <a:off x="838200" y="365125"/>
            <a:ext cx="10515600" cy="1930400"/>
          </a:xfrm>
        </p:spPr>
        <p:txBody>
          <a:bodyPr>
            <a:normAutofit/>
          </a:bodyPr>
          <a:lstStyle/>
          <a:p>
            <a:r>
              <a:rPr lang="es-ES" dirty="0"/>
              <a:t>Teorema: La curvatura de un tensor R puede representarse (estudiarse) a través de sus curvaturas seccionales.</a:t>
            </a:r>
            <a:endParaRPr lang="es-GT" dirty="0"/>
          </a:p>
        </p:txBody>
      </p:sp>
      <p:sp>
        <p:nvSpPr>
          <p:cNvPr id="3" name="Marcador de contenido 2">
            <a:extLst>
              <a:ext uri="{FF2B5EF4-FFF2-40B4-BE49-F238E27FC236}">
                <a16:creationId xmlns:a16="http://schemas.microsoft.com/office/drawing/2014/main" id="{E2D587EA-7C8D-42CE-B395-E774A05B1923}"/>
              </a:ext>
            </a:extLst>
          </p:cNvPr>
          <p:cNvSpPr>
            <a:spLocks noGrp="1"/>
          </p:cNvSpPr>
          <p:nvPr>
            <p:ph idx="1"/>
          </p:nvPr>
        </p:nvSpPr>
        <p:spPr>
          <a:xfrm>
            <a:off x="838200" y="2295525"/>
            <a:ext cx="10515600" cy="3389842"/>
          </a:xfrm>
        </p:spPr>
        <p:txBody>
          <a:bodyPr/>
          <a:lstStyle/>
          <a:p>
            <a:pPr marL="0" indent="0">
              <a:buNone/>
            </a:pPr>
            <a:r>
              <a:rPr lang="es-ES" dirty="0"/>
              <a:t>Este teorema se demuestra con las simetrías  expuestas anteriormente, demostrando que                   puede expresarse con términos de la forma                    Haciendo algebra se llega a la fórmula siguiente:                   </a:t>
            </a:r>
            <a:endParaRPr lang="es-GT" dirty="0"/>
          </a:p>
        </p:txBody>
      </p:sp>
      <p:pic>
        <p:nvPicPr>
          <p:cNvPr id="5" name="Imagen 4">
            <a:extLst>
              <a:ext uri="{FF2B5EF4-FFF2-40B4-BE49-F238E27FC236}">
                <a16:creationId xmlns:a16="http://schemas.microsoft.com/office/drawing/2014/main" id="{81E860B6-3DFB-4C21-BF0B-B2E250782332}"/>
              </a:ext>
            </a:extLst>
          </p:cNvPr>
          <p:cNvPicPr>
            <a:picLocks noChangeAspect="1"/>
          </p:cNvPicPr>
          <p:nvPr/>
        </p:nvPicPr>
        <p:blipFill>
          <a:blip r:embed="rId2"/>
          <a:stretch>
            <a:fillRect/>
          </a:stretch>
        </p:blipFill>
        <p:spPr>
          <a:xfrm>
            <a:off x="6419849" y="2828834"/>
            <a:ext cx="1438476" cy="304843"/>
          </a:xfrm>
          <a:prstGeom prst="rect">
            <a:avLst/>
          </a:prstGeom>
        </p:spPr>
      </p:pic>
      <p:pic>
        <p:nvPicPr>
          <p:cNvPr id="7" name="Imagen 6">
            <a:extLst>
              <a:ext uri="{FF2B5EF4-FFF2-40B4-BE49-F238E27FC236}">
                <a16:creationId xmlns:a16="http://schemas.microsoft.com/office/drawing/2014/main" id="{393EC02E-DF8F-4442-B7A2-43A10832F2D9}"/>
              </a:ext>
            </a:extLst>
          </p:cNvPr>
          <p:cNvPicPr>
            <a:picLocks noChangeAspect="1"/>
          </p:cNvPicPr>
          <p:nvPr/>
        </p:nvPicPr>
        <p:blipFill>
          <a:blip r:embed="rId3"/>
          <a:stretch>
            <a:fillRect/>
          </a:stretch>
        </p:blipFill>
        <p:spPr>
          <a:xfrm>
            <a:off x="5133871" y="3143178"/>
            <a:ext cx="1486107" cy="342948"/>
          </a:xfrm>
          <a:prstGeom prst="rect">
            <a:avLst/>
          </a:prstGeom>
        </p:spPr>
      </p:pic>
      <p:pic>
        <p:nvPicPr>
          <p:cNvPr id="9" name="Imagen 8">
            <a:extLst>
              <a:ext uri="{FF2B5EF4-FFF2-40B4-BE49-F238E27FC236}">
                <a16:creationId xmlns:a16="http://schemas.microsoft.com/office/drawing/2014/main" id="{52DA6AB9-8C1C-4EB7-9BFE-B088EB24BA68}"/>
              </a:ext>
            </a:extLst>
          </p:cNvPr>
          <p:cNvPicPr>
            <a:picLocks noChangeAspect="1"/>
          </p:cNvPicPr>
          <p:nvPr/>
        </p:nvPicPr>
        <p:blipFill>
          <a:blip r:embed="rId4"/>
          <a:stretch>
            <a:fillRect/>
          </a:stretch>
        </p:blipFill>
        <p:spPr>
          <a:xfrm>
            <a:off x="1423335" y="3901713"/>
            <a:ext cx="9345329" cy="2591162"/>
          </a:xfrm>
          <a:prstGeom prst="rect">
            <a:avLst/>
          </a:prstGeom>
        </p:spPr>
      </p:pic>
    </p:spTree>
    <p:extLst>
      <p:ext uri="{BB962C8B-B14F-4D97-AF65-F5344CB8AC3E}">
        <p14:creationId xmlns:p14="http://schemas.microsoft.com/office/powerpoint/2010/main" val="58015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F4C0D-78E0-4C06-B105-AECBF6F7C1DF}"/>
              </a:ext>
            </a:extLst>
          </p:cNvPr>
          <p:cNvSpPr>
            <a:spLocks noGrp="1"/>
          </p:cNvSpPr>
          <p:nvPr>
            <p:ph type="title"/>
          </p:nvPr>
        </p:nvSpPr>
        <p:spPr>
          <a:xfrm>
            <a:off x="831850" y="1533526"/>
            <a:ext cx="10515600" cy="1142999"/>
          </a:xfrm>
        </p:spPr>
        <p:txBody>
          <a:bodyPr/>
          <a:lstStyle/>
          <a:p>
            <a:r>
              <a:rPr lang="es-ES" dirty="0"/>
              <a:t>Corolario:</a:t>
            </a:r>
            <a:endParaRPr lang="es-GT" dirty="0"/>
          </a:p>
        </p:txBody>
      </p:sp>
      <p:sp>
        <p:nvSpPr>
          <p:cNvPr id="3" name="Marcador de texto 2">
            <a:extLst>
              <a:ext uri="{FF2B5EF4-FFF2-40B4-BE49-F238E27FC236}">
                <a16:creationId xmlns:a16="http://schemas.microsoft.com/office/drawing/2014/main" id="{CB21C30E-8422-4919-BA4F-C57578774F16}"/>
              </a:ext>
            </a:extLst>
          </p:cNvPr>
          <p:cNvSpPr>
            <a:spLocks noGrp="1"/>
          </p:cNvSpPr>
          <p:nvPr>
            <p:ph type="body" idx="1"/>
          </p:nvPr>
        </p:nvSpPr>
        <p:spPr>
          <a:xfrm>
            <a:off x="831850" y="2676525"/>
            <a:ext cx="10515600" cy="3413125"/>
          </a:xfrm>
        </p:spPr>
        <p:txBody>
          <a:bodyPr/>
          <a:lstStyle/>
          <a:p>
            <a:r>
              <a:rPr lang="es-ES" dirty="0">
                <a:solidFill>
                  <a:schemeClr val="tx1"/>
                </a:solidFill>
              </a:rPr>
              <a:t>Suponga que la curvatura seccional       no depende de     sino que solo del punto, entonces se tiene una función escalar                          Y se tiene que  </a:t>
            </a:r>
            <a:endParaRPr lang="es-GT" dirty="0">
              <a:solidFill>
                <a:schemeClr val="tx1"/>
              </a:solidFill>
            </a:endParaRPr>
          </a:p>
        </p:txBody>
      </p:sp>
      <p:pic>
        <p:nvPicPr>
          <p:cNvPr id="5" name="Imagen 4">
            <a:extLst>
              <a:ext uri="{FF2B5EF4-FFF2-40B4-BE49-F238E27FC236}">
                <a16:creationId xmlns:a16="http://schemas.microsoft.com/office/drawing/2014/main" id="{E30E4C96-F93C-461B-BF31-B27F4826AC55}"/>
              </a:ext>
            </a:extLst>
          </p:cNvPr>
          <p:cNvPicPr>
            <a:picLocks noChangeAspect="1"/>
          </p:cNvPicPr>
          <p:nvPr/>
        </p:nvPicPr>
        <p:blipFill>
          <a:blip r:embed="rId2"/>
          <a:stretch>
            <a:fillRect/>
          </a:stretch>
        </p:blipFill>
        <p:spPr>
          <a:xfrm>
            <a:off x="5876893" y="2686050"/>
            <a:ext cx="457264" cy="352474"/>
          </a:xfrm>
          <a:prstGeom prst="rect">
            <a:avLst/>
          </a:prstGeom>
        </p:spPr>
      </p:pic>
      <p:pic>
        <p:nvPicPr>
          <p:cNvPr id="7" name="Imagen 6">
            <a:extLst>
              <a:ext uri="{FF2B5EF4-FFF2-40B4-BE49-F238E27FC236}">
                <a16:creationId xmlns:a16="http://schemas.microsoft.com/office/drawing/2014/main" id="{1A39C5B2-A7C8-4A31-BA8F-AB9D1C8AE711}"/>
              </a:ext>
            </a:extLst>
          </p:cNvPr>
          <p:cNvPicPr>
            <a:picLocks noChangeAspect="1"/>
          </p:cNvPicPr>
          <p:nvPr/>
        </p:nvPicPr>
        <p:blipFill>
          <a:blip r:embed="rId3"/>
          <a:stretch>
            <a:fillRect/>
          </a:stretch>
        </p:blipFill>
        <p:spPr>
          <a:xfrm>
            <a:off x="8621697" y="2757497"/>
            <a:ext cx="219106" cy="209579"/>
          </a:xfrm>
          <a:prstGeom prst="rect">
            <a:avLst/>
          </a:prstGeom>
        </p:spPr>
      </p:pic>
      <p:pic>
        <p:nvPicPr>
          <p:cNvPr id="9" name="Imagen 8">
            <a:extLst>
              <a:ext uri="{FF2B5EF4-FFF2-40B4-BE49-F238E27FC236}">
                <a16:creationId xmlns:a16="http://schemas.microsoft.com/office/drawing/2014/main" id="{CF3D547B-77AA-4E4B-A479-F2C1199AED1A}"/>
              </a:ext>
            </a:extLst>
          </p:cNvPr>
          <p:cNvPicPr>
            <a:picLocks noChangeAspect="1"/>
          </p:cNvPicPr>
          <p:nvPr/>
        </p:nvPicPr>
        <p:blipFill>
          <a:blip r:embed="rId4"/>
          <a:stretch>
            <a:fillRect/>
          </a:stretch>
        </p:blipFill>
        <p:spPr>
          <a:xfrm>
            <a:off x="7702425" y="3038524"/>
            <a:ext cx="1790950" cy="342948"/>
          </a:xfrm>
          <a:prstGeom prst="rect">
            <a:avLst/>
          </a:prstGeom>
        </p:spPr>
      </p:pic>
      <p:pic>
        <p:nvPicPr>
          <p:cNvPr id="11" name="Imagen 10">
            <a:extLst>
              <a:ext uri="{FF2B5EF4-FFF2-40B4-BE49-F238E27FC236}">
                <a16:creationId xmlns:a16="http://schemas.microsoft.com/office/drawing/2014/main" id="{BFDBA4E3-1218-4771-BD47-E662EFDDB015}"/>
              </a:ext>
            </a:extLst>
          </p:cNvPr>
          <p:cNvPicPr>
            <a:picLocks noChangeAspect="1"/>
          </p:cNvPicPr>
          <p:nvPr/>
        </p:nvPicPr>
        <p:blipFill>
          <a:blip r:embed="rId5"/>
          <a:stretch>
            <a:fillRect/>
          </a:stretch>
        </p:blipFill>
        <p:spPr>
          <a:xfrm>
            <a:off x="1557221" y="3381569"/>
            <a:ext cx="1667108" cy="333422"/>
          </a:xfrm>
          <a:prstGeom prst="rect">
            <a:avLst/>
          </a:prstGeom>
        </p:spPr>
      </p:pic>
    </p:spTree>
    <p:extLst>
      <p:ext uri="{BB962C8B-B14F-4D97-AF65-F5344CB8AC3E}">
        <p14:creationId xmlns:p14="http://schemas.microsoft.com/office/powerpoint/2010/main" val="141741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19C81-8B28-4960-B3D0-E20C09F6912F}"/>
              </a:ext>
            </a:extLst>
          </p:cNvPr>
          <p:cNvSpPr>
            <a:spLocks noGrp="1"/>
          </p:cNvSpPr>
          <p:nvPr>
            <p:ph type="title"/>
          </p:nvPr>
        </p:nvSpPr>
        <p:spPr>
          <a:xfrm>
            <a:off x="838200" y="1276349"/>
            <a:ext cx="10515600" cy="2819401"/>
          </a:xfrm>
        </p:spPr>
        <p:txBody>
          <a:bodyPr>
            <a:normAutofit fontScale="90000"/>
          </a:bodyPr>
          <a:lstStyle/>
          <a:p>
            <a:r>
              <a:rPr lang="es-ES" dirty="0"/>
              <a:t>Teorema (F. Schur 1886): Cuando la curvatura seccional no depende de la sección y solo depende del punto para una variedad conectada de dimensión n mayor o igual a 3, entonces la curvatura seccional es constante, es decir, no depende tampoco del punto.</a:t>
            </a:r>
            <a:endParaRPr lang="es-GT" dirty="0"/>
          </a:p>
        </p:txBody>
      </p:sp>
      <p:sp>
        <p:nvSpPr>
          <p:cNvPr id="3" name="Marcador de contenido 2">
            <a:extLst>
              <a:ext uri="{FF2B5EF4-FFF2-40B4-BE49-F238E27FC236}">
                <a16:creationId xmlns:a16="http://schemas.microsoft.com/office/drawing/2014/main" id="{D540B9D4-447E-49A0-B8F9-04CB2DE03808}"/>
              </a:ext>
            </a:extLst>
          </p:cNvPr>
          <p:cNvSpPr>
            <a:spLocks noGrp="1"/>
          </p:cNvSpPr>
          <p:nvPr>
            <p:ph idx="1"/>
          </p:nvPr>
        </p:nvSpPr>
        <p:spPr>
          <a:xfrm>
            <a:off x="942975" y="4591050"/>
            <a:ext cx="10515600" cy="2266950"/>
          </a:xfrm>
        </p:spPr>
        <p:txBody>
          <a:bodyPr/>
          <a:lstStyle/>
          <a:p>
            <a:pPr marL="0" indent="0">
              <a:buNone/>
            </a:pPr>
            <a:r>
              <a:rPr lang="es-ES" dirty="0"/>
              <a:t>Para esta demostración se utiliza el corolario anterior y las simetrías demostradas anteriormente.</a:t>
            </a:r>
            <a:endParaRPr lang="es-GT" dirty="0"/>
          </a:p>
        </p:txBody>
      </p:sp>
    </p:spTree>
    <p:extLst>
      <p:ext uri="{BB962C8B-B14F-4D97-AF65-F5344CB8AC3E}">
        <p14:creationId xmlns:p14="http://schemas.microsoft.com/office/powerpoint/2010/main" val="196190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C51EA-EAF8-4179-B7F2-A07DAE303749}"/>
              </a:ext>
            </a:extLst>
          </p:cNvPr>
          <p:cNvSpPr>
            <a:spLocks noGrp="1"/>
          </p:cNvSpPr>
          <p:nvPr>
            <p:ph type="title"/>
          </p:nvPr>
        </p:nvSpPr>
        <p:spPr/>
        <p:txBody>
          <a:bodyPr/>
          <a:lstStyle/>
          <a:p>
            <a:r>
              <a:rPr lang="es-ES" dirty="0"/>
              <a:t>Definición:</a:t>
            </a:r>
            <a:endParaRPr lang="es-GT" dirty="0"/>
          </a:p>
        </p:txBody>
      </p:sp>
      <p:sp>
        <p:nvSpPr>
          <p:cNvPr id="3" name="Marcador de contenido 2">
            <a:extLst>
              <a:ext uri="{FF2B5EF4-FFF2-40B4-BE49-F238E27FC236}">
                <a16:creationId xmlns:a16="http://schemas.microsoft.com/office/drawing/2014/main" id="{DE759ADC-BDB7-4FB6-A9F5-54B089BC6B61}"/>
              </a:ext>
            </a:extLst>
          </p:cNvPr>
          <p:cNvSpPr>
            <a:spLocks noGrp="1"/>
          </p:cNvSpPr>
          <p:nvPr>
            <p:ph idx="1"/>
          </p:nvPr>
        </p:nvSpPr>
        <p:spPr>
          <a:xfrm>
            <a:off x="838200" y="1785117"/>
            <a:ext cx="10515600" cy="2193925"/>
          </a:xfrm>
        </p:spPr>
        <p:txBody>
          <a:bodyPr/>
          <a:lstStyle/>
          <a:p>
            <a:pPr marL="0" indent="0">
              <a:buNone/>
            </a:pPr>
            <a:r>
              <a:rPr lang="es-ES" dirty="0"/>
              <a:t>Si, en una variedad de Riemann se tiene una curvatura seccional        constante, i.e.,                   en donde              entonces a esta variedad se le llama un espacio de curvatura constante.</a:t>
            </a:r>
            <a:endParaRPr lang="es-GT" dirty="0"/>
          </a:p>
        </p:txBody>
      </p:sp>
      <p:pic>
        <p:nvPicPr>
          <p:cNvPr id="5" name="Imagen 4">
            <a:extLst>
              <a:ext uri="{FF2B5EF4-FFF2-40B4-BE49-F238E27FC236}">
                <a16:creationId xmlns:a16="http://schemas.microsoft.com/office/drawing/2014/main" id="{BC329580-9264-4668-B7A2-7799C0513C1C}"/>
              </a:ext>
            </a:extLst>
          </p:cNvPr>
          <p:cNvPicPr>
            <a:picLocks noChangeAspect="1"/>
          </p:cNvPicPr>
          <p:nvPr/>
        </p:nvPicPr>
        <p:blipFill>
          <a:blip r:embed="rId2"/>
          <a:stretch>
            <a:fillRect/>
          </a:stretch>
        </p:blipFill>
        <p:spPr>
          <a:xfrm>
            <a:off x="2509803" y="2219299"/>
            <a:ext cx="485843" cy="362001"/>
          </a:xfrm>
          <a:prstGeom prst="rect">
            <a:avLst/>
          </a:prstGeom>
        </p:spPr>
      </p:pic>
      <p:pic>
        <p:nvPicPr>
          <p:cNvPr id="7" name="Imagen 6">
            <a:extLst>
              <a:ext uri="{FF2B5EF4-FFF2-40B4-BE49-F238E27FC236}">
                <a16:creationId xmlns:a16="http://schemas.microsoft.com/office/drawing/2014/main" id="{BCA990A4-FC0C-4510-B806-BC75AF8A3335}"/>
              </a:ext>
            </a:extLst>
          </p:cNvPr>
          <p:cNvPicPr>
            <a:picLocks noChangeAspect="1"/>
          </p:cNvPicPr>
          <p:nvPr/>
        </p:nvPicPr>
        <p:blipFill>
          <a:blip r:embed="rId3"/>
          <a:stretch>
            <a:fillRect/>
          </a:stretch>
        </p:blipFill>
        <p:spPr>
          <a:xfrm>
            <a:off x="5505346" y="2238352"/>
            <a:ext cx="1486107" cy="342948"/>
          </a:xfrm>
          <a:prstGeom prst="rect">
            <a:avLst/>
          </a:prstGeom>
        </p:spPr>
      </p:pic>
      <p:pic>
        <p:nvPicPr>
          <p:cNvPr id="9" name="Imagen 8">
            <a:extLst>
              <a:ext uri="{FF2B5EF4-FFF2-40B4-BE49-F238E27FC236}">
                <a16:creationId xmlns:a16="http://schemas.microsoft.com/office/drawing/2014/main" id="{C01AEC20-E92B-436F-AFBB-A8800A31EBEF}"/>
              </a:ext>
            </a:extLst>
          </p:cNvPr>
          <p:cNvPicPr>
            <a:picLocks noChangeAspect="1"/>
          </p:cNvPicPr>
          <p:nvPr/>
        </p:nvPicPr>
        <p:blipFill>
          <a:blip r:embed="rId4"/>
          <a:stretch>
            <a:fillRect/>
          </a:stretch>
        </p:blipFill>
        <p:spPr>
          <a:xfrm>
            <a:off x="8867707" y="2238352"/>
            <a:ext cx="971686" cy="342948"/>
          </a:xfrm>
          <a:prstGeom prst="rect">
            <a:avLst/>
          </a:prstGeom>
        </p:spPr>
      </p:pic>
      <p:sp>
        <p:nvSpPr>
          <p:cNvPr id="12" name="Título 1">
            <a:extLst>
              <a:ext uri="{FF2B5EF4-FFF2-40B4-BE49-F238E27FC236}">
                <a16:creationId xmlns:a16="http://schemas.microsoft.com/office/drawing/2014/main" id="{70E75C72-1CBF-4201-BFF9-E3BB94AA926B}"/>
              </a:ext>
            </a:extLst>
          </p:cNvPr>
          <p:cNvSpPr txBox="1">
            <a:spLocks/>
          </p:cNvSpPr>
          <p:nvPr/>
        </p:nvSpPr>
        <p:spPr>
          <a:xfrm>
            <a:off x="838200" y="3772692"/>
            <a:ext cx="10515600" cy="163750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Teorema: Cualesquiera dos métricas </a:t>
            </a:r>
            <a:r>
              <a:rPr lang="es-ES" dirty="0" err="1"/>
              <a:t>Riemannianas</a:t>
            </a:r>
            <a:r>
              <a:rPr lang="es-ES" dirty="0"/>
              <a:t> con la misma curvatura seccional constante (y misma dimensión) son isométricas. </a:t>
            </a:r>
            <a:endParaRPr lang="es-GT" dirty="0"/>
          </a:p>
        </p:txBody>
      </p:sp>
    </p:spTree>
    <p:extLst>
      <p:ext uri="{BB962C8B-B14F-4D97-AF65-F5344CB8AC3E}">
        <p14:creationId xmlns:p14="http://schemas.microsoft.com/office/powerpoint/2010/main" val="333883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01DA570-D414-4A20-8B1D-70C7371D51C8}"/>
              </a:ext>
            </a:extLst>
          </p:cNvPr>
          <p:cNvSpPr>
            <a:spLocks noGrp="1"/>
          </p:cNvSpPr>
          <p:nvPr>
            <p:ph type="subTitle" idx="1"/>
          </p:nvPr>
        </p:nvSpPr>
        <p:spPr>
          <a:xfrm>
            <a:off x="1524000" y="1580225"/>
            <a:ext cx="9144000" cy="3677575"/>
          </a:xfrm>
        </p:spPr>
        <p:txBody>
          <a:bodyPr/>
          <a:lstStyle/>
          <a:p>
            <a:r>
              <a:rPr lang="es-ES" dirty="0"/>
              <a:t>¿Por qué estudiar la curvatura?</a:t>
            </a:r>
          </a:p>
          <a:p>
            <a:r>
              <a:rPr lang="es-ES" dirty="0"/>
              <a:t>Las variedades de Riemann de dos o más dimensiones son muy difíciles de describir en un numero en un punto singular, por lo que Riemann definió una forma rigurosa para estudiar la curvatura de estas variedades, los tensores. Luego se desarrollaron otras formas de estudiar la curvatura; entre ellas la curvatura seccional.</a:t>
            </a:r>
          </a:p>
        </p:txBody>
      </p:sp>
    </p:spTree>
    <p:extLst>
      <p:ext uri="{BB962C8B-B14F-4D97-AF65-F5344CB8AC3E}">
        <p14:creationId xmlns:p14="http://schemas.microsoft.com/office/powerpoint/2010/main" val="287352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1E88-710A-4AE0-9A8A-097B9035DFDA}"/>
              </a:ext>
            </a:extLst>
          </p:cNvPr>
          <p:cNvSpPr>
            <a:spLocks noGrp="1"/>
          </p:cNvSpPr>
          <p:nvPr>
            <p:ph type="title"/>
          </p:nvPr>
        </p:nvSpPr>
        <p:spPr>
          <a:xfrm>
            <a:off x="838200" y="7211"/>
            <a:ext cx="10515600" cy="1325563"/>
          </a:xfrm>
        </p:spPr>
        <p:txBody>
          <a:bodyPr/>
          <a:lstStyle/>
          <a:p>
            <a:r>
              <a:rPr lang="es-ES" dirty="0"/>
              <a:t>Definición:</a:t>
            </a:r>
            <a:endParaRPr lang="es-GT" dirty="0"/>
          </a:p>
        </p:txBody>
      </p:sp>
      <p:sp>
        <p:nvSpPr>
          <p:cNvPr id="3" name="Marcador de contenido 2">
            <a:extLst>
              <a:ext uri="{FF2B5EF4-FFF2-40B4-BE49-F238E27FC236}">
                <a16:creationId xmlns:a16="http://schemas.microsoft.com/office/drawing/2014/main" id="{B5CE1C1C-820B-431F-BAFD-A29E16714CF6}"/>
              </a:ext>
            </a:extLst>
          </p:cNvPr>
          <p:cNvSpPr>
            <a:spLocks noGrp="1"/>
          </p:cNvSpPr>
          <p:nvPr>
            <p:ph idx="1"/>
          </p:nvPr>
        </p:nvSpPr>
        <p:spPr>
          <a:xfrm>
            <a:off x="838200" y="968374"/>
            <a:ext cx="10515600" cy="5241925"/>
          </a:xfrm>
        </p:spPr>
        <p:txBody>
          <a:bodyPr>
            <a:normAutofit/>
          </a:bodyPr>
          <a:lstStyle/>
          <a:p>
            <a:pPr marL="0" indent="0">
              <a:buNone/>
            </a:pPr>
            <a:r>
              <a:rPr lang="es-ES" dirty="0"/>
              <a:t>Dada una variedad </a:t>
            </a:r>
            <a:r>
              <a:rPr lang="es-ES" dirty="0" err="1"/>
              <a:t>Riemanniana</a:t>
            </a:r>
            <a:r>
              <a:rPr lang="es-ES" dirty="0"/>
              <a:t> y dos vectores tangentes linealmente independientes en un mismo punto, u y v, se define: </a:t>
            </a:r>
          </a:p>
          <a:p>
            <a:pPr marL="0" indent="0">
              <a:buNone/>
            </a:pPr>
            <a:endParaRPr lang="es-ES" dirty="0"/>
          </a:p>
          <a:p>
            <a:pPr marL="0" indent="0">
              <a:buNone/>
            </a:pPr>
            <a:endParaRPr lang="es-ES" dirty="0"/>
          </a:p>
          <a:p>
            <a:pPr marL="0" indent="0">
              <a:buNone/>
            </a:pPr>
            <a:endParaRPr lang="es-ES" dirty="0"/>
          </a:p>
          <a:p>
            <a:pPr marL="0" indent="0">
              <a:buNone/>
            </a:pPr>
            <a:r>
              <a:rPr lang="es-ES" dirty="0"/>
              <a:t>En donde R es el tensor definido de la forma siguiente: </a:t>
            </a:r>
          </a:p>
          <a:p>
            <a:pPr marL="0" indent="0">
              <a:buNone/>
            </a:pPr>
            <a:endParaRPr lang="es-ES" dirty="0"/>
          </a:p>
          <a:p>
            <a:pPr marL="0" indent="0">
              <a:buNone/>
            </a:pPr>
            <a:r>
              <a:rPr lang="es-ES" dirty="0"/>
              <a:t>Note que la independencia lineal de u y v es lo que permite la buena definición de la curvatura seccional.</a:t>
            </a:r>
          </a:p>
        </p:txBody>
      </p:sp>
      <p:pic>
        <p:nvPicPr>
          <p:cNvPr id="5" name="Imagen 4">
            <a:extLst>
              <a:ext uri="{FF2B5EF4-FFF2-40B4-BE49-F238E27FC236}">
                <a16:creationId xmlns:a16="http://schemas.microsoft.com/office/drawing/2014/main" id="{BC63E68A-7955-43C5-A452-D013B1828B19}"/>
              </a:ext>
            </a:extLst>
          </p:cNvPr>
          <p:cNvPicPr>
            <a:picLocks noChangeAspect="1"/>
          </p:cNvPicPr>
          <p:nvPr/>
        </p:nvPicPr>
        <p:blipFill>
          <a:blip r:embed="rId2"/>
          <a:stretch>
            <a:fillRect/>
          </a:stretch>
        </p:blipFill>
        <p:spPr>
          <a:xfrm>
            <a:off x="3019010" y="1838107"/>
            <a:ext cx="5944430" cy="1562318"/>
          </a:xfrm>
          <a:prstGeom prst="rect">
            <a:avLst/>
          </a:prstGeom>
        </p:spPr>
      </p:pic>
      <p:pic>
        <p:nvPicPr>
          <p:cNvPr id="7" name="Imagen 6">
            <a:extLst>
              <a:ext uri="{FF2B5EF4-FFF2-40B4-BE49-F238E27FC236}">
                <a16:creationId xmlns:a16="http://schemas.microsoft.com/office/drawing/2014/main" id="{228ED0FE-5829-43C3-B357-82BBA50A2880}"/>
              </a:ext>
            </a:extLst>
          </p:cNvPr>
          <p:cNvPicPr>
            <a:picLocks noChangeAspect="1"/>
          </p:cNvPicPr>
          <p:nvPr/>
        </p:nvPicPr>
        <p:blipFill>
          <a:blip r:embed="rId3"/>
          <a:stretch>
            <a:fillRect/>
          </a:stretch>
        </p:blipFill>
        <p:spPr>
          <a:xfrm>
            <a:off x="3652655" y="4338610"/>
            <a:ext cx="5396510" cy="489507"/>
          </a:xfrm>
          <a:prstGeom prst="rect">
            <a:avLst/>
          </a:prstGeom>
        </p:spPr>
      </p:pic>
    </p:spTree>
    <p:extLst>
      <p:ext uri="{BB962C8B-B14F-4D97-AF65-F5344CB8AC3E}">
        <p14:creationId xmlns:p14="http://schemas.microsoft.com/office/powerpoint/2010/main" val="295760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A0C46-F019-4642-B09C-07043D763ECA}"/>
              </a:ext>
            </a:extLst>
          </p:cNvPr>
          <p:cNvSpPr>
            <a:spLocks noGrp="1"/>
          </p:cNvSpPr>
          <p:nvPr>
            <p:ph type="title"/>
          </p:nvPr>
        </p:nvSpPr>
        <p:spPr/>
        <p:txBody>
          <a:bodyPr/>
          <a:lstStyle/>
          <a:p>
            <a:r>
              <a:rPr lang="es-ES" dirty="0" err="1"/>
              <a:t>Lemma</a:t>
            </a:r>
            <a:r>
              <a:rPr lang="es-ES" dirty="0"/>
              <a:t> (simetría de las curvaturas de los tensores)</a:t>
            </a:r>
            <a:endParaRPr lang="es-GT" dirty="0"/>
          </a:p>
        </p:txBody>
      </p:sp>
      <p:sp>
        <p:nvSpPr>
          <p:cNvPr id="3" name="Marcador de contenido 2">
            <a:extLst>
              <a:ext uri="{FF2B5EF4-FFF2-40B4-BE49-F238E27FC236}">
                <a16:creationId xmlns:a16="http://schemas.microsoft.com/office/drawing/2014/main" id="{6F57E1F7-26EB-4B5F-B65D-1A5CD5E311E8}"/>
              </a:ext>
            </a:extLst>
          </p:cNvPr>
          <p:cNvSpPr>
            <a:spLocks noGrp="1"/>
          </p:cNvSpPr>
          <p:nvPr>
            <p:ph idx="1"/>
          </p:nvPr>
        </p:nvSpPr>
        <p:spPr/>
        <p:txBody>
          <a:bodyPr/>
          <a:lstStyle/>
          <a:p>
            <a:pPr marL="0" indent="0">
              <a:buNone/>
            </a:pPr>
            <a:r>
              <a:rPr lang="es-ES" dirty="0"/>
              <a:t>Sean X,Y,Z y V campos vectoriales, entonces las siguientes igualdades son ciertas:</a:t>
            </a:r>
          </a:p>
          <a:p>
            <a:pPr marL="0" indent="0">
              <a:buNone/>
            </a:pPr>
            <a:endParaRPr lang="es-GT" dirty="0"/>
          </a:p>
        </p:txBody>
      </p:sp>
      <p:pic>
        <p:nvPicPr>
          <p:cNvPr id="5" name="Imagen 4">
            <a:extLst>
              <a:ext uri="{FF2B5EF4-FFF2-40B4-BE49-F238E27FC236}">
                <a16:creationId xmlns:a16="http://schemas.microsoft.com/office/drawing/2014/main" id="{5CCFACAC-3C75-42BD-AEA4-BBC83B5182B5}"/>
              </a:ext>
            </a:extLst>
          </p:cNvPr>
          <p:cNvPicPr>
            <a:picLocks noChangeAspect="1"/>
          </p:cNvPicPr>
          <p:nvPr/>
        </p:nvPicPr>
        <p:blipFill>
          <a:blip r:embed="rId2"/>
          <a:stretch>
            <a:fillRect/>
          </a:stretch>
        </p:blipFill>
        <p:spPr>
          <a:xfrm>
            <a:off x="909385" y="2864784"/>
            <a:ext cx="5544984" cy="2735916"/>
          </a:xfrm>
          <a:prstGeom prst="rect">
            <a:avLst/>
          </a:prstGeom>
        </p:spPr>
      </p:pic>
      <p:sp>
        <p:nvSpPr>
          <p:cNvPr id="6" name="CuadroTexto 5">
            <a:extLst>
              <a:ext uri="{FF2B5EF4-FFF2-40B4-BE49-F238E27FC236}">
                <a16:creationId xmlns:a16="http://schemas.microsoft.com/office/drawing/2014/main" id="{CB47228E-02D1-4570-9179-24BED0AE30FE}"/>
              </a:ext>
            </a:extLst>
          </p:cNvPr>
          <p:cNvSpPr txBox="1"/>
          <p:nvPr/>
        </p:nvSpPr>
        <p:spPr>
          <a:xfrm>
            <a:off x="6742127" y="2801581"/>
            <a:ext cx="4540488" cy="3218219"/>
          </a:xfrm>
          <a:prstGeom prst="rect">
            <a:avLst/>
          </a:prstGeom>
          <a:noFill/>
          <a:ln>
            <a:solidFill>
              <a:schemeClr val="tx1"/>
            </a:solidFill>
          </a:ln>
        </p:spPr>
        <p:txBody>
          <a:bodyPr wrap="square" rtlCol="0">
            <a:spAutoFit/>
          </a:bodyPr>
          <a:lstStyle/>
          <a:p>
            <a:r>
              <a:rPr lang="es-ES" dirty="0"/>
              <a:t>Nota: </a:t>
            </a:r>
          </a:p>
          <a:p>
            <a:r>
              <a:rPr lang="es-ES" dirty="0"/>
              <a:t>1. Recordemos que la curvatura </a:t>
            </a:r>
            <a:r>
              <a:rPr lang="es-ES" dirty="0" err="1"/>
              <a:t>riemanniana</a:t>
            </a:r>
            <a:r>
              <a:rPr lang="es-ES" dirty="0"/>
              <a:t> se define de la siguiente forma: </a:t>
            </a:r>
          </a:p>
          <a:p>
            <a:endParaRPr lang="es-ES" dirty="0"/>
          </a:p>
          <a:p>
            <a:r>
              <a:rPr lang="es-ES" dirty="0"/>
              <a:t>2. La segunda y tercera igualdad se conocen como las identidades de Bianchi, históricamente esto no es correcto pues la primera es más bien una identidad de </a:t>
            </a:r>
            <a:r>
              <a:rPr lang="es-ES" dirty="0" err="1"/>
              <a:t>Jacobi</a:t>
            </a:r>
            <a:r>
              <a:rPr lang="es-ES" dirty="0"/>
              <a:t> y la segunda si es de Bianchi (también de Ricci).</a:t>
            </a:r>
            <a:endParaRPr lang="es-GT" dirty="0"/>
          </a:p>
        </p:txBody>
      </p:sp>
      <p:pic>
        <p:nvPicPr>
          <p:cNvPr id="8" name="Imagen 7">
            <a:extLst>
              <a:ext uri="{FF2B5EF4-FFF2-40B4-BE49-F238E27FC236}">
                <a16:creationId xmlns:a16="http://schemas.microsoft.com/office/drawing/2014/main" id="{67EBE7E8-A1C7-4DB2-BF43-922B39DBE96C}"/>
              </a:ext>
            </a:extLst>
          </p:cNvPr>
          <p:cNvPicPr>
            <a:picLocks noChangeAspect="1"/>
          </p:cNvPicPr>
          <p:nvPr/>
        </p:nvPicPr>
        <p:blipFill>
          <a:blip r:embed="rId3"/>
          <a:stretch>
            <a:fillRect/>
          </a:stretch>
        </p:blipFill>
        <p:spPr>
          <a:xfrm>
            <a:off x="7232446" y="3956477"/>
            <a:ext cx="3406636" cy="301197"/>
          </a:xfrm>
          <a:prstGeom prst="rect">
            <a:avLst/>
          </a:prstGeom>
        </p:spPr>
      </p:pic>
    </p:spTree>
    <p:extLst>
      <p:ext uri="{BB962C8B-B14F-4D97-AF65-F5344CB8AC3E}">
        <p14:creationId xmlns:p14="http://schemas.microsoft.com/office/powerpoint/2010/main" val="143873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06C72-ECF4-4AF9-B903-82214F31324F}"/>
              </a:ext>
            </a:extLst>
          </p:cNvPr>
          <p:cNvSpPr>
            <a:spLocks noGrp="1"/>
          </p:cNvSpPr>
          <p:nvPr>
            <p:ph type="title"/>
          </p:nvPr>
        </p:nvSpPr>
        <p:spPr/>
        <p:txBody>
          <a:bodyPr/>
          <a:lstStyle/>
          <a:p>
            <a:r>
              <a:rPr lang="es-ES" dirty="0"/>
              <a:t>Pruebas del </a:t>
            </a:r>
            <a:r>
              <a:rPr lang="es-ES" dirty="0" err="1"/>
              <a:t>lemma</a:t>
            </a:r>
            <a:endParaRPr lang="es-GT" dirty="0"/>
          </a:p>
        </p:txBody>
      </p:sp>
      <p:sp>
        <p:nvSpPr>
          <p:cNvPr id="3" name="Marcador de contenido 2">
            <a:extLst>
              <a:ext uri="{FF2B5EF4-FFF2-40B4-BE49-F238E27FC236}">
                <a16:creationId xmlns:a16="http://schemas.microsoft.com/office/drawing/2014/main" id="{C4DE1946-526F-4AD8-ABD3-137CA18C4CDA}"/>
              </a:ext>
            </a:extLst>
          </p:cNvPr>
          <p:cNvSpPr>
            <a:spLocks noGrp="1"/>
          </p:cNvSpPr>
          <p:nvPr>
            <p:ph idx="1"/>
          </p:nvPr>
        </p:nvSpPr>
        <p:spPr/>
        <p:txBody>
          <a:bodyPr/>
          <a:lstStyle/>
          <a:p>
            <a:pPr marL="514350" indent="-514350">
              <a:buAutoNum type="arabicPeriod"/>
            </a:pPr>
            <a:r>
              <a:rPr lang="es-ES" dirty="0"/>
              <a:t>Se da por definición</a:t>
            </a:r>
          </a:p>
          <a:p>
            <a:pPr marL="514350" indent="-514350">
              <a:buAutoNum type="arabicPeriod"/>
            </a:pPr>
            <a:r>
              <a:rPr lang="es-ES" dirty="0"/>
              <a:t>La suma se calcula de la siguiente forma:</a:t>
            </a:r>
          </a:p>
          <a:p>
            <a:pPr marL="514350" indent="-514350">
              <a:buAutoNum type="arabicPeriod"/>
            </a:pPr>
            <a:endParaRPr lang="es-ES" dirty="0"/>
          </a:p>
          <a:p>
            <a:pPr marL="514350" indent="-514350">
              <a:buAutoNum type="arabicPeriod"/>
            </a:pPr>
            <a:endParaRPr lang="es-ES" dirty="0"/>
          </a:p>
          <a:p>
            <a:pPr marL="514350" indent="-514350">
              <a:buAutoNum type="arabicPeriod"/>
            </a:pPr>
            <a:endParaRPr lang="es-ES" dirty="0"/>
          </a:p>
          <a:p>
            <a:pPr marL="0" indent="0">
              <a:buNone/>
            </a:pPr>
            <a:r>
              <a:rPr lang="es-ES" dirty="0"/>
              <a:t>Al adicionar los tres se obtiene 0</a:t>
            </a:r>
          </a:p>
          <a:p>
            <a:pPr marL="0" indent="0">
              <a:buNone/>
            </a:pPr>
            <a:endParaRPr lang="es-ES" dirty="0"/>
          </a:p>
          <a:p>
            <a:pPr marL="0" indent="0">
              <a:buNone/>
            </a:pPr>
            <a:endParaRPr lang="es-GT" dirty="0"/>
          </a:p>
        </p:txBody>
      </p:sp>
      <p:pic>
        <p:nvPicPr>
          <p:cNvPr id="5" name="Imagen 4">
            <a:extLst>
              <a:ext uri="{FF2B5EF4-FFF2-40B4-BE49-F238E27FC236}">
                <a16:creationId xmlns:a16="http://schemas.microsoft.com/office/drawing/2014/main" id="{9BC8DDCD-392F-4EAC-AF93-027F022F8A4B}"/>
              </a:ext>
            </a:extLst>
          </p:cNvPr>
          <p:cNvPicPr>
            <a:picLocks noChangeAspect="1"/>
          </p:cNvPicPr>
          <p:nvPr/>
        </p:nvPicPr>
        <p:blipFill>
          <a:blip r:embed="rId2"/>
          <a:stretch>
            <a:fillRect/>
          </a:stretch>
        </p:blipFill>
        <p:spPr>
          <a:xfrm>
            <a:off x="1723415" y="2852626"/>
            <a:ext cx="8745170" cy="1590897"/>
          </a:xfrm>
          <a:prstGeom prst="rect">
            <a:avLst/>
          </a:prstGeom>
        </p:spPr>
      </p:pic>
    </p:spTree>
    <p:extLst>
      <p:ext uri="{BB962C8B-B14F-4D97-AF65-F5344CB8AC3E}">
        <p14:creationId xmlns:p14="http://schemas.microsoft.com/office/powerpoint/2010/main" val="10100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F6CD188-EB0F-47AC-99ED-7BC947028054}"/>
              </a:ext>
            </a:extLst>
          </p:cNvPr>
          <p:cNvSpPr>
            <a:spLocks noGrp="1"/>
          </p:cNvSpPr>
          <p:nvPr>
            <p:ph idx="1"/>
          </p:nvPr>
        </p:nvSpPr>
        <p:spPr>
          <a:xfrm>
            <a:off x="914400" y="1238250"/>
            <a:ext cx="10515600" cy="5161492"/>
          </a:xfrm>
        </p:spPr>
        <p:txBody>
          <a:bodyPr/>
          <a:lstStyle/>
          <a:p>
            <a:pPr marL="0" indent="0">
              <a:buNone/>
            </a:pPr>
            <a:r>
              <a:rPr lang="es-ES" dirty="0"/>
              <a:t>3. Se tiene lo siguiente:</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que al adicionar se anulan todos los factores.</a:t>
            </a:r>
          </a:p>
          <a:p>
            <a:pPr marL="0" indent="0">
              <a:buNone/>
            </a:pPr>
            <a:endParaRPr lang="es-GT" dirty="0"/>
          </a:p>
        </p:txBody>
      </p:sp>
      <p:pic>
        <p:nvPicPr>
          <p:cNvPr id="5" name="Imagen 4">
            <a:extLst>
              <a:ext uri="{FF2B5EF4-FFF2-40B4-BE49-F238E27FC236}">
                <a16:creationId xmlns:a16="http://schemas.microsoft.com/office/drawing/2014/main" id="{B602B393-FE83-4AF3-979F-98FB08C3AB6A}"/>
              </a:ext>
            </a:extLst>
          </p:cNvPr>
          <p:cNvPicPr>
            <a:picLocks noChangeAspect="1"/>
          </p:cNvPicPr>
          <p:nvPr/>
        </p:nvPicPr>
        <p:blipFill>
          <a:blip r:embed="rId2"/>
          <a:stretch>
            <a:fillRect/>
          </a:stretch>
        </p:blipFill>
        <p:spPr>
          <a:xfrm>
            <a:off x="1818678" y="1752427"/>
            <a:ext cx="8554644" cy="2476846"/>
          </a:xfrm>
          <a:prstGeom prst="rect">
            <a:avLst/>
          </a:prstGeom>
        </p:spPr>
      </p:pic>
    </p:spTree>
    <p:extLst>
      <p:ext uri="{BB962C8B-B14F-4D97-AF65-F5344CB8AC3E}">
        <p14:creationId xmlns:p14="http://schemas.microsoft.com/office/powerpoint/2010/main" val="382858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AA2940-9CE8-4E75-BA05-E5A307C5B67C}"/>
              </a:ext>
            </a:extLst>
          </p:cNvPr>
          <p:cNvSpPr>
            <a:spLocks noGrp="1"/>
          </p:cNvSpPr>
          <p:nvPr>
            <p:ph idx="1"/>
          </p:nvPr>
        </p:nvSpPr>
        <p:spPr>
          <a:xfrm>
            <a:off x="838200" y="542925"/>
            <a:ext cx="10515600" cy="5142442"/>
          </a:xfrm>
        </p:spPr>
        <p:txBody>
          <a:bodyPr/>
          <a:lstStyle/>
          <a:p>
            <a:pPr marL="0" indent="0">
              <a:buNone/>
            </a:pPr>
            <a:r>
              <a:rPr lang="es-ES" dirty="0"/>
              <a:t>4. La simetría sesgada de una forma bilineal        </a:t>
            </a:r>
          </a:p>
          <a:p>
            <a:pPr marL="0" indent="0">
              <a:buNone/>
            </a:pPr>
            <a:r>
              <a:rPr lang="es-ES" dirty="0"/>
              <a:t>es equivalente a decir que                       para todo X, pues se tiene lo siguiente:</a:t>
            </a:r>
          </a:p>
          <a:p>
            <a:pPr marL="0" indent="0">
              <a:buNone/>
            </a:pPr>
            <a:endParaRPr lang="es-ES" dirty="0"/>
          </a:p>
          <a:p>
            <a:pPr marL="0" indent="0">
              <a:buNone/>
            </a:pPr>
            <a:endParaRPr lang="es-ES" dirty="0"/>
          </a:p>
          <a:p>
            <a:pPr marL="0" indent="0">
              <a:buNone/>
            </a:pPr>
            <a:r>
              <a:rPr lang="es-ES" dirty="0"/>
              <a:t>Buscamos entonces demostrar que                                para todo X,Y, Z. Para esto consideramos la siguiente ecuación:  </a:t>
            </a:r>
          </a:p>
          <a:p>
            <a:pPr marL="0" indent="0">
              <a:buNone/>
            </a:pPr>
            <a:endParaRPr lang="es-ES" dirty="0"/>
          </a:p>
          <a:p>
            <a:pPr marL="0" indent="0">
              <a:buNone/>
            </a:pPr>
            <a:r>
              <a:rPr lang="es-ES" dirty="0"/>
              <a:t>Y tomamos otra derivada: </a:t>
            </a:r>
          </a:p>
          <a:p>
            <a:pPr marL="0" indent="0">
              <a:buNone/>
            </a:pPr>
            <a:endParaRPr lang="es-GT" dirty="0"/>
          </a:p>
        </p:txBody>
      </p:sp>
      <p:pic>
        <p:nvPicPr>
          <p:cNvPr id="5" name="Imagen 4">
            <a:extLst>
              <a:ext uri="{FF2B5EF4-FFF2-40B4-BE49-F238E27FC236}">
                <a16:creationId xmlns:a16="http://schemas.microsoft.com/office/drawing/2014/main" id="{8DB574A6-B20D-4576-8AD1-6A5A4077751F}"/>
              </a:ext>
            </a:extLst>
          </p:cNvPr>
          <p:cNvPicPr>
            <a:picLocks noChangeAspect="1"/>
          </p:cNvPicPr>
          <p:nvPr/>
        </p:nvPicPr>
        <p:blipFill>
          <a:blip r:embed="rId2"/>
          <a:stretch>
            <a:fillRect/>
          </a:stretch>
        </p:blipFill>
        <p:spPr>
          <a:xfrm>
            <a:off x="8153190" y="542925"/>
            <a:ext cx="3010320" cy="419158"/>
          </a:xfrm>
          <a:prstGeom prst="rect">
            <a:avLst/>
          </a:prstGeom>
        </p:spPr>
      </p:pic>
      <p:pic>
        <p:nvPicPr>
          <p:cNvPr id="7" name="Imagen 6">
            <a:extLst>
              <a:ext uri="{FF2B5EF4-FFF2-40B4-BE49-F238E27FC236}">
                <a16:creationId xmlns:a16="http://schemas.microsoft.com/office/drawing/2014/main" id="{EB884F46-A654-4CE5-B83E-C61C453E4CC8}"/>
              </a:ext>
            </a:extLst>
          </p:cNvPr>
          <p:cNvPicPr>
            <a:picLocks noChangeAspect="1"/>
          </p:cNvPicPr>
          <p:nvPr/>
        </p:nvPicPr>
        <p:blipFill>
          <a:blip r:embed="rId3"/>
          <a:stretch>
            <a:fillRect/>
          </a:stretch>
        </p:blipFill>
        <p:spPr>
          <a:xfrm>
            <a:off x="5371972" y="1082121"/>
            <a:ext cx="1829055" cy="352474"/>
          </a:xfrm>
          <a:prstGeom prst="rect">
            <a:avLst/>
          </a:prstGeom>
        </p:spPr>
      </p:pic>
      <p:pic>
        <p:nvPicPr>
          <p:cNvPr id="9" name="Imagen 8">
            <a:extLst>
              <a:ext uri="{FF2B5EF4-FFF2-40B4-BE49-F238E27FC236}">
                <a16:creationId xmlns:a16="http://schemas.microsoft.com/office/drawing/2014/main" id="{87525558-FDEC-4B25-98FB-5A5A9E4BAED6}"/>
              </a:ext>
            </a:extLst>
          </p:cNvPr>
          <p:cNvPicPr>
            <a:picLocks noChangeAspect="1"/>
          </p:cNvPicPr>
          <p:nvPr/>
        </p:nvPicPr>
        <p:blipFill>
          <a:blip r:embed="rId4"/>
          <a:stretch>
            <a:fillRect/>
          </a:stretch>
        </p:blipFill>
        <p:spPr>
          <a:xfrm>
            <a:off x="1790099" y="1934783"/>
            <a:ext cx="8611802" cy="1152686"/>
          </a:xfrm>
          <a:prstGeom prst="rect">
            <a:avLst/>
          </a:prstGeom>
        </p:spPr>
      </p:pic>
      <p:pic>
        <p:nvPicPr>
          <p:cNvPr id="11" name="Imagen 10">
            <a:extLst>
              <a:ext uri="{FF2B5EF4-FFF2-40B4-BE49-F238E27FC236}">
                <a16:creationId xmlns:a16="http://schemas.microsoft.com/office/drawing/2014/main" id="{4D6ECD2E-D5E6-4358-BB39-97916DEB8102}"/>
              </a:ext>
            </a:extLst>
          </p:cNvPr>
          <p:cNvPicPr>
            <a:picLocks noChangeAspect="1"/>
          </p:cNvPicPr>
          <p:nvPr/>
        </p:nvPicPr>
        <p:blipFill>
          <a:blip r:embed="rId5"/>
          <a:stretch>
            <a:fillRect/>
          </a:stretch>
        </p:blipFill>
        <p:spPr>
          <a:xfrm>
            <a:off x="6738754" y="3009842"/>
            <a:ext cx="2619741" cy="419158"/>
          </a:xfrm>
          <a:prstGeom prst="rect">
            <a:avLst/>
          </a:prstGeom>
        </p:spPr>
      </p:pic>
      <p:pic>
        <p:nvPicPr>
          <p:cNvPr id="13" name="Imagen 12">
            <a:extLst>
              <a:ext uri="{FF2B5EF4-FFF2-40B4-BE49-F238E27FC236}">
                <a16:creationId xmlns:a16="http://schemas.microsoft.com/office/drawing/2014/main" id="{C1FFD0F2-CB6C-4CA5-A868-5E4152BE9E65}"/>
              </a:ext>
            </a:extLst>
          </p:cNvPr>
          <p:cNvPicPr>
            <a:picLocks noChangeAspect="1"/>
          </p:cNvPicPr>
          <p:nvPr/>
        </p:nvPicPr>
        <p:blipFill>
          <a:blip r:embed="rId6"/>
          <a:stretch>
            <a:fillRect/>
          </a:stretch>
        </p:blipFill>
        <p:spPr>
          <a:xfrm>
            <a:off x="4904935" y="3799107"/>
            <a:ext cx="3143689" cy="409632"/>
          </a:xfrm>
          <a:prstGeom prst="rect">
            <a:avLst/>
          </a:prstGeom>
        </p:spPr>
      </p:pic>
      <p:pic>
        <p:nvPicPr>
          <p:cNvPr id="15" name="Imagen 14">
            <a:extLst>
              <a:ext uri="{FF2B5EF4-FFF2-40B4-BE49-F238E27FC236}">
                <a16:creationId xmlns:a16="http://schemas.microsoft.com/office/drawing/2014/main" id="{A8B1AE13-6523-45A8-A0F1-D0D175DB88E0}"/>
              </a:ext>
            </a:extLst>
          </p:cNvPr>
          <p:cNvPicPr>
            <a:picLocks noChangeAspect="1"/>
          </p:cNvPicPr>
          <p:nvPr/>
        </p:nvPicPr>
        <p:blipFill>
          <a:blip r:embed="rId7"/>
          <a:stretch>
            <a:fillRect/>
          </a:stretch>
        </p:blipFill>
        <p:spPr>
          <a:xfrm>
            <a:off x="1694836" y="4920377"/>
            <a:ext cx="8707065" cy="571580"/>
          </a:xfrm>
          <a:prstGeom prst="rect">
            <a:avLst/>
          </a:prstGeom>
        </p:spPr>
      </p:pic>
    </p:spTree>
    <p:extLst>
      <p:ext uri="{BB962C8B-B14F-4D97-AF65-F5344CB8AC3E}">
        <p14:creationId xmlns:p14="http://schemas.microsoft.com/office/powerpoint/2010/main" val="370709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9509F4-70F8-4887-89BE-77A26300E92F}"/>
              </a:ext>
            </a:extLst>
          </p:cNvPr>
          <p:cNvSpPr>
            <a:spLocks noGrp="1"/>
          </p:cNvSpPr>
          <p:nvPr>
            <p:ph idx="1"/>
          </p:nvPr>
        </p:nvSpPr>
        <p:spPr>
          <a:xfrm>
            <a:off x="838200" y="523875"/>
            <a:ext cx="10515600" cy="5161492"/>
          </a:xfrm>
        </p:spPr>
        <p:txBody>
          <a:bodyPr/>
          <a:lstStyle/>
          <a:p>
            <a:pPr marL="0" indent="0">
              <a:buNone/>
            </a:pPr>
            <a:r>
              <a:rPr lang="es-ES" dirty="0"/>
              <a:t>Con esto se tiene la curvatura de tensor:</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5. Esta última propiedad se deriva utilizando algebra con las propiedades 1,2 y 4.</a:t>
            </a:r>
          </a:p>
          <a:p>
            <a:pPr marL="0" indent="0">
              <a:buNone/>
            </a:pPr>
            <a:endParaRPr lang="es-GT" dirty="0"/>
          </a:p>
        </p:txBody>
      </p:sp>
      <p:pic>
        <p:nvPicPr>
          <p:cNvPr id="5" name="Imagen 4">
            <a:extLst>
              <a:ext uri="{FF2B5EF4-FFF2-40B4-BE49-F238E27FC236}">
                <a16:creationId xmlns:a16="http://schemas.microsoft.com/office/drawing/2014/main" id="{4C4B7AB3-8E0E-4A38-9CE9-3A6019237D52}"/>
              </a:ext>
            </a:extLst>
          </p:cNvPr>
          <p:cNvPicPr>
            <a:picLocks noChangeAspect="1"/>
          </p:cNvPicPr>
          <p:nvPr/>
        </p:nvPicPr>
        <p:blipFill>
          <a:blip r:embed="rId2"/>
          <a:stretch>
            <a:fillRect/>
          </a:stretch>
        </p:blipFill>
        <p:spPr>
          <a:xfrm>
            <a:off x="2109231" y="1172633"/>
            <a:ext cx="7973538" cy="2572109"/>
          </a:xfrm>
          <a:prstGeom prst="rect">
            <a:avLst/>
          </a:prstGeom>
        </p:spPr>
      </p:pic>
    </p:spTree>
    <p:extLst>
      <p:ext uri="{BB962C8B-B14F-4D97-AF65-F5344CB8AC3E}">
        <p14:creationId xmlns:p14="http://schemas.microsoft.com/office/powerpoint/2010/main" val="155444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3837-8C20-4D39-8435-383F18FC8F35}"/>
              </a:ext>
            </a:extLst>
          </p:cNvPr>
          <p:cNvSpPr>
            <a:spLocks noGrp="1"/>
          </p:cNvSpPr>
          <p:nvPr>
            <p:ph type="ctrTitle"/>
          </p:nvPr>
        </p:nvSpPr>
        <p:spPr>
          <a:xfrm>
            <a:off x="0" y="271493"/>
            <a:ext cx="12068175" cy="1419225"/>
          </a:xfrm>
        </p:spPr>
        <p:txBody>
          <a:bodyPr>
            <a:normAutofit fontScale="90000"/>
          </a:bodyPr>
          <a:lstStyle/>
          <a:p>
            <a:r>
              <a:rPr lang="es-ES" dirty="0"/>
              <a:t>Notas preliminares en la curvatura seccional:</a:t>
            </a:r>
            <a:endParaRPr lang="es-GT" dirty="0"/>
          </a:p>
        </p:txBody>
      </p:sp>
      <p:sp>
        <p:nvSpPr>
          <p:cNvPr id="3" name="Subtítulo 2">
            <a:extLst>
              <a:ext uri="{FF2B5EF4-FFF2-40B4-BE49-F238E27FC236}">
                <a16:creationId xmlns:a16="http://schemas.microsoft.com/office/drawing/2014/main" id="{2F58F64F-645D-4DEF-A1FA-0E0DC960A15F}"/>
              </a:ext>
            </a:extLst>
          </p:cNvPr>
          <p:cNvSpPr>
            <a:spLocks noGrp="1"/>
          </p:cNvSpPr>
          <p:nvPr>
            <p:ph type="subTitle" idx="1"/>
          </p:nvPr>
        </p:nvSpPr>
        <p:spPr>
          <a:xfrm>
            <a:off x="1590675" y="1752565"/>
            <a:ext cx="9144000" cy="3762410"/>
          </a:xfrm>
        </p:spPr>
        <p:txBody>
          <a:bodyPr>
            <a:normAutofit/>
          </a:bodyPr>
          <a:lstStyle/>
          <a:p>
            <a:pPr algn="l"/>
            <a:r>
              <a:rPr lang="es-ES" dirty="0"/>
              <a:t>De la ecuación de Gauss:</a:t>
            </a:r>
          </a:p>
          <a:p>
            <a:pPr algn="l"/>
            <a:endParaRPr lang="es-ES" dirty="0"/>
          </a:p>
          <a:p>
            <a:pPr algn="l"/>
            <a:r>
              <a:rPr lang="es-ES" dirty="0"/>
              <a:t>En donde L es el mapeo de </a:t>
            </a:r>
            <a:r>
              <a:rPr lang="es-ES" dirty="0" err="1"/>
              <a:t>Weingarten</a:t>
            </a:r>
            <a:r>
              <a:rPr lang="es-ES" dirty="0"/>
              <a:t>, se desprende que la curvatura del tensor de la esfera unitaria (en donde L es la identidad) está dado por:</a:t>
            </a:r>
          </a:p>
          <a:p>
            <a:pPr algn="l"/>
            <a:endParaRPr lang="es-ES" dirty="0"/>
          </a:p>
          <a:p>
            <a:pPr algn="l"/>
            <a:r>
              <a:rPr lang="es-ES" dirty="0"/>
              <a:t>Note que la curvatura del tensor R1 es paralela por la ecuación siguiente:</a:t>
            </a:r>
          </a:p>
          <a:p>
            <a:pPr algn="l"/>
            <a:r>
              <a:rPr lang="es-ES" dirty="0"/>
              <a:t> </a:t>
            </a:r>
            <a:endParaRPr lang="es-GT" dirty="0"/>
          </a:p>
        </p:txBody>
      </p:sp>
      <p:pic>
        <p:nvPicPr>
          <p:cNvPr id="5" name="Imagen 4">
            <a:extLst>
              <a:ext uri="{FF2B5EF4-FFF2-40B4-BE49-F238E27FC236}">
                <a16:creationId xmlns:a16="http://schemas.microsoft.com/office/drawing/2014/main" id="{E7C743D5-CCA3-4388-9252-0A08575A4836}"/>
              </a:ext>
            </a:extLst>
          </p:cNvPr>
          <p:cNvPicPr>
            <a:picLocks noChangeAspect="1"/>
          </p:cNvPicPr>
          <p:nvPr/>
        </p:nvPicPr>
        <p:blipFill>
          <a:blip r:embed="rId2"/>
          <a:stretch>
            <a:fillRect/>
          </a:stretch>
        </p:blipFill>
        <p:spPr>
          <a:xfrm>
            <a:off x="3500066" y="2119281"/>
            <a:ext cx="5325218" cy="447737"/>
          </a:xfrm>
          <a:prstGeom prst="rect">
            <a:avLst/>
          </a:prstGeom>
        </p:spPr>
      </p:pic>
      <p:pic>
        <p:nvPicPr>
          <p:cNvPr id="7" name="Imagen 6">
            <a:extLst>
              <a:ext uri="{FF2B5EF4-FFF2-40B4-BE49-F238E27FC236}">
                <a16:creationId xmlns:a16="http://schemas.microsoft.com/office/drawing/2014/main" id="{738C7947-960B-4D42-BD4B-8307742F1A96}"/>
              </a:ext>
            </a:extLst>
          </p:cNvPr>
          <p:cNvPicPr>
            <a:picLocks noChangeAspect="1"/>
          </p:cNvPicPr>
          <p:nvPr/>
        </p:nvPicPr>
        <p:blipFill>
          <a:blip r:embed="rId3"/>
          <a:stretch>
            <a:fillRect/>
          </a:stretch>
        </p:blipFill>
        <p:spPr>
          <a:xfrm>
            <a:off x="3676312" y="3676581"/>
            <a:ext cx="4839375" cy="495369"/>
          </a:xfrm>
          <a:prstGeom prst="rect">
            <a:avLst/>
          </a:prstGeom>
        </p:spPr>
      </p:pic>
      <p:pic>
        <p:nvPicPr>
          <p:cNvPr id="9" name="Imagen 8">
            <a:extLst>
              <a:ext uri="{FF2B5EF4-FFF2-40B4-BE49-F238E27FC236}">
                <a16:creationId xmlns:a16="http://schemas.microsoft.com/office/drawing/2014/main" id="{23D48F1E-AE28-44C6-BE67-E10F69AB262D}"/>
              </a:ext>
            </a:extLst>
          </p:cNvPr>
          <p:cNvPicPr>
            <a:picLocks noChangeAspect="1"/>
          </p:cNvPicPr>
          <p:nvPr/>
        </p:nvPicPr>
        <p:blipFill>
          <a:blip r:embed="rId4"/>
          <a:stretch>
            <a:fillRect/>
          </a:stretch>
        </p:blipFill>
        <p:spPr>
          <a:xfrm>
            <a:off x="1375703" y="4995758"/>
            <a:ext cx="9440592" cy="1495634"/>
          </a:xfrm>
          <a:prstGeom prst="rect">
            <a:avLst/>
          </a:prstGeom>
        </p:spPr>
      </p:pic>
    </p:spTree>
    <p:extLst>
      <p:ext uri="{BB962C8B-B14F-4D97-AF65-F5344CB8AC3E}">
        <p14:creationId xmlns:p14="http://schemas.microsoft.com/office/powerpoint/2010/main" val="835770255"/>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41242F"/>
      </a:dk2>
      <a:lt2>
        <a:srgbClr val="E2E3E8"/>
      </a:lt2>
      <a:accent1>
        <a:srgbClr val="ADA14C"/>
      </a:accent1>
      <a:accent2>
        <a:srgbClr val="E58B3D"/>
      </a:accent2>
      <a:accent3>
        <a:srgbClr val="EC7670"/>
      </a:accent3>
      <a:accent4>
        <a:srgbClr val="E85189"/>
      </a:accent4>
      <a:accent5>
        <a:srgbClr val="EC70D2"/>
      </a:accent5>
      <a:accent6>
        <a:srgbClr val="C951E8"/>
      </a:accent6>
      <a:hlink>
        <a:srgbClr val="6972AE"/>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88</TotalTime>
  <Words>667</Words>
  <Application>Microsoft Office PowerPoint</Application>
  <PresentationFormat>Panorámica</PresentationFormat>
  <Paragraphs>79</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Avenir Next LT Pro</vt:lpstr>
      <vt:lpstr>Calibri</vt:lpstr>
      <vt:lpstr>Tw Cen MT</vt:lpstr>
      <vt:lpstr>ShapesVTI</vt:lpstr>
      <vt:lpstr>Curvatura seccional</vt:lpstr>
      <vt:lpstr>Presentación de PowerPoint</vt:lpstr>
      <vt:lpstr>Definición:</vt:lpstr>
      <vt:lpstr>Lemma (simetría de las curvaturas de los tensores)</vt:lpstr>
      <vt:lpstr>Pruebas del lemma</vt:lpstr>
      <vt:lpstr>Presentación de PowerPoint</vt:lpstr>
      <vt:lpstr>Presentación de PowerPoint</vt:lpstr>
      <vt:lpstr>Presentación de PowerPoint</vt:lpstr>
      <vt:lpstr>Notas preliminares en la curvatura seccional:</vt:lpstr>
      <vt:lpstr>Definición:</vt:lpstr>
      <vt:lpstr>Nota:</vt:lpstr>
      <vt:lpstr>Teorema: La curvatura de un tensor R puede representarse (estudiarse) a través de sus curvaturas seccionales.</vt:lpstr>
      <vt:lpstr>Corolario:</vt:lpstr>
      <vt:lpstr>Teorema (F. Schur 1886): Cuando la curvatura seccional no depende de la sección y solo depende del punto para una variedad conectada de dimensión n mayor o igual a 3, entonces la curvatura seccional es constante, es decir, no depende tampoco del punto.</vt:lpstr>
      <vt:lpstr>Definición: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Curvatura seccional</dc:title>
  <dc:creator>Estefania Barrio</dc:creator>
  <cp:lastModifiedBy>Estefania Barrio</cp:lastModifiedBy>
  <cp:revision>8</cp:revision>
  <dcterms:created xsi:type="dcterms:W3CDTF">2021-05-28T23:52:23Z</dcterms:created>
  <dcterms:modified xsi:type="dcterms:W3CDTF">2021-05-29T01:20:31Z</dcterms:modified>
</cp:coreProperties>
</file>