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79" r:id="rId4"/>
    <p:sldId id="280" r:id="rId5"/>
    <p:sldId id="258" r:id="rId6"/>
    <p:sldId id="259" r:id="rId7"/>
    <p:sldId id="260" r:id="rId8"/>
    <p:sldId id="261" r:id="rId9"/>
    <p:sldId id="262" r:id="rId10"/>
    <p:sldId id="263" r:id="rId11"/>
    <p:sldId id="278" r:id="rId12"/>
    <p:sldId id="264" r:id="rId13"/>
    <p:sldId id="265" r:id="rId14"/>
    <p:sldId id="266" r:id="rId15"/>
    <p:sldId id="267" r:id="rId16"/>
    <p:sldId id="268" r:id="rId17"/>
    <p:sldId id="269" r:id="rId18"/>
    <p:sldId id="270" r:id="rId19"/>
    <p:sldId id="271" r:id="rId20"/>
    <p:sldId id="272" r:id="rId21"/>
    <p:sldId id="273" r:id="rId22"/>
    <p:sldId id="274" r:id="rId23"/>
    <p:sldId id="276" r:id="rId24"/>
    <p:sldId id="275"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97" d="100"/>
          <a:sy n="97" d="100"/>
        </p:scale>
        <p:origin x="10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openstax.org/" TargetMode="External"/><Relationship Id="rId2" Type="http://schemas.openxmlformats.org/officeDocument/2006/relationships/hyperlink" Target="mailto:paulo.fagandini@ext.universidadeeuropeia.p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penstax.org/l/FRE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167660"/>
            <a:ext cx="9144000" cy="1011237"/>
          </a:xfrm>
        </p:spPr>
        <p:txBody>
          <a:bodyPr/>
          <a:lstStyle/>
          <a:p>
            <a:r>
              <a:rPr lang="en-US" dirty="0"/>
              <a:t>Economics</a:t>
            </a:r>
          </a:p>
        </p:txBody>
      </p:sp>
      <p:sp>
        <p:nvSpPr>
          <p:cNvPr id="24" name="Text Placeholder 23">
            <a:extLst>
              <a:ext uri="{FF2B5EF4-FFF2-40B4-BE49-F238E27FC236}">
                <a16:creationId xmlns:a16="http://schemas.microsoft.com/office/drawing/2014/main" id="{0F1E18ED-FDAD-4C46-A2CD-D2ED77832A05}"/>
              </a:ext>
            </a:extLst>
          </p:cNvPr>
          <p:cNvSpPr>
            <a:spLocks noGrp="1"/>
          </p:cNvSpPr>
          <p:nvPr>
            <p:ph type="body" sz="quarter" idx="14"/>
          </p:nvPr>
        </p:nvSpPr>
        <p:spPr>
          <a:xfrm>
            <a:off x="1524000" y="3179124"/>
            <a:ext cx="9144000" cy="717294"/>
          </a:xfrm>
        </p:spPr>
        <p:txBody>
          <a:bodyPr>
            <a:normAutofit fontScale="92500" lnSpcReduction="10000"/>
          </a:bodyPr>
          <a:lstStyle/>
          <a:p>
            <a:r>
              <a:rPr lang="en-US" sz="5500" dirty="0"/>
              <a:t>Introduction</a:t>
            </a:r>
            <a:endParaRPr lang="en-US" sz="4300" cap="none" dirty="0">
              <a:solidFill>
                <a:schemeClr val="tx1"/>
              </a:solidFill>
              <a:latin typeface="+mn-lt"/>
            </a:endParaRP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D127-411D-6459-3897-B2DCAAF9DF35}"/>
              </a:ext>
            </a:extLst>
          </p:cNvPr>
          <p:cNvSpPr>
            <a:spLocks noGrp="1"/>
          </p:cNvSpPr>
          <p:nvPr>
            <p:ph type="title"/>
          </p:nvPr>
        </p:nvSpPr>
        <p:spPr/>
        <p:txBody>
          <a:bodyPr>
            <a:normAutofit fontScale="90000"/>
          </a:bodyPr>
          <a:lstStyle/>
          <a:p>
            <a:r>
              <a:rPr lang="en-US" dirty="0"/>
              <a:t>Why the Division of Labor Increases Production</a:t>
            </a:r>
          </a:p>
        </p:txBody>
      </p:sp>
      <p:sp>
        <p:nvSpPr>
          <p:cNvPr id="3" name="Content Placeholder 2">
            <a:extLst>
              <a:ext uri="{FF2B5EF4-FFF2-40B4-BE49-F238E27FC236}">
                <a16:creationId xmlns:a16="http://schemas.microsoft.com/office/drawing/2014/main" id="{32281433-B223-AFB7-290F-953300CAC9D1}"/>
              </a:ext>
            </a:extLst>
          </p:cNvPr>
          <p:cNvSpPr>
            <a:spLocks noGrp="1"/>
          </p:cNvSpPr>
          <p:nvPr>
            <p:ph idx="1"/>
          </p:nvPr>
        </p:nvSpPr>
        <p:spPr/>
        <p:txBody>
          <a:bodyPr>
            <a:normAutofit lnSpcReduction="10000"/>
          </a:bodyPr>
          <a:lstStyle/>
          <a:p>
            <a:r>
              <a:rPr lang="en-US" dirty="0"/>
              <a:t>Dividing and subdividing the tasks involved with producing a good or service, produces a greater quantity of output.</a:t>
            </a:r>
          </a:p>
          <a:p>
            <a:endParaRPr lang="en-US" dirty="0"/>
          </a:p>
          <a:p>
            <a:r>
              <a:rPr lang="en-US" b="1" dirty="0"/>
              <a:t>Specialization</a:t>
            </a:r>
            <a:r>
              <a:rPr lang="en-US" dirty="0"/>
              <a:t> - when workers or firms focus on particular tasks for which they are well-suited within the overall production process.</a:t>
            </a:r>
          </a:p>
          <a:p>
            <a:endParaRPr lang="en-US" dirty="0"/>
          </a:p>
          <a:p>
            <a:pPr lvl="1"/>
            <a:r>
              <a:rPr lang="en-US" dirty="0"/>
              <a:t>Specialization allows businesses to take advantage of economies of scale, which means that for many goods, as the level of production increases, the average cost of producing each individual unit declines.</a:t>
            </a:r>
          </a:p>
          <a:p>
            <a:endParaRPr lang="en-US" dirty="0"/>
          </a:p>
        </p:txBody>
      </p:sp>
      <p:sp>
        <p:nvSpPr>
          <p:cNvPr id="6" name="Content Placeholder 5">
            <a:extLst>
              <a:ext uri="{FF2B5EF4-FFF2-40B4-BE49-F238E27FC236}">
                <a16:creationId xmlns:a16="http://schemas.microsoft.com/office/drawing/2014/main" id="{204124E1-FA9E-42FB-F370-61CEC5E6005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483362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97F1F-236E-E889-DF5D-217766D32F95}"/>
              </a:ext>
            </a:extLst>
          </p:cNvPr>
          <p:cNvSpPr>
            <a:spLocks noGrp="1"/>
          </p:cNvSpPr>
          <p:nvPr>
            <p:ph type="title"/>
          </p:nvPr>
        </p:nvSpPr>
        <p:spPr/>
        <p:txBody>
          <a:bodyPr>
            <a:normAutofit fontScale="90000"/>
          </a:bodyPr>
          <a:lstStyle/>
          <a:p>
            <a:r>
              <a:rPr lang="en-US" dirty="0"/>
              <a:t>Why Study Economics?</a:t>
            </a:r>
          </a:p>
        </p:txBody>
      </p:sp>
      <p:sp>
        <p:nvSpPr>
          <p:cNvPr id="3" name="Content Placeholder 2">
            <a:extLst>
              <a:ext uri="{FF2B5EF4-FFF2-40B4-BE49-F238E27FC236}">
                <a16:creationId xmlns:a16="http://schemas.microsoft.com/office/drawing/2014/main" id="{D4F5CDFF-0873-A71A-947F-A4604DAB5BED}"/>
              </a:ext>
            </a:extLst>
          </p:cNvPr>
          <p:cNvSpPr>
            <a:spLocks noGrp="1"/>
          </p:cNvSpPr>
          <p:nvPr>
            <p:ph idx="1"/>
          </p:nvPr>
        </p:nvSpPr>
        <p:spPr>
          <a:xfrm>
            <a:off x="838200" y="4428309"/>
            <a:ext cx="10515600" cy="1385611"/>
          </a:xfrm>
        </p:spPr>
        <p:txBody>
          <a:bodyPr>
            <a:normAutofit fontScale="70000" lnSpcReduction="20000"/>
          </a:bodyPr>
          <a:lstStyle/>
          <a:p>
            <a:r>
              <a:rPr lang="en-US" dirty="0"/>
              <a:t>Esther </a:t>
            </a:r>
            <a:r>
              <a:rPr lang="en-US" dirty="0" err="1"/>
              <a:t>Duflo</a:t>
            </a:r>
            <a:r>
              <a:rPr lang="en-US" dirty="0"/>
              <a:t>, Abhijit Banerjee (both from Massachusetts Institute of Technology), and Michael Kremer (University of Chicago) were awarded the Nobel Prize for groundbreaking work in which they established experimental methods to understand poverty and outcomes of initiatives to address it. (Credit: modification of work by U.S. Embassy Sweden/Wikimedia Commons, CC BY 2.0; Financial Times/Wikimedia Commons, CC BY 2.0; U.S. Embassy Sweden/Flickr Creative Commons, CC BY 2.0)</a:t>
            </a:r>
          </a:p>
        </p:txBody>
      </p:sp>
      <p:pic>
        <p:nvPicPr>
          <p:cNvPr id="7" name="Picture 6" descr="The image shows photographs of Esther Duflo, Abhijit Banerjee, and Michael Kremer.">
            <a:extLst>
              <a:ext uri="{FF2B5EF4-FFF2-40B4-BE49-F238E27FC236}">
                <a16:creationId xmlns:a16="http://schemas.microsoft.com/office/drawing/2014/main" id="{57E50BCE-C757-DFE1-28D6-5FAA8982FD63}"/>
              </a:ext>
            </a:extLst>
          </p:cNvPr>
          <p:cNvPicPr>
            <a:picLocks noChangeAspect="1"/>
          </p:cNvPicPr>
          <p:nvPr/>
        </p:nvPicPr>
        <p:blipFill>
          <a:blip r:embed="rId2"/>
          <a:stretch>
            <a:fillRect/>
          </a:stretch>
        </p:blipFill>
        <p:spPr>
          <a:xfrm>
            <a:off x="2917879" y="1161645"/>
            <a:ext cx="6356241" cy="2636737"/>
          </a:xfrm>
          <a:prstGeom prst="rect">
            <a:avLst/>
          </a:prstGeom>
        </p:spPr>
      </p:pic>
    </p:spTree>
    <p:extLst>
      <p:ext uri="{BB962C8B-B14F-4D97-AF65-F5344CB8AC3E}">
        <p14:creationId xmlns:p14="http://schemas.microsoft.com/office/powerpoint/2010/main" val="13138920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C733-F420-A08D-9282-4DC6EA589B14}"/>
              </a:ext>
            </a:extLst>
          </p:cNvPr>
          <p:cNvSpPr>
            <a:spLocks noGrp="1"/>
          </p:cNvSpPr>
          <p:nvPr>
            <p:ph type="title"/>
          </p:nvPr>
        </p:nvSpPr>
        <p:spPr/>
        <p:txBody>
          <a:bodyPr>
            <a:normAutofit fontScale="90000"/>
          </a:bodyPr>
          <a:lstStyle/>
          <a:p>
            <a:r>
              <a:rPr lang="en-US" dirty="0"/>
              <a:t>1.2 Microeconomics and Macroeconomics</a:t>
            </a:r>
          </a:p>
        </p:txBody>
      </p:sp>
      <p:sp>
        <p:nvSpPr>
          <p:cNvPr id="3" name="Content Placeholder 2">
            <a:extLst>
              <a:ext uri="{FF2B5EF4-FFF2-40B4-BE49-F238E27FC236}">
                <a16:creationId xmlns:a16="http://schemas.microsoft.com/office/drawing/2014/main" id="{4C6625D2-5FE4-93F5-AF60-5B65040D01D2}"/>
              </a:ext>
            </a:extLst>
          </p:cNvPr>
          <p:cNvSpPr>
            <a:spLocks noGrp="1"/>
          </p:cNvSpPr>
          <p:nvPr>
            <p:ph idx="1"/>
          </p:nvPr>
        </p:nvSpPr>
        <p:spPr/>
        <p:txBody>
          <a:bodyPr>
            <a:normAutofit lnSpcReduction="10000"/>
          </a:bodyPr>
          <a:lstStyle/>
          <a:p>
            <a:r>
              <a:rPr lang="en-US" dirty="0"/>
              <a:t>Economics is concerned with the well-being of </a:t>
            </a:r>
            <a:r>
              <a:rPr lang="en-US" i="1" dirty="0"/>
              <a:t>all</a:t>
            </a:r>
            <a:r>
              <a:rPr lang="en-US" dirty="0"/>
              <a:t> people, including those with jobs and those without jobs, as well as those with high incomes and those with low incomes.</a:t>
            </a:r>
          </a:p>
          <a:p>
            <a:endParaRPr lang="en-US" dirty="0"/>
          </a:p>
          <a:p>
            <a:r>
              <a:rPr lang="en-US" b="1" dirty="0"/>
              <a:t>Microeconomics</a:t>
            </a:r>
            <a:r>
              <a:rPr lang="en-US" dirty="0"/>
              <a:t> focuses on the actions of individual agents within the economy, like households, workers, and businesses.</a:t>
            </a:r>
          </a:p>
          <a:p>
            <a:endParaRPr lang="en-US" dirty="0"/>
          </a:p>
          <a:p>
            <a:r>
              <a:rPr lang="en-US" b="1" dirty="0"/>
              <a:t>Macroeconomics</a:t>
            </a:r>
            <a:r>
              <a:rPr lang="en-US" dirty="0"/>
              <a:t> is the branch of economics that focuses on broad issues such as growth, unemployment, inflation, and trade balance.</a:t>
            </a:r>
          </a:p>
          <a:p>
            <a:endParaRPr lang="en-US" dirty="0"/>
          </a:p>
        </p:txBody>
      </p:sp>
      <p:sp>
        <p:nvSpPr>
          <p:cNvPr id="6" name="Content Placeholder 5">
            <a:extLst>
              <a:ext uri="{FF2B5EF4-FFF2-40B4-BE49-F238E27FC236}">
                <a16:creationId xmlns:a16="http://schemas.microsoft.com/office/drawing/2014/main" id="{046DCD89-63D5-DB3A-79B5-53E95908575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0646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2E76-1969-6F06-B085-1BEC939DFC34}"/>
              </a:ext>
            </a:extLst>
          </p:cNvPr>
          <p:cNvSpPr>
            <a:spLocks noGrp="1"/>
          </p:cNvSpPr>
          <p:nvPr>
            <p:ph type="title"/>
          </p:nvPr>
        </p:nvSpPr>
        <p:spPr/>
        <p:txBody>
          <a:bodyPr>
            <a:normAutofit fontScale="90000"/>
          </a:bodyPr>
          <a:lstStyle/>
          <a:p>
            <a:r>
              <a:rPr lang="en-US" dirty="0"/>
              <a:t>Other Economic Terms</a:t>
            </a:r>
          </a:p>
        </p:txBody>
      </p:sp>
      <p:sp>
        <p:nvSpPr>
          <p:cNvPr id="3" name="Content Placeholder 2">
            <a:extLst>
              <a:ext uri="{FF2B5EF4-FFF2-40B4-BE49-F238E27FC236}">
                <a16:creationId xmlns:a16="http://schemas.microsoft.com/office/drawing/2014/main" id="{FDBA3654-999D-3969-DFC2-C424E8586681}"/>
              </a:ext>
            </a:extLst>
          </p:cNvPr>
          <p:cNvSpPr>
            <a:spLocks noGrp="1"/>
          </p:cNvSpPr>
          <p:nvPr>
            <p:ph idx="1"/>
          </p:nvPr>
        </p:nvSpPr>
        <p:spPr/>
        <p:txBody>
          <a:bodyPr>
            <a:normAutofit fontScale="92500" lnSpcReduction="10000"/>
          </a:bodyPr>
          <a:lstStyle/>
          <a:p>
            <a:r>
              <a:rPr lang="en-US" b="1" dirty="0"/>
              <a:t>Monetary policy </a:t>
            </a:r>
            <a:r>
              <a:rPr lang="en-US" dirty="0"/>
              <a:t>- policy that involves altering the level of interest rates, the availability of credit in the economy, and the extent of borrowing.</a:t>
            </a:r>
          </a:p>
          <a:p>
            <a:endParaRPr lang="en-US" dirty="0"/>
          </a:p>
          <a:p>
            <a:pPr lvl="1"/>
            <a:r>
              <a:rPr lang="en-US" dirty="0"/>
              <a:t>Determined by a nation’s central bank</a:t>
            </a:r>
          </a:p>
          <a:p>
            <a:endParaRPr lang="en-US" dirty="0"/>
          </a:p>
          <a:p>
            <a:r>
              <a:rPr lang="en-US" b="1" dirty="0"/>
              <a:t>Fiscal policy </a:t>
            </a:r>
            <a:r>
              <a:rPr lang="en-US" dirty="0"/>
              <a:t>- economic policies that involve government spending and taxes.</a:t>
            </a:r>
          </a:p>
          <a:p>
            <a:endParaRPr lang="en-US" dirty="0"/>
          </a:p>
          <a:p>
            <a:pPr lvl="1"/>
            <a:r>
              <a:rPr lang="en-US" dirty="0"/>
              <a:t>Determined by a nation’s legislative body</a:t>
            </a:r>
          </a:p>
          <a:p>
            <a:endParaRPr lang="en-US" dirty="0"/>
          </a:p>
        </p:txBody>
      </p:sp>
      <p:sp>
        <p:nvSpPr>
          <p:cNvPr id="6" name="Content Placeholder 5">
            <a:extLst>
              <a:ext uri="{FF2B5EF4-FFF2-40B4-BE49-F238E27FC236}">
                <a16:creationId xmlns:a16="http://schemas.microsoft.com/office/drawing/2014/main" id="{F42CAB6F-7E8C-75F3-6E07-C5A6B53EA344}"/>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221130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3AEA-8F39-BDAC-2BFE-DD988132D7BA}"/>
              </a:ext>
            </a:extLst>
          </p:cNvPr>
          <p:cNvSpPr>
            <a:spLocks noGrp="1"/>
          </p:cNvSpPr>
          <p:nvPr>
            <p:ph type="title"/>
          </p:nvPr>
        </p:nvSpPr>
        <p:spPr/>
        <p:txBody>
          <a:bodyPr>
            <a:normAutofit fontScale="90000"/>
          </a:bodyPr>
          <a:lstStyle/>
          <a:p>
            <a:r>
              <a:rPr lang="en-US" dirty="0"/>
              <a:t>1.3 How Economists Use Theories and Models to Understand </a:t>
            </a:r>
            <a:br>
              <a:rPr lang="en-US" dirty="0"/>
            </a:br>
            <a:r>
              <a:rPr lang="en-US" dirty="0"/>
              <a:t>Economic Issues</a:t>
            </a:r>
          </a:p>
        </p:txBody>
      </p:sp>
      <p:sp>
        <p:nvSpPr>
          <p:cNvPr id="3" name="Content Placeholder 2">
            <a:extLst>
              <a:ext uri="{FF2B5EF4-FFF2-40B4-BE49-F238E27FC236}">
                <a16:creationId xmlns:a16="http://schemas.microsoft.com/office/drawing/2014/main" id="{0E8D4395-23B7-5764-ECA6-2F9B9753BE85}"/>
              </a:ext>
            </a:extLst>
          </p:cNvPr>
          <p:cNvSpPr>
            <a:spLocks noGrp="1"/>
          </p:cNvSpPr>
          <p:nvPr>
            <p:ph sz="half" idx="1"/>
          </p:nvPr>
        </p:nvSpPr>
        <p:spPr/>
        <p:txBody>
          <a:bodyPr/>
          <a:lstStyle/>
          <a:p>
            <a:r>
              <a:rPr lang="en-US" dirty="0"/>
              <a:t>One of the most influential economists in modern times was John Maynard Keynes. (Credit: “John Maynard Keynes” by IMF/Wikimedia Commons, Public Domain)</a:t>
            </a:r>
          </a:p>
          <a:p>
            <a:endParaRPr lang="en-US" dirty="0"/>
          </a:p>
          <a:p>
            <a:r>
              <a:rPr lang="en-US" dirty="0"/>
              <a:t>Keynes thought that economics teaches you how to think, not what to think.</a:t>
            </a:r>
          </a:p>
          <a:p>
            <a:endParaRPr lang="en-US" dirty="0"/>
          </a:p>
        </p:txBody>
      </p:sp>
      <p:pic>
        <p:nvPicPr>
          <p:cNvPr id="5" name="Shape 115" descr="A picture of John Keynes">
            <a:extLst>
              <a:ext uri="{FF2B5EF4-FFF2-40B4-BE49-F238E27FC236}">
                <a16:creationId xmlns:a16="http://schemas.microsoft.com/office/drawing/2014/main" id="{C6F04BFC-1368-B271-A20C-60C50C4844D4}"/>
              </a:ext>
            </a:extLst>
          </p:cNvPr>
          <p:cNvPicPr preferRelativeResize="0">
            <a:picLocks/>
          </p:cNvPicPr>
          <p:nvPr/>
        </p:nvPicPr>
        <p:blipFill rotWithShape="1">
          <a:blip r:embed="rId2">
            <a:alphaModFix/>
          </a:blip>
          <a:srcRect/>
          <a:stretch/>
        </p:blipFill>
        <p:spPr>
          <a:xfrm>
            <a:off x="7075896" y="1175414"/>
            <a:ext cx="4030663" cy="4836795"/>
          </a:xfrm>
          <a:prstGeom prst="rect">
            <a:avLst/>
          </a:prstGeom>
          <a:noFill/>
          <a:ln>
            <a:noFill/>
          </a:ln>
        </p:spPr>
      </p:pic>
    </p:spTree>
    <p:extLst>
      <p:ext uri="{BB962C8B-B14F-4D97-AF65-F5344CB8AC3E}">
        <p14:creationId xmlns:p14="http://schemas.microsoft.com/office/powerpoint/2010/main" val="2440375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7561-EFAF-1DB2-38EF-DEF593861CF0}"/>
              </a:ext>
            </a:extLst>
          </p:cNvPr>
          <p:cNvSpPr>
            <a:spLocks noGrp="1"/>
          </p:cNvSpPr>
          <p:nvPr>
            <p:ph type="title"/>
          </p:nvPr>
        </p:nvSpPr>
        <p:spPr/>
        <p:txBody>
          <a:bodyPr>
            <a:normAutofit fontScale="90000"/>
          </a:bodyPr>
          <a:lstStyle/>
          <a:p>
            <a:r>
              <a:rPr lang="en-US" dirty="0"/>
              <a:t>Economic Theories and Models</a:t>
            </a:r>
          </a:p>
        </p:txBody>
      </p:sp>
      <p:sp>
        <p:nvSpPr>
          <p:cNvPr id="3" name="Content Placeholder 2">
            <a:extLst>
              <a:ext uri="{FF2B5EF4-FFF2-40B4-BE49-F238E27FC236}">
                <a16:creationId xmlns:a16="http://schemas.microsoft.com/office/drawing/2014/main" id="{0AFE58A2-A980-09B9-3843-C6EEA3C35F28}"/>
              </a:ext>
            </a:extLst>
          </p:cNvPr>
          <p:cNvSpPr>
            <a:spLocks noGrp="1"/>
          </p:cNvSpPr>
          <p:nvPr>
            <p:ph idx="1"/>
          </p:nvPr>
        </p:nvSpPr>
        <p:spPr/>
        <p:txBody>
          <a:bodyPr>
            <a:normAutofit/>
          </a:bodyPr>
          <a:lstStyle/>
          <a:p>
            <a:r>
              <a:rPr lang="en-US" dirty="0"/>
              <a:t>A </a:t>
            </a:r>
            <a:r>
              <a:rPr lang="en-US" b="1" dirty="0"/>
              <a:t>theory </a:t>
            </a:r>
            <a:r>
              <a:rPr lang="en-US" dirty="0"/>
              <a:t>is a simplified representation of how two or more variables interact with each other.</a:t>
            </a:r>
          </a:p>
          <a:p>
            <a:endParaRPr lang="en-US" dirty="0"/>
          </a:p>
          <a:p>
            <a:pPr lvl="1"/>
            <a:r>
              <a:rPr lang="en-US" dirty="0"/>
              <a:t>A good theory is simple enough to understand, while complex enough to capture the key features of the object or situation you are studying.</a:t>
            </a:r>
          </a:p>
          <a:p>
            <a:endParaRPr lang="en-US" dirty="0"/>
          </a:p>
          <a:p>
            <a:r>
              <a:rPr lang="en-US" dirty="0"/>
              <a:t>Economists use </a:t>
            </a:r>
            <a:r>
              <a:rPr lang="en-US" b="1" dirty="0"/>
              <a:t>models</a:t>
            </a:r>
            <a:r>
              <a:rPr lang="en-US" dirty="0"/>
              <a:t> to test theories, but for this course we will use the terms model and theory interchangeably.</a:t>
            </a:r>
          </a:p>
          <a:p>
            <a:endParaRPr lang="en-US" dirty="0"/>
          </a:p>
        </p:txBody>
      </p:sp>
      <p:sp>
        <p:nvSpPr>
          <p:cNvPr id="6" name="Content Placeholder 5">
            <a:extLst>
              <a:ext uri="{FF2B5EF4-FFF2-40B4-BE49-F238E27FC236}">
                <a16:creationId xmlns:a16="http://schemas.microsoft.com/office/drawing/2014/main" id="{D3ACA4C4-5CDD-2ADE-D9F8-DB85FF1D24E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21704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C8F2-3840-15AD-5DE8-9F8677EE6F33}"/>
              </a:ext>
            </a:extLst>
          </p:cNvPr>
          <p:cNvSpPr>
            <a:spLocks noGrp="1"/>
          </p:cNvSpPr>
          <p:nvPr>
            <p:ph type="title"/>
          </p:nvPr>
        </p:nvSpPr>
        <p:spPr/>
        <p:txBody>
          <a:bodyPr>
            <a:normAutofit fontScale="90000"/>
          </a:bodyPr>
          <a:lstStyle/>
          <a:p>
            <a:r>
              <a:rPr lang="en-US" dirty="0"/>
              <a:t>Circular Flow Diagram</a:t>
            </a:r>
          </a:p>
        </p:txBody>
      </p:sp>
      <p:sp>
        <p:nvSpPr>
          <p:cNvPr id="5" name="Content Placeholder 4">
            <a:extLst>
              <a:ext uri="{FF2B5EF4-FFF2-40B4-BE49-F238E27FC236}">
                <a16:creationId xmlns:a16="http://schemas.microsoft.com/office/drawing/2014/main" id="{896FF3E2-ADE5-1DAA-83EC-8F0B7D10064A}"/>
              </a:ext>
            </a:extLst>
          </p:cNvPr>
          <p:cNvSpPr>
            <a:spLocks noGrp="1"/>
          </p:cNvSpPr>
          <p:nvPr>
            <p:ph idx="1"/>
          </p:nvPr>
        </p:nvSpPr>
        <p:spPr>
          <a:xfrm>
            <a:off x="838200" y="4424516"/>
            <a:ext cx="10515600" cy="1654948"/>
          </a:xfrm>
        </p:spPr>
        <p:txBody>
          <a:bodyPr>
            <a:normAutofit fontScale="85000" lnSpcReduction="20000"/>
          </a:bodyPr>
          <a:lstStyle/>
          <a:p>
            <a:r>
              <a:rPr lang="en-US" dirty="0"/>
              <a:t>The </a:t>
            </a:r>
            <a:r>
              <a:rPr lang="en-US" b="1" dirty="0"/>
              <a:t>circular flow diagram </a:t>
            </a:r>
            <a:r>
              <a:rPr lang="en-US" dirty="0"/>
              <a:t>shows how households and firms interact in the goods and services market, and in the labor market. </a:t>
            </a:r>
          </a:p>
          <a:p>
            <a:pPr lvl="1"/>
            <a:r>
              <a:rPr lang="en-US" dirty="0"/>
              <a:t>The direction of the arrows shows that in the </a:t>
            </a:r>
            <a:r>
              <a:rPr lang="en-US" b="1" dirty="0"/>
              <a:t>goods and services market</a:t>
            </a:r>
            <a:r>
              <a:rPr lang="en-US" dirty="0"/>
              <a:t>, households receive goods and services and pay firms for them. </a:t>
            </a:r>
          </a:p>
          <a:p>
            <a:pPr lvl="1"/>
            <a:r>
              <a:rPr lang="en-US" dirty="0"/>
              <a:t>In the </a:t>
            </a:r>
            <a:r>
              <a:rPr lang="en-US" b="1" dirty="0"/>
              <a:t>labor market</a:t>
            </a:r>
            <a:r>
              <a:rPr lang="en-US" dirty="0"/>
              <a:t>, households provide labor and receive payment from firms through wages, salaries, and benefits.</a:t>
            </a:r>
          </a:p>
          <a:p>
            <a:endParaRPr lang="en-US" dirty="0"/>
          </a:p>
        </p:txBody>
      </p:sp>
      <p:pic>
        <p:nvPicPr>
          <p:cNvPr id="3" name="Shape 132" descr="The circular flow diagram’s outer arrows represent a goods and services market, and the inner arrows represent a labor market. As illustrated by the outer arrows, in a goods and services market, firms give goods and services to households and, in exchange, households give payment to firms. As illustrated by the inner arrows, in a labor market, households provide labor to firms and, in exchange, firms give wages, salaries, and benefits to households.">
            <a:extLst>
              <a:ext uri="{FF2B5EF4-FFF2-40B4-BE49-F238E27FC236}">
                <a16:creationId xmlns:a16="http://schemas.microsoft.com/office/drawing/2014/main" id="{46A3F460-4C7D-4E2F-B790-958B56E401FF}"/>
              </a:ext>
            </a:extLst>
          </p:cNvPr>
          <p:cNvPicPr preferRelativeResize="0">
            <a:picLocks/>
          </p:cNvPicPr>
          <p:nvPr/>
        </p:nvPicPr>
        <p:blipFill rotWithShape="1">
          <a:blip r:embed="rId2">
            <a:alphaModFix/>
          </a:blip>
          <a:srcRect t="1305" b="1305"/>
          <a:stretch/>
        </p:blipFill>
        <p:spPr>
          <a:xfrm>
            <a:off x="3941400" y="1159612"/>
            <a:ext cx="4309200" cy="2895000"/>
          </a:xfrm>
          <a:prstGeom prst="rect">
            <a:avLst/>
          </a:prstGeom>
          <a:noFill/>
          <a:ln>
            <a:noFill/>
          </a:ln>
        </p:spPr>
      </p:pic>
    </p:spTree>
    <p:extLst>
      <p:ext uri="{BB962C8B-B14F-4D97-AF65-F5344CB8AC3E}">
        <p14:creationId xmlns:p14="http://schemas.microsoft.com/office/powerpoint/2010/main" val="2296375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7561-EFAF-1DB2-38EF-DEF593861CF0}"/>
              </a:ext>
            </a:extLst>
          </p:cNvPr>
          <p:cNvSpPr>
            <a:spLocks noGrp="1"/>
          </p:cNvSpPr>
          <p:nvPr>
            <p:ph type="title"/>
          </p:nvPr>
        </p:nvSpPr>
        <p:spPr/>
        <p:txBody>
          <a:bodyPr>
            <a:normAutofit fontScale="90000"/>
          </a:bodyPr>
          <a:lstStyle/>
          <a:p>
            <a:r>
              <a:rPr lang="en-US" dirty="0"/>
              <a:t>1.4 How Economies Can Be Organized: An Overview of Economic </a:t>
            </a:r>
            <a:br>
              <a:rPr lang="en-US" dirty="0"/>
            </a:br>
            <a:r>
              <a:rPr lang="en-US" dirty="0"/>
              <a:t>Systems</a:t>
            </a:r>
          </a:p>
        </p:txBody>
      </p:sp>
      <p:sp>
        <p:nvSpPr>
          <p:cNvPr id="3" name="Content Placeholder 2">
            <a:extLst>
              <a:ext uri="{FF2B5EF4-FFF2-40B4-BE49-F238E27FC236}">
                <a16:creationId xmlns:a16="http://schemas.microsoft.com/office/drawing/2014/main" id="{0AFE58A2-A980-09B9-3843-C6EEA3C35F28}"/>
              </a:ext>
            </a:extLst>
          </p:cNvPr>
          <p:cNvSpPr>
            <a:spLocks noGrp="1"/>
          </p:cNvSpPr>
          <p:nvPr>
            <p:ph idx="1"/>
          </p:nvPr>
        </p:nvSpPr>
        <p:spPr/>
        <p:txBody>
          <a:bodyPr>
            <a:normAutofit lnSpcReduction="10000"/>
          </a:bodyPr>
          <a:lstStyle/>
          <a:p>
            <a:r>
              <a:rPr lang="en-US" dirty="0"/>
              <a:t>There are at least three ways that societies organize an economy:</a:t>
            </a:r>
          </a:p>
          <a:p>
            <a:endParaRPr lang="en-US" dirty="0"/>
          </a:p>
          <a:p>
            <a:pPr lvl="1"/>
            <a:r>
              <a:rPr lang="en-US" dirty="0"/>
              <a:t>1) </a:t>
            </a:r>
            <a:r>
              <a:rPr lang="en-US" b="1" dirty="0"/>
              <a:t>Traditional economy </a:t>
            </a:r>
            <a:r>
              <a:rPr lang="en-US" dirty="0"/>
              <a:t>- typically an agricultural economy where things are done the same as they have always been done.</a:t>
            </a:r>
          </a:p>
          <a:p>
            <a:endParaRPr lang="en-US" dirty="0"/>
          </a:p>
          <a:p>
            <a:pPr lvl="2"/>
            <a:r>
              <a:rPr lang="en-US" dirty="0"/>
              <a:t>Oldest economic system</a:t>
            </a:r>
          </a:p>
          <a:p>
            <a:pPr lvl="2"/>
            <a:r>
              <a:rPr lang="en-US" dirty="0"/>
              <a:t>Used in parts of Asia, Africa, and South America</a:t>
            </a:r>
          </a:p>
          <a:p>
            <a:pPr lvl="2"/>
            <a:r>
              <a:rPr lang="en-US" dirty="0"/>
              <a:t>Occupations tend to stay in the family</a:t>
            </a:r>
          </a:p>
          <a:p>
            <a:pPr lvl="2"/>
            <a:r>
              <a:rPr lang="en-US" dirty="0"/>
              <a:t>What you produce is what you consume</a:t>
            </a:r>
          </a:p>
          <a:p>
            <a:pPr lvl="2"/>
            <a:r>
              <a:rPr lang="en-US" dirty="0"/>
              <a:t>Little economic progress or development</a:t>
            </a:r>
          </a:p>
          <a:p>
            <a:endParaRPr lang="en-US" dirty="0"/>
          </a:p>
        </p:txBody>
      </p:sp>
      <p:sp>
        <p:nvSpPr>
          <p:cNvPr id="6" name="Content Placeholder 5">
            <a:extLst>
              <a:ext uri="{FF2B5EF4-FFF2-40B4-BE49-F238E27FC236}">
                <a16:creationId xmlns:a16="http://schemas.microsoft.com/office/drawing/2014/main" id="{F2E87F1F-5FB2-CA0F-0BEB-CF09688F442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53174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C8F2-3840-15AD-5DE8-9F8677EE6F33}"/>
              </a:ext>
            </a:extLst>
          </p:cNvPr>
          <p:cNvSpPr>
            <a:spLocks noGrp="1"/>
          </p:cNvSpPr>
          <p:nvPr>
            <p:ph type="title"/>
          </p:nvPr>
        </p:nvSpPr>
        <p:spPr/>
        <p:txBody>
          <a:bodyPr>
            <a:normAutofit fontScale="90000"/>
          </a:bodyPr>
          <a:lstStyle/>
          <a:p>
            <a:r>
              <a:rPr lang="en-US" dirty="0"/>
              <a:t>An Overview of Economic Systems</a:t>
            </a:r>
          </a:p>
        </p:txBody>
      </p:sp>
      <p:sp>
        <p:nvSpPr>
          <p:cNvPr id="3" name="Content Placeholder 2">
            <a:extLst>
              <a:ext uri="{FF2B5EF4-FFF2-40B4-BE49-F238E27FC236}">
                <a16:creationId xmlns:a16="http://schemas.microsoft.com/office/drawing/2014/main" id="{09689390-83CE-9D7C-4035-A1E41E0EB0B0}"/>
              </a:ext>
            </a:extLst>
          </p:cNvPr>
          <p:cNvSpPr>
            <a:spLocks noGrp="1"/>
          </p:cNvSpPr>
          <p:nvPr>
            <p:ph idx="1"/>
          </p:nvPr>
        </p:nvSpPr>
        <p:spPr/>
        <p:txBody>
          <a:bodyPr>
            <a:normAutofit fontScale="92500" lnSpcReduction="10000"/>
          </a:bodyPr>
          <a:lstStyle/>
          <a:p>
            <a:r>
              <a:rPr lang="en-US" dirty="0"/>
              <a:t>2) </a:t>
            </a:r>
            <a:r>
              <a:rPr lang="en-US" b="1" dirty="0"/>
              <a:t>Command economy </a:t>
            </a:r>
            <a:r>
              <a:rPr lang="en-US" dirty="0"/>
              <a:t>- an economy where economic decisions are passed down from government authority and where the government owns the resources.</a:t>
            </a:r>
          </a:p>
          <a:p>
            <a:endParaRPr lang="en-US" dirty="0"/>
          </a:p>
          <a:p>
            <a:pPr lvl="1"/>
            <a:r>
              <a:rPr lang="en-US" dirty="0"/>
              <a:t>Government decides what goods and services will be produced and what prices it will charge for them.</a:t>
            </a:r>
          </a:p>
          <a:p>
            <a:pPr lvl="1"/>
            <a:endParaRPr lang="en-US" dirty="0"/>
          </a:p>
          <a:p>
            <a:pPr lvl="1"/>
            <a:r>
              <a:rPr lang="en-US" dirty="0"/>
              <a:t>The government decides what methods of production to use and sets wages for workers.</a:t>
            </a:r>
          </a:p>
          <a:p>
            <a:pPr lvl="1"/>
            <a:endParaRPr lang="en-US" dirty="0"/>
          </a:p>
          <a:p>
            <a:pPr lvl="1"/>
            <a:r>
              <a:rPr lang="en-US" dirty="0"/>
              <a:t>The government provides many necessities like healthcare and education for free.</a:t>
            </a:r>
          </a:p>
          <a:p>
            <a:endParaRPr lang="en-US" dirty="0"/>
          </a:p>
        </p:txBody>
      </p:sp>
      <p:sp>
        <p:nvSpPr>
          <p:cNvPr id="6" name="Content Placeholder 5">
            <a:extLst>
              <a:ext uri="{FF2B5EF4-FFF2-40B4-BE49-F238E27FC236}">
                <a16:creationId xmlns:a16="http://schemas.microsoft.com/office/drawing/2014/main" id="{D2C43F07-3960-664E-09E3-70231B793B72}"/>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282892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67561-EFAF-1DB2-38EF-DEF593861CF0}"/>
              </a:ext>
            </a:extLst>
          </p:cNvPr>
          <p:cNvSpPr>
            <a:spLocks noGrp="1"/>
          </p:cNvSpPr>
          <p:nvPr>
            <p:ph type="title"/>
          </p:nvPr>
        </p:nvSpPr>
        <p:spPr/>
        <p:txBody>
          <a:bodyPr>
            <a:normAutofit fontScale="90000"/>
          </a:bodyPr>
          <a:lstStyle/>
          <a:p>
            <a:r>
              <a:rPr lang="en-US" dirty="0"/>
              <a:t>An Overview of Economic Systems</a:t>
            </a:r>
          </a:p>
        </p:txBody>
      </p:sp>
      <p:sp>
        <p:nvSpPr>
          <p:cNvPr id="8" name="Content Placeholder 7">
            <a:extLst>
              <a:ext uri="{FF2B5EF4-FFF2-40B4-BE49-F238E27FC236}">
                <a16:creationId xmlns:a16="http://schemas.microsoft.com/office/drawing/2014/main" id="{E41EB8F7-C463-8F6D-72A3-ED5CE5D1AFE2}"/>
              </a:ext>
            </a:extLst>
          </p:cNvPr>
          <p:cNvSpPr>
            <a:spLocks noGrp="1"/>
          </p:cNvSpPr>
          <p:nvPr>
            <p:ph idx="13"/>
          </p:nvPr>
        </p:nvSpPr>
        <p:spPr>
          <a:xfrm>
            <a:off x="838200" y="4306529"/>
            <a:ext cx="10515600" cy="2053609"/>
          </a:xfrm>
        </p:spPr>
        <p:txBody>
          <a:bodyPr>
            <a:normAutofit fontScale="40000" lnSpcReduction="20000"/>
          </a:bodyPr>
          <a:lstStyle/>
          <a:p>
            <a:r>
              <a:rPr lang="en-US" sz="4900" dirty="0"/>
              <a:t>(Credit: "Pyramids at Giza" by Jay </a:t>
            </a:r>
            <a:r>
              <a:rPr lang="en-US" sz="4900" dirty="0" err="1"/>
              <a:t>Bergesen</a:t>
            </a:r>
            <a:r>
              <a:rPr lang="en-US" sz="4900" dirty="0"/>
              <a:t>/Flickr Creative Commons, CC BY 2.0)</a:t>
            </a:r>
          </a:p>
          <a:p>
            <a:pPr marL="285750" indent="-285750">
              <a:buFont typeface="Arial" panose="020B0604020202020204" pitchFamily="34" charset="0"/>
              <a:buChar char="•"/>
            </a:pPr>
            <a:r>
              <a:rPr lang="en-US" sz="4900" dirty="0"/>
              <a:t>Examples of </a:t>
            </a:r>
            <a:r>
              <a:rPr lang="en-US" sz="4900" u="sng" dirty="0"/>
              <a:t>command economy</a:t>
            </a:r>
            <a:r>
              <a:rPr lang="en-US" sz="4900" dirty="0"/>
              <a:t>:</a:t>
            </a:r>
          </a:p>
          <a:p>
            <a:endParaRPr lang="en-US" sz="4000" dirty="0"/>
          </a:p>
          <a:p>
            <a:pPr marL="971550" lvl="1" indent="-285750">
              <a:buFont typeface="Arial" panose="020B0604020202020204" pitchFamily="34" charset="0"/>
              <a:buChar char="•"/>
            </a:pPr>
            <a:r>
              <a:rPr lang="en-US" sz="4000" dirty="0"/>
              <a:t>Ancient Egypt</a:t>
            </a:r>
          </a:p>
          <a:p>
            <a:pPr marL="971550" lvl="1" indent="-285750">
              <a:buFont typeface="Arial" panose="020B0604020202020204" pitchFamily="34" charset="0"/>
              <a:buChar char="•"/>
            </a:pPr>
            <a:r>
              <a:rPr lang="en-US" sz="4000" dirty="0"/>
              <a:t>Medieval manor life</a:t>
            </a:r>
          </a:p>
          <a:p>
            <a:pPr marL="971550" lvl="1" indent="-285750">
              <a:buFont typeface="Arial" panose="020B0604020202020204" pitchFamily="34" charset="0"/>
              <a:buChar char="•"/>
            </a:pPr>
            <a:r>
              <a:rPr lang="en-US" sz="4000" dirty="0"/>
              <a:t>Communism</a:t>
            </a:r>
          </a:p>
          <a:p>
            <a:pPr marL="971550" lvl="1" indent="-285750">
              <a:buFont typeface="Arial" panose="020B0604020202020204" pitchFamily="34" charset="0"/>
              <a:buChar char="•"/>
            </a:pPr>
            <a:r>
              <a:rPr lang="en-US" sz="4000" dirty="0"/>
              <a:t>Currently, Cuba and North Korea</a:t>
            </a:r>
          </a:p>
          <a:p>
            <a:endParaRPr lang="en-US" dirty="0"/>
          </a:p>
        </p:txBody>
      </p:sp>
      <p:pic>
        <p:nvPicPr>
          <p:cNvPr id="3" name="Picture 2" descr="The image is a photograph of people riding camels in front of two pyramids in Egypt.">
            <a:extLst>
              <a:ext uri="{FF2B5EF4-FFF2-40B4-BE49-F238E27FC236}">
                <a16:creationId xmlns:a16="http://schemas.microsoft.com/office/drawing/2014/main" id="{98CDB637-7285-E65C-577A-692CB9AF6399}"/>
              </a:ext>
            </a:extLst>
          </p:cNvPr>
          <p:cNvPicPr>
            <a:picLocks noChangeAspect="1"/>
          </p:cNvPicPr>
          <p:nvPr/>
        </p:nvPicPr>
        <p:blipFill>
          <a:blip r:embed="rId2"/>
          <a:stretch>
            <a:fillRect/>
          </a:stretch>
        </p:blipFill>
        <p:spPr>
          <a:xfrm>
            <a:off x="3971431" y="1207187"/>
            <a:ext cx="4249138" cy="2814600"/>
          </a:xfrm>
          <a:prstGeom prst="rect">
            <a:avLst/>
          </a:prstGeom>
        </p:spPr>
      </p:pic>
    </p:spTree>
    <p:extLst>
      <p:ext uri="{BB962C8B-B14F-4D97-AF65-F5344CB8AC3E}">
        <p14:creationId xmlns:p14="http://schemas.microsoft.com/office/powerpoint/2010/main" val="39457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025BE-A478-4A46-803E-D2098337FEA7}"/>
              </a:ext>
            </a:extLst>
          </p:cNvPr>
          <p:cNvSpPr>
            <a:spLocks noGrp="1"/>
          </p:cNvSpPr>
          <p:nvPr>
            <p:ph type="title"/>
          </p:nvPr>
        </p:nvSpPr>
        <p:spPr/>
        <p:txBody>
          <a:bodyPr>
            <a:normAutofit fontScale="90000"/>
          </a:bodyPr>
          <a:lstStyle/>
          <a:p>
            <a:r>
              <a:rPr lang="en-US" dirty="0"/>
              <a:t>Ch.1 OUTLINE</a:t>
            </a:r>
          </a:p>
        </p:txBody>
      </p:sp>
      <p:sp>
        <p:nvSpPr>
          <p:cNvPr id="3" name="Content Placeholder 2">
            <a:extLst>
              <a:ext uri="{FF2B5EF4-FFF2-40B4-BE49-F238E27FC236}">
                <a16:creationId xmlns:a16="http://schemas.microsoft.com/office/drawing/2014/main" id="{A79AA842-862F-4E4B-ACA1-B48F2116B364}"/>
              </a:ext>
            </a:extLst>
          </p:cNvPr>
          <p:cNvSpPr>
            <a:spLocks noGrp="1"/>
          </p:cNvSpPr>
          <p:nvPr>
            <p:ph idx="1"/>
          </p:nvPr>
        </p:nvSpPr>
        <p:spPr/>
        <p:txBody>
          <a:bodyPr/>
          <a:lstStyle/>
          <a:p>
            <a:r>
              <a:rPr lang="en-US" dirty="0"/>
              <a:t>1.0: Introduction and Syllabus</a:t>
            </a:r>
          </a:p>
          <a:p>
            <a:r>
              <a:rPr lang="en-US" dirty="0"/>
              <a:t>1.1: What Is Economics, and Why Is It Important?</a:t>
            </a:r>
          </a:p>
          <a:p>
            <a:r>
              <a:rPr lang="en-US" dirty="0"/>
              <a:t>1.2: Microeconomics and Macroeconomics</a:t>
            </a:r>
          </a:p>
          <a:p>
            <a:r>
              <a:rPr lang="en-US" dirty="0"/>
              <a:t>1.3: How Economists Use Theories and Models to Understand Economic Issues</a:t>
            </a:r>
          </a:p>
          <a:p>
            <a:r>
              <a:rPr lang="en-US" dirty="0"/>
              <a:t>1.4: How Economies Can Be Organized: An Overview of Economic Systems</a:t>
            </a:r>
          </a:p>
          <a:p>
            <a:endParaRPr lang="en-US" dirty="0"/>
          </a:p>
        </p:txBody>
      </p:sp>
      <p:sp>
        <p:nvSpPr>
          <p:cNvPr id="6" name="Content Placeholder 5">
            <a:extLst>
              <a:ext uri="{FF2B5EF4-FFF2-40B4-BE49-F238E27FC236}">
                <a16:creationId xmlns:a16="http://schemas.microsoft.com/office/drawing/2014/main" id="{7C959651-8A88-D585-D8A7-A4BA0A30CE7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7C8F2-3840-15AD-5DE8-9F8677EE6F33}"/>
              </a:ext>
            </a:extLst>
          </p:cNvPr>
          <p:cNvSpPr>
            <a:spLocks noGrp="1"/>
          </p:cNvSpPr>
          <p:nvPr>
            <p:ph type="title"/>
          </p:nvPr>
        </p:nvSpPr>
        <p:spPr/>
        <p:txBody>
          <a:bodyPr>
            <a:normAutofit fontScale="90000"/>
          </a:bodyPr>
          <a:lstStyle/>
          <a:p>
            <a:r>
              <a:rPr lang="en-US" dirty="0"/>
              <a:t>An Overview of Economic Systems</a:t>
            </a:r>
          </a:p>
        </p:txBody>
      </p:sp>
      <p:sp>
        <p:nvSpPr>
          <p:cNvPr id="3" name="Content Placeholder 2">
            <a:extLst>
              <a:ext uri="{FF2B5EF4-FFF2-40B4-BE49-F238E27FC236}">
                <a16:creationId xmlns:a16="http://schemas.microsoft.com/office/drawing/2014/main" id="{09689390-83CE-9D7C-4035-A1E41E0EB0B0}"/>
              </a:ext>
            </a:extLst>
          </p:cNvPr>
          <p:cNvSpPr>
            <a:spLocks noGrp="1"/>
          </p:cNvSpPr>
          <p:nvPr>
            <p:ph idx="1"/>
          </p:nvPr>
        </p:nvSpPr>
        <p:spPr>
          <a:xfrm>
            <a:off x="5781368" y="955964"/>
            <a:ext cx="5572432" cy="4958139"/>
          </a:xfrm>
        </p:spPr>
        <p:txBody>
          <a:bodyPr>
            <a:normAutofit fontScale="92500" lnSpcReduction="10000"/>
          </a:bodyPr>
          <a:lstStyle/>
          <a:p>
            <a:r>
              <a:rPr lang="en-US" sz="2600" b="1" dirty="0"/>
              <a:t>3) Market economy </a:t>
            </a:r>
            <a:r>
              <a:rPr lang="en-US" sz="2600" dirty="0"/>
              <a:t>- an economy where economic decisions are decentralized, private individuals own resources, and businesses supply goods and services based on demand.</a:t>
            </a:r>
          </a:p>
          <a:p>
            <a:endParaRPr lang="en-US" sz="2600" dirty="0"/>
          </a:p>
          <a:p>
            <a:r>
              <a:rPr lang="en-US" sz="2600" b="1" dirty="0"/>
              <a:t>Market</a:t>
            </a:r>
            <a:r>
              <a:rPr lang="en-US" sz="2600" dirty="0"/>
              <a:t> - interaction between potential buyers and sellers; a combination of demand and supply.</a:t>
            </a:r>
          </a:p>
          <a:p>
            <a:endParaRPr lang="en-US" sz="2600" dirty="0"/>
          </a:p>
          <a:p>
            <a:r>
              <a:rPr lang="en-US" sz="2600" b="1" dirty="0"/>
              <a:t>Private enterprise </a:t>
            </a:r>
            <a:r>
              <a:rPr lang="en-US" sz="2600" dirty="0"/>
              <a:t>- system where private individuals or groups of private individuals own and operate the means of production (resources and businesses).</a:t>
            </a:r>
          </a:p>
          <a:p>
            <a:endParaRPr lang="en-US" sz="2600" dirty="0"/>
          </a:p>
          <a:p>
            <a:endParaRPr lang="en-US" dirty="0"/>
          </a:p>
        </p:txBody>
      </p:sp>
      <p:sp>
        <p:nvSpPr>
          <p:cNvPr id="4" name="Content Placeholder 3">
            <a:extLst>
              <a:ext uri="{FF2B5EF4-FFF2-40B4-BE49-F238E27FC236}">
                <a16:creationId xmlns:a16="http://schemas.microsoft.com/office/drawing/2014/main" id="{D29C847A-EEAB-1EEE-38FE-8DAC9AD2C6AB}"/>
              </a:ext>
            </a:extLst>
          </p:cNvPr>
          <p:cNvSpPr>
            <a:spLocks noGrp="1"/>
          </p:cNvSpPr>
          <p:nvPr>
            <p:ph idx="13"/>
          </p:nvPr>
        </p:nvSpPr>
        <p:spPr>
          <a:xfrm>
            <a:off x="838200" y="5073503"/>
            <a:ext cx="4544961" cy="840600"/>
          </a:xfrm>
        </p:spPr>
        <p:txBody>
          <a:bodyPr>
            <a:normAutofit fontScale="62500" lnSpcReduction="20000"/>
          </a:bodyPr>
          <a:lstStyle/>
          <a:p>
            <a:r>
              <a:rPr lang="en-US" sz="3100" dirty="0"/>
              <a:t>Nothing says “market” more than The New York Stock Exchange. (Credit: work by Erik </a:t>
            </a:r>
            <a:r>
              <a:rPr lang="en-US" sz="3100" dirty="0" err="1"/>
              <a:t>Drost</a:t>
            </a:r>
            <a:r>
              <a:rPr lang="en-US" sz="3100" dirty="0"/>
              <a:t>/Flickr Creative Commons, CC BY 2.0)</a:t>
            </a:r>
          </a:p>
          <a:p>
            <a:endParaRPr lang="en-US" dirty="0"/>
          </a:p>
        </p:txBody>
      </p:sp>
      <p:pic>
        <p:nvPicPr>
          <p:cNvPr id="5" name="Picture 4" descr="The image is a photograph of the New York Stock Exchange’s entrance.">
            <a:extLst>
              <a:ext uri="{FF2B5EF4-FFF2-40B4-BE49-F238E27FC236}">
                <a16:creationId xmlns:a16="http://schemas.microsoft.com/office/drawing/2014/main" id="{EA2EBD97-1AD9-DF4D-2441-71A7A064A1A3}"/>
              </a:ext>
            </a:extLst>
          </p:cNvPr>
          <p:cNvPicPr>
            <a:picLocks noChangeAspect="1"/>
          </p:cNvPicPr>
          <p:nvPr/>
        </p:nvPicPr>
        <p:blipFill>
          <a:blip r:embed="rId2"/>
          <a:stretch>
            <a:fillRect/>
          </a:stretch>
        </p:blipFill>
        <p:spPr>
          <a:xfrm>
            <a:off x="1072068" y="1307045"/>
            <a:ext cx="3510000" cy="3510000"/>
          </a:xfrm>
          <a:prstGeom prst="rect">
            <a:avLst/>
          </a:prstGeom>
        </p:spPr>
      </p:pic>
    </p:spTree>
    <p:extLst>
      <p:ext uri="{BB962C8B-B14F-4D97-AF65-F5344CB8AC3E}">
        <p14:creationId xmlns:p14="http://schemas.microsoft.com/office/powerpoint/2010/main" val="93046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62738-F042-FC21-2B63-C44BB4CDBCA8}"/>
              </a:ext>
            </a:extLst>
          </p:cNvPr>
          <p:cNvSpPr>
            <a:spLocks noGrp="1"/>
          </p:cNvSpPr>
          <p:nvPr>
            <p:ph type="title"/>
          </p:nvPr>
        </p:nvSpPr>
        <p:spPr/>
        <p:txBody>
          <a:bodyPr>
            <a:normAutofit fontScale="90000"/>
          </a:bodyPr>
          <a:lstStyle/>
          <a:p>
            <a:r>
              <a:rPr lang="en-US" dirty="0"/>
              <a:t>Real World Economies</a:t>
            </a:r>
          </a:p>
        </p:txBody>
      </p:sp>
      <p:sp>
        <p:nvSpPr>
          <p:cNvPr id="3" name="Content Placeholder 2">
            <a:extLst>
              <a:ext uri="{FF2B5EF4-FFF2-40B4-BE49-F238E27FC236}">
                <a16:creationId xmlns:a16="http://schemas.microsoft.com/office/drawing/2014/main" id="{12E7C132-433A-E2AA-6644-F78CF7DA820A}"/>
              </a:ext>
            </a:extLst>
          </p:cNvPr>
          <p:cNvSpPr>
            <a:spLocks noGrp="1"/>
          </p:cNvSpPr>
          <p:nvPr>
            <p:ph idx="1"/>
          </p:nvPr>
        </p:nvSpPr>
        <p:spPr/>
        <p:txBody>
          <a:bodyPr>
            <a:normAutofit fontScale="92500" lnSpcReduction="10000"/>
          </a:bodyPr>
          <a:lstStyle/>
          <a:p>
            <a:r>
              <a:rPr lang="en-US" dirty="0"/>
              <a:t>Most economies in the real world are </a:t>
            </a:r>
            <a:r>
              <a:rPr lang="en-US" u="sng" dirty="0"/>
              <a:t>mixed</a:t>
            </a:r>
            <a:r>
              <a:rPr lang="en-US" dirty="0"/>
              <a:t>. They combine elements of command, traditional, and market systems.</a:t>
            </a:r>
          </a:p>
          <a:p>
            <a:endParaRPr lang="en-US" dirty="0"/>
          </a:p>
          <a:p>
            <a:pPr lvl="1"/>
            <a:r>
              <a:rPr lang="en-US" dirty="0"/>
              <a:t>The U.S. economy is positioned toward the market-oriented end of the spectrum.</a:t>
            </a:r>
          </a:p>
          <a:p>
            <a:pPr lvl="1"/>
            <a:endParaRPr lang="en-US" dirty="0"/>
          </a:p>
          <a:p>
            <a:pPr lvl="1"/>
            <a:r>
              <a:rPr lang="en-US" dirty="0"/>
              <a:t>Many countries in Europe and Latin America, while primarily market-oriented, have a greater degree of government involvement in economic decisions than the U.S. economy.</a:t>
            </a:r>
          </a:p>
          <a:p>
            <a:pPr lvl="1"/>
            <a:endParaRPr lang="en-US" dirty="0"/>
          </a:p>
          <a:p>
            <a:pPr lvl="1"/>
            <a:r>
              <a:rPr lang="en-US" dirty="0"/>
              <a:t>China and Russia, while they have moved more in the direction of having a market-oriented system, remain closer to the command economy end of the spectrum.</a:t>
            </a:r>
          </a:p>
          <a:p>
            <a:endParaRPr lang="en-US" dirty="0"/>
          </a:p>
        </p:txBody>
      </p:sp>
      <p:sp>
        <p:nvSpPr>
          <p:cNvPr id="6" name="Content Placeholder 5">
            <a:extLst>
              <a:ext uri="{FF2B5EF4-FFF2-40B4-BE49-F238E27FC236}">
                <a16:creationId xmlns:a16="http://schemas.microsoft.com/office/drawing/2014/main" id="{A498B899-10A5-E1B0-052D-F552AF049E2A}"/>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626232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4B08-D4FD-9CF0-34A9-A0DB3452F85A}"/>
              </a:ext>
            </a:extLst>
          </p:cNvPr>
          <p:cNvSpPr>
            <a:spLocks noGrp="1"/>
          </p:cNvSpPr>
          <p:nvPr>
            <p:ph type="title"/>
          </p:nvPr>
        </p:nvSpPr>
        <p:spPr/>
        <p:txBody>
          <a:bodyPr>
            <a:normAutofit fontScale="90000"/>
          </a:bodyPr>
          <a:lstStyle/>
          <a:p>
            <a:r>
              <a:rPr lang="en-US" dirty="0"/>
              <a:t>Regulations: The Rules of the Game</a:t>
            </a:r>
          </a:p>
        </p:txBody>
      </p:sp>
      <p:sp>
        <p:nvSpPr>
          <p:cNvPr id="3" name="Content Placeholder 2">
            <a:extLst>
              <a:ext uri="{FF2B5EF4-FFF2-40B4-BE49-F238E27FC236}">
                <a16:creationId xmlns:a16="http://schemas.microsoft.com/office/drawing/2014/main" id="{1158FCAD-DD79-A687-4AE7-B4F1FF3340B6}"/>
              </a:ext>
            </a:extLst>
          </p:cNvPr>
          <p:cNvSpPr>
            <a:spLocks noGrp="1"/>
          </p:cNvSpPr>
          <p:nvPr>
            <p:ph idx="1"/>
          </p:nvPr>
        </p:nvSpPr>
        <p:spPr/>
        <p:txBody>
          <a:bodyPr>
            <a:normAutofit fontScale="92500" lnSpcReduction="20000"/>
          </a:bodyPr>
          <a:lstStyle/>
          <a:p>
            <a:r>
              <a:rPr lang="en-US" dirty="0"/>
              <a:t>There is no such thing as an absolutely free market.</a:t>
            </a:r>
          </a:p>
          <a:p>
            <a:endParaRPr lang="en-US" dirty="0"/>
          </a:p>
          <a:p>
            <a:r>
              <a:rPr lang="en-US" dirty="0"/>
              <a:t>Regulations always define the “rules of the game” in the economy.</a:t>
            </a:r>
          </a:p>
          <a:p>
            <a:endParaRPr lang="en-US" dirty="0"/>
          </a:p>
          <a:p>
            <a:r>
              <a:rPr lang="en-US" dirty="0"/>
              <a:t>Economies that are primarily market-oriented have fewer regulations—ideally just enough to maintain an even playing field for participants.</a:t>
            </a:r>
          </a:p>
          <a:p>
            <a:endParaRPr lang="en-US" dirty="0"/>
          </a:p>
          <a:p>
            <a:r>
              <a:rPr lang="en-US" dirty="0"/>
              <a:t>Heavily regulated economies often have </a:t>
            </a:r>
            <a:r>
              <a:rPr lang="en-US" b="1" dirty="0"/>
              <a:t>underground economies </a:t>
            </a:r>
            <a:r>
              <a:rPr lang="en-US" dirty="0"/>
              <a:t>(or black markets), which are markets where the buyers and sellers make transactions without the government’s approval.</a:t>
            </a:r>
          </a:p>
          <a:p>
            <a:endParaRPr lang="en-US" dirty="0"/>
          </a:p>
        </p:txBody>
      </p:sp>
      <p:sp>
        <p:nvSpPr>
          <p:cNvPr id="6" name="Content Placeholder 5">
            <a:extLst>
              <a:ext uri="{FF2B5EF4-FFF2-40B4-BE49-F238E27FC236}">
                <a16:creationId xmlns:a16="http://schemas.microsoft.com/office/drawing/2014/main" id="{3B987094-A0B6-B135-A76F-320121018F93}"/>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417693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47D6-9185-D6D0-79F7-4319976F9506}"/>
              </a:ext>
            </a:extLst>
          </p:cNvPr>
          <p:cNvSpPr>
            <a:spLocks noGrp="1"/>
          </p:cNvSpPr>
          <p:nvPr>
            <p:ph type="title"/>
          </p:nvPr>
        </p:nvSpPr>
        <p:spPr/>
        <p:txBody>
          <a:bodyPr>
            <a:normAutofit fontScale="90000"/>
          </a:bodyPr>
          <a:lstStyle/>
          <a:p>
            <a:r>
              <a:rPr lang="en-US" dirty="0"/>
              <a:t>The Rise of Globalization</a:t>
            </a:r>
          </a:p>
        </p:txBody>
      </p:sp>
      <p:sp>
        <p:nvSpPr>
          <p:cNvPr id="3" name="Content Placeholder 2">
            <a:extLst>
              <a:ext uri="{FF2B5EF4-FFF2-40B4-BE49-F238E27FC236}">
                <a16:creationId xmlns:a16="http://schemas.microsoft.com/office/drawing/2014/main" id="{3320749F-2B48-82F5-9C99-46F7329077D8}"/>
              </a:ext>
            </a:extLst>
          </p:cNvPr>
          <p:cNvSpPr>
            <a:spLocks noGrp="1"/>
          </p:cNvSpPr>
          <p:nvPr>
            <p:ph idx="1"/>
          </p:nvPr>
        </p:nvSpPr>
        <p:spPr/>
        <p:txBody>
          <a:bodyPr>
            <a:normAutofit fontScale="85000" lnSpcReduction="20000"/>
          </a:bodyPr>
          <a:lstStyle/>
          <a:p>
            <a:r>
              <a:rPr lang="en-US" b="1" dirty="0"/>
              <a:t>Globalization</a:t>
            </a:r>
            <a:r>
              <a:rPr lang="en-US" dirty="0"/>
              <a:t> - the trend in which buying and selling in markets have increasingly crossed national borders.</a:t>
            </a:r>
          </a:p>
          <a:p>
            <a:endParaRPr lang="en-US" dirty="0"/>
          </a:p>
          <a:p>
            <a:r>
              <a:rPr lang="en-US" b="1" dirty="0"/>
              <a:t>Exports </a:t>
            </a:r>
            <a:r>
              <a:rPr lang="en-US" dirty="0"/>
              <a:t>- the goods and services that a nation produces domestically and sells abroad.</a:t>
            </a:r>
          </a:p>
          <a:p>
            <a:endParaRPr lang="en-US" dirty="0"/>
          </a:p>
          <a:p>
            <a:r>
              <a:rPr lang="en-US" b="1" dirty="0"/>
              <a:t>Imports</a:t>
            </a:r>
            <a:r>
              <a:rPr lang="en-US" dirty="0"/>
              <a:t> - the goods and services that are produced abroad and then sold domestically.</a:t>
            </a:r>
          </a:p>
          <a:p>
            <a:endParaRPr lang="en-US" dirty="0"/>
          </a:p>
          <a:p>
            <a:r>
              <a:rPr lang="en-US" b="1" dirty="0"/>
              <a:t>Gross domestic product (GDP) </a:t>
            </a:r>
            <a:r>
              <a:rPr lang="en-US" dirty="0"/>
              <a:t>- measures the size of total production in an economy.</a:t>
            </a:r>
          </a:p>
          <a:p>
            <a:endParaRPr lang="en-US" dirty="0"/>
          </a:p>
        </p:txBody>
      </p:sp>
      <p:sp>
        <p:nvSpPr>
          <p:cNvPr id="6" name="Content Placeholder 5">
            <a:extLst>
              <a:ext uri="{FF2B5EF4-FFF2-40B4-BE49-F238E27FC236}">
                <a16:creationId xmlns:a16="http://schemas.microsoft.com/office/drawing/2014/main" id="{24012A7B-4A49-BE87-A270-32A13DEAA427}"/>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920209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B5BC-D75F-69A4-C27F-D48AA2D075FB}"/>
              </a:ext>
            </a:extLst>
          </p:cNvPr>
          <p:cNvSpPr>
            <a:spLocks noGrp="1"/>
          </p:cNvSpPr>
          <p:nvPr>
            <p:ph type="title"/>
          </p:nvPr>
        </p:nvSpPr>
        <p:spPr/>
        <p:txBody>
          <a:bodyPr>
            <a:normAutofit fontScale="90000"/>
          </a:bodyPr>
          <a:lstStyle/>
          <a:p>
            <a:r>
              <a:rPr lang="en-US" dirty="0"/>
              <a:t>The Global Economy</a:t>
            </a:r>
          </a:p>
        </p:txBody>
      </p:sp>
      <p:sp>
        <p:nvSpPr>
          <p:cNvPr id="5" name="Content Placeholder 4">
            <a:extLst>
              <a:ext uri="{FF2B5EF4-FFF2-40B4-BE49-F238E27FC236}">
                <a16:creationId xmlns:a16="http://schemas.microsoft.com/office/drawing/2014/main" id="{47EE2C2B-1BFB-115E-EA0B-4979944BFE77}"/>
              </a:ext>
            </a:extLst>
          </p:cNvPr>
          <p:cNvSpPr>
            <a:spLocks noGrp="1"/>
          </p:cNvSpPr>
          <p:nvPr>
            <p:ph idx="1"/>
          </p:nvPr>
        </p:nvSpPr>
        <p:spPr>
          <a:xfrm>
            <a:off x="770389" y="4628278"/>
            <a:ext cx="10515600" cy="1580793"/>
          </a:xfrm>
        </p:spPr>
        <p:txBody>
          <a:bodyPr>
            <a:normAutofit fontScale="77500" lnSpcReduction="20000"/>
          </a:bodyPr>
          <a:lstStyle/>
          <a:p>
            <a:r>
              <a:rPr lang="en-US" dirty="0"/>
              <a:t>Cargo ships are one mode of transportation for shipping goods in the global economy. (Credit: "Cargo Ship" by Raul Valdez/Flickr Creative Commons, CC BY 2.0)</a:t>
            </a:r>
          </a:p>
          <a:p>
            <a:endParaRPr lang="en-US" dirty="0"/>
          </a:p>
          <a:p>
            <a:r>
              <a:rPr lang="en-US" b="1" dirty="0"/>
              <a:t>Discussion question: </a:t>
            </a:r>
            <a:r>
              <a:rPr lang="en-US" dirty="0"/>
              <a:t>What are examples of products and services in the modern economy?  How has this contributed to globalization?</a:t>
            </a:r>
          </a:p>
          <a:p>
            <a:endParaRPr lang="en-US" dirty="0"/>
          </a:p>
        </p:txBody>
      </p:sp>
      <p:pic>
        <p:nvPicPr>
          <p:cNvPr id="3" name="Shape 193" descr="The image is a photograph of a cargo ship transporting goods.">
            <a:extLst>
              <a:ext uri="{FF2B5EF4-FFF2-40B4-BE49-F238E27FC236}">
                <a16:creationId xmlns:a16="http://schemas.microsoft.com/office/drawing/2014/main" id="{9904D81A-B6A4-B8D3-68C9-88B5929ECBB7}"/>
              </a:ext>
            </a:extLst>
          </p:cNvPr>
          <p:cNvPicPr preferRelativeResize="0">
            <a:picLocks/>
          </p:cNvPicPr>
          <p:nvPr/>
        </p:nvPicPr>
        <p:blipFill rotWithShape="1">
          <a:blip r:embed="rId2">
            <a:alphaModFix/>
          </a:blip>
          <a:srcRect/>
          <a:stretch/>
        </p:blipFill>
        <p:spPr>
          <a:xfrm>
            <a:off x="3501005" y="978997"/>
            <a:ext cx="5189989" cy="3459993"/>
          </a:xfrm>
          <a:prstGeom prst="rect">
            <a:avLst/>
          </a:prstGeom>
          <a:noFill/>
          <a:ln>
            <a:noFill/>
          </a:ln>
        </p:spPr>
      </p:pic>
    </p:spTree>
    <p:extLst>
      <p:ext uri="{BB962C8B-B14F-4D97-AF65-F5344CB8AC3E}">
        <p14:creationId xmlns:p14="http://schemas.microsoft.com/office/powerpoint/2010/main" val="138583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109B19FB-EA1E-100E-4CDA-396F93924A08}"/>
              </a:ext>
            </a:extLst>
          </p:cNvPr>
          <p:cNvSpPr>
            <a:spLocks noGrp="1"/>
          </p:cNvSpPr>
          <p:nvPr>
            <p:ph type="title"/>
          </p:nvPr>
        </p:nvSpPr>
        <p:spPr/>
        <p:txBody>
          <a:bodyPr/>
          <a:lstStyle/>
          <a:p>
            <a:endParaRPr lang="en-US"/>
          </a:p>
        </p:txBody>
      </p:sp>
      <p:sp>
        <p:nvSpPr>
          <p:cNvPr id="14" name="Content Placeholder 13">
            <a:extLst>
              <a:ext uri="{FF2B5EF4-FFF2-40B4-BE49-F238E27FC236}">
                <a16:creationId xmlns:a16="http://schemas.microsoft.com/office/drawing/2014/main" id="{DD6FBFD2-EA1F-7959-2067-183AB5B6D6C6}"/>
              </a:ext>
            </a:extLst>
          </p:cNvPr>
          <p:cNvSpPr>
            <a:spLocks noGrp="1"/>
          </p:cNvSpPr>
          <p:nvPr>
            <p:ph sz="quarter" idx="12"/>
          </p:nvPr>
        </p:nvSpPr>
        <p:spPr/>
        <p:txBody>
          <a:bodyPr/>
          <a:lstStyle/>
          <a:p>
            <a:endParaRPr lang="en-US"/>
          </a:p>
        </p:txBody>
      </p:sp>
      <p:sp>
        <p:nvSpPr>
          <p:cNvPr id="16" name="Text Placeholder 15">
            <a:extLst>
              <a:ext uri="{FF2B5EF4-FFF2-40B4-BE49-F238E27FC236}">
                <a16:creationId xmlns:a16="http://schemas.microsoft.com/office/drawing/2014/main" id="{F5FF6C2A-BE55-638E-842D-AB57010124CC}"/>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25035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9380-82FA-5889-49A2-2716BCAE48FA}"/>
              </a:ext>
            </a:extLst>
          </p:cNvPr>
          <p:cNvSpPr>
            <a:spLocks noGrp="1"/>
          </p:cNvSpPr>
          <p:nvPr>
            <p:ph type="title"/>
          </p:nvPr>
        </p:nvSpPr>
        <p:spPr/>
        <p:txBody>
          <a:bodyPr>
            <a:normAutofit fontScale="90000"/>
          </a:bodyPr>
          <a:lstStyle/>
          <a:p>
            <a:r>
              <a:rPr lang="en-US" dirty="0"/>
              <a:t>General Information</a:t>
            </a:r>
          </a:p>
        </p:txBody>
      </p:sp>
      <p:sp>
        <p:nvSpPr>
          <p:cNvPr id="3" name="Content Placeholder 2">
            <a:extLst>
              <a:ext uri="{FF2B5EF4-FFF2-40B4-BE49-F238E27FC236}">
                <a16:creationId xmlns:a16="http://schemas.microsoft.com/office/drawing/2014/main" id="{B654568B-FEA8-C7CE-8F67-5128A3C8AD56}"/>
              </a:ext>
            </a:extLst>
          </p:cNvPr>
          <p:cNvSpPr>
            <a:spLocks noGrp="1"/>
          </p:cNvSpPr>
          <p:nvPr>
            <p:ph idx="1"/>
          </p:nvPr>
        </p:nvSpPr>
        <p:spPr>
          <a:xfrm>
            <a:off x="838200" y="955964"/>
            <a:ext cx="10515600" cy="5287520"/>
          </a:xfrm>
        </p:spPr>
        <p:txBody>
          <a:bodyPr>
            <a:normAutofit/>
          </a:bodyPr>
          <a:lstStyle/>
          <a:p>
            <a:r>
              <a:rPr lang="en-US" dirty="0"/>
              <a:t>Instructor: Paulo Fagandini</a:t>
            </a:r>
          </a:p>
          <a:p>
            <a:r>
              <a:rPr lang="en-US" dirty="0"/>
              <a:t>e-mail: </a:t>
            </a:r>
            <a:r>
              <a:rPr lang="en-US" dirty="0">
                <a:hlinkClick r:id="rId2"/>
              </a:rPr>
              <a:t>paulo.fagandini@ext.universidadeeuropeia.pt</a:t>
            </a:r>
            <a:endParaRPr lang="en-US" dirty="0"/>
          </a:p>
          <a:p>
            <a:endParaRPr lang="en-US" dirty="0"/>
          </a:p>
          <a:p>
            <a:r>
              <a:rPr lang="en-US" dirty="0"/>
              <a:t>Official source of material: CANVAS</a:t>
            </a:r>
          </a:p>
          <a:p>
            <a:r>
              <a:rPr lang="en-US" dirty="0"/>
              <a:t>Official Reference: </a:t>
            </a:r>
          </a:p>
          <a:p>
            <a:pPr lvl="1"/>
            <a:r>
              <a:rPr lang="en-US" dirty="0"/>
              <a:t>📖 Shapiro, D.; MacDonald, D.; Greenlaw, S. A. (2022). Principles of Economics, 3e, OpenStax.</a:t>
            </a:r>
          </a:p>
          <a:p>
            <a:pPr lvl="1"/>
            <a:r>
              <a:rPr lang="en-US" dirty="0"/>
              <a:t>This book is free, and you can get it from </a:t>
            </a:r>
            <a:r>
              <a:rPr lang="en-US" dirty="0">
                <a:hlinkClick r:id="rId3"/>
              </a:rPr>
              <a:t>https://www.openstax.org</a:t>
            </a:r>
            <a:r>
              <a:rPr lang="en-US" dirty="0"/>
              <a:t>.</a:t>
            </a:r>
          </a:p>
          <a:p>
            <a:pPr lvl="1"/>
            <a:r>
              <a:rPr lang="en-US" dirty="0"/>
              <a:t>Exercises and slides will be based on that reference.</a:t>
            </a:r>
          </a:p>
        </p:txBody>
      </p:sp>
    </p:spTree>
    <p:extLst>
      <p:ext uri="{BB962C8B-B14F-4D97-AF65-F5344CB8AC3E}">
        <p14:creationId xmlns:p14="http://schemas.microsoft.com/office/powerpoint/2010/main" val="2110810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DBEA6-F520-F036-E829-12BEF5476F4D}"/>
              </a:ext>
            </a:extLst>
          </p:cNvPr>
          <p:cNvSpPr>
            <a:spLocks noGrp="1"/>
          </p:cNvSpPr>
          <p:nvPr>
            <p:ph type="title"/>
          </p:nvPr>
        </p:nvSpPr>
        <p:spPr/>
        <p:txBody>
          <a:bodyPr>
            <a:normAutofit fontScale="90000"/>
          </a:bodyPr>
          <a:lstStyle/>
          <a:p>
            <a:r>
              <a:rPr lang="en-US" dirty="0"/>
              <a:t>Assessment</a:t>
            </a:r>
          </a:p>
        </p:txBody>
      </p:sp>
      <p:sp>
        <p:nvSpPr>
          <p:cNvPr id="3" name="Content Placeholder 2">
            <a:extLst>
              <a:ext uri="{FF2B5EF4-FFF2-40B4-BE49-F238E27FC236}">
                <a16:creationId xmlns:a16="http://schemas.microsoft.com/office/drawing/2014/main" id="{8D8AF328-DFAA-0538-6405-D1C4C38EF744}"/>
              </a:ext>
            </a:extLst>
          </p:cNvPr>
          <p:cNvSpPr>
            <a:spLocks noGrp="1"/>
          </p:cNvSpPr>
          <p:nvPr>
            <p:ph idx="1"/>
          </p:nvPr>
        </p:nvSpPr>
        <p:spPr>
          <a:xfrm>
            <a:off x="838200" y="955964"/>
            <a:ext cx="10515600" cy="5366178"/>
          </a:xfrm>
        </p:spPr>
        <p:txBody>
          <a:bodyPr>
            <a:normAutofit lnSpcReduction="10000"/>
          </a:bodyPr>
          <a:lstStyle/>
          <a:p>
            <a:pPr marL="0" indent="0">
              <a:buNone/>
            </a:pPr>
            <a:r>
              <a:rPr lang="en-US" dirty="0"/>
              <a:t>There are two ways to pass the course:</a:t>
            </a:r>
          </a:p>
          <a:p>
            <a:pPr marL="514350" indent="-514350">
              <a:buFont typeface="+mj-lt"/>
              <a:buAutoNum type="arabicPeriod"/>
            </a:pPr>
            <a:r>
              <a:rPr lang="en-US" dirty="0"/>
              <a:t>Continuous assessment</a:t>
            </a:r>
          </a:p>
          <a:p>
            <a:pPr marL="971550" lvl="1" indent="-514350">
              <a:buFont typeface="+mj-lt"/>
              <a:buAutoNum type="arabicPeriod"/>
            </a:pPr>
            <a:r>
              <a:rPr lang="en-US" dirty="0"/>
              <a:t>Midterm, worth 50%, chapters 1,2,3,5,6,7,8,9,10,11 from main Book.</a:t>
            </a:r>
          </a:p>
          <a:p>
            <a:pPr marL="971550" lvl="1" indent="-514350">
              <a:buFont typeface="+mj-lt"/>
              <a:buAutoNum type="arabicPeriod"/>
            </a:pPr>
            <a:r>
              <a:rPr lang="en-US" dirty="0"/>
              <a:t>Midterm, worth 50%, chapters 19,21,22,23,24,25,26,27,28 from the main Book.</a:t>
            </a:r>
          </a:p>
          <a:p>
            <a:pPr marL="971550" lvl="1" indent="-514350">
              <a:buFont typeface="+mj-lt"/>
              <a:buAutoNum type="arabicPeriod"/>
            </a:pPr>
            <a:r>
              <a:rPr lang="en-US" dirty="0"/>
              <a:t>The grade in each midterm must be at least 8.00. Overall average must be 10 or more.</a:t>
            </a:r>
          </a:p>
          <a:p>
            <a:pPr marL="971550" lvl="1" indent="-514350">
              <a:buFont typeface="+mj-lt"/>
              <a:buAutoNum type="arabicPeriod"/>
            </a:pPr>
            <a:r>
              <a:rPr lang="en-US" dirty="0"/>
              <a:t>At least 70% of attendance.</a:t>
            </a:r>
          </a:p>
          <a:p>
            <a:pPr marL="514350" indent="-514350">
              <a:buFont typeface="+mj-lt"/>
              <a:buAutoNum type="arabicPeriod"/>
            </a:pPr>
            <a:r>
              <a:rPr lang="en-US" dirty="0"/>
              <a:t>Final Exam</a:t>
            </a:r>
          </a:p>
          <a:p>
            <a:pPr marL="971550" lvl="1" indent="-514350">
              <a:buFont typeface="+mj-lt"/>
              <a:buAutoNum type="arabicPeriod"/>
            </a:pPr>
            <a:r>
              <a:rPr lang="en-US" dirty="0"/>
              <a:t>A single Exam worth 100% covering all the semester.</a:t>
            </a:r>
          </a:p>
          <a:p>
            <a:pPr marL="971550" lvl="1" indent="-514350">
              <a:buFont typeface="+mj-lt"/>
              <a:buAutoNum type="arabicPeriod"/>
            </a:pPr>
            <a:endParaRPr lang="en-US" dirty="0"/>
          </a:p>
          <a:p>
            <a:pPr marL="0" indent="0">
              <a:buNone/>
            </a:pPr>
            <a:r>
              <a:rPr lang="en-US" dirty="0"/>
              <a:t>Both assessments will consist of multiple-choice questions (qualitative and quantitative</a:t>
            </a:r>
            <a:r>
              <a:rPr lang="en-US"/>
              <a:t>, plotting), </a:t>
            </a:r>
            <a:r>
              <a:rPr lang="en-US" dirty="0"/>
              <a:t>and written questions (quantitative and can include qualitative parts as well).</a:t>
            </a:r>
          </a:p>
        </p:txBody>
      </p:sp>
    </p:spTree>
    <p:extLst>
      <p:ext uri="{BB962C8B-B14F-4D97-AF65-F5344CB8AC3E}">
        <p14:creationId xmlns:p14="http://schemas.microsoft.com/office/powerpoint/2010/main" val="3172861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normAutofit fontScale="90000"/>
          </a:bodyPr>
          <a:lstStyle/>
          <a:p>
            <a:r>
              <a:rPr lang="en-US" dirty="0"/>
              <a:t>1.1 What Is Economics, and Why Is It Important?</a:t>
            </a:r>
          </a:p>
        </p:txBody>
      </p:sp>
      <p:sp>
        <p:nvSpPr>
          <p:cNvPr id="3" name="Content Placeholder 2">
            <a:extLst>
              <a:ext uri="{FF2B5EF4-FFF2-40B4-BE49-F238E27FC236}">
                <a16:creationId xmlns:a16="http://schemas.microsoft.com/office/drawing/2014/main" id="{540469E5-CD66-4E12-97BA-EBB44E6FE707}"/>
              </a:ext>
            </a:extLst>
          </p:cNvPr>
          <p:cNvSpPr>
            <a:spLocks noGrp="1"/>
          </p:cNvSpPr>
          <p:nvPr>
            <p:ph idx="1"/>
          </p:nvPr>
        </p:nvSpPr>
        <p:spPr/>
        <p:txBody>
          <a:bodyPr>
            <a:normAutofit fontScale="92500" lnSpcReduction="10000"/>
          </a:bodyPr>
          <a:lstStyle/>
          <a:p>
            <a:r>
              <a:rPr lang="en-US" b="1" u="sng" dirty="0"/>
              <a:t>Economics</a:t>
            </a:r>
            <a:r>
              <a:rPr lang="en-US" b="1" dirty="0"/>
              <a:t> is the study of how humans make decisions in the face of scarcity. </a:t>
            </a:r>
            <a:r>
              <a:rPr lang="en-US" dirty="0"/>
              <a:t>These can be individual decisions, family decisions, business decisions or societal decisions.</a:t>
            </a:r>
          </a:p>
          <a:p>
            <a:endParaRPr lang="en-US" dirty="0"/>
          </a:p>
          <a:p>
            <a:r>
              <a:rPr lang="en-US" b="1" dirty="0"/>
              <a:t>Scarcity</a:t>
            </a:r>
            <a:r>
              <a:rPr lang="en-US" dirty="0"/>
              <a:t> means that human wants for goods, services and resources exceed what is available.</a:t>
            </a:r>
          </a:p>
          <a:p>
            <a:endParaRPr lang="en-US" dirty="0"/>
          </a:p>
          <a:p>
            <a:r>
              <a:rPr lang="en-US" dirty="0"/>
              <a:t>The </a:t>
            </a:r>
            <a:r>
              <a:rPr lang="en-US" u="sng" dirty="0"/>
              <a:t>FRED</a:t>
            </a:r>
            <a:r>
              <a:rPr lang="en-US" dirty="0"/>
              <a:t> website (</a:t>
            </a:r>
            <a:r>
              <a:rPr lang="en-US" dirty="0">
                <a:hlinkClick r:id="rId2"/>
              </a:rPr>
              <a:t>https://openstax.org/l/FRED/</a:t>
            </a:r>
            <a:r>
              <a:rPr lang="en-US" dirty="0"/>
              <a:t>) includes data on nearly 400,000 domestic and international economic and social variables over time, which will be used often in this course. </a:t>
            </a:r>
          </a:p>
          <a:p>
            <a:endParaRPr lang="en-US" dirty="0"/>
          </a:p>
        </p:txBody>
      </p:sp>
      <p:sp>
        <p:nvSpPr>
          <p:cNvPr id="6" name="Content Placeholder 5">
            <a:extLst>
              <a:ext uri="{FF2B5EF4-FFF2-40B4-BE49-F238E27FC236}">
                <a16:creationId xmlns:a16="http://schemas.microsoft.com/office/drawing/2014/main" id="{403BE19C-02A1-32A4-710B-D0072A6C8378}"/>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1067035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4D127-411D-6459-3897-B2DCAAF9DF35}"/>
              </a:ext>
            </a:extLst>
          </p:cNvPr>
          <p:cNvSpPr>
            <a:spLocks noGrp="1"/>
          </p:cNvSpPr>
          <p:nvPr>
            <p:ph type="title"/>
          </p:nvPr>
        </p:nvSpPr>
        <p:spPr/>
        <p:txBody>
          <a:bodyPr>
            <a:normAutofit fontScale="90000"/>
          </a:bodyPr>
          <a:lstStyle/>
          <a:p>
            <a:r>
              <a:rPr lang="en-US" dirty="0"/>
              <a:t>Economics in the Social Media Age</a:t>
            </a:r>
          </a:p>
        </p:txBody>
      </p:sp>
      <p:sp>
        <p:nvSpPr>
          <p:cNvPr id="10" name="Content Placeholder 9">
            <a:extLst>
              <a:ext uri="{FF2B5EF4-FFF2-40B4-BE49-F238E27FC236}">
                <a16:creationId xmlns:a16="http://schemas.microsoft.com/office/drawing/2014/main" id="{75E00587-1434-5D3E-CC14-F61B7374D85B}"/>
              </a:ext>
            </a:extLst>
          </p:cNvPr>
          <p:cNvSpPr>
            <a:spLocks noGrp="1"/>
          </p:cNvSpPr>
          <p:nvPr>
            <p:ph idx="1"/>
          </p:nvPr>
        </p:nvSpPr>
        <p:spPr>
          <a:xfrm>
            <a:off x="838200" y="4957552"/>
            <a:ext cx="10515600" cy="937755"/>
          </a:xfrm>
        </p:spPr>
        <p:txBody>
          <a:bodyPr>
            <a:normAutofit fontScale="70000" lnSpcReduction="20000"/>
          </a:bodyPr>
          <a:lstStyle/>
          <a:p>
            <a:r>
              <a:rPr lang="en-US" dirty="0"/>
              <a:t>Economics is greatly impacted by how well information travels through society. Today, social media giants Twitter, Facebook, and Instagram are major forces on the information superhighway. (Credit: modification of "Social Media Mixed Icons - Banner" by </a:t>
            </a:r>
            <a:r>
              <a:rPr lang="en-US" dirty="0" err="1"/>
              <a:t>Blogtrepreneur</a:t>
            </a:r>
            <a:r>
              <a:rPr lang="en-US" dirty="0"/>
              <a:t>/Flickr, CC BY 2.0))</a:t>
            </a:r>
          </a:p>
          <a:p>
            <a:endParaRPr lang="en-US" dirty="0"/>
          </a:p>
        </p:txBody>
      </p:sp>
      <p:pic>
        <p:nvPicPr>
          <p:cNvPr id="9" name="Picture 8" descr="Icons for Twitter, Facebook, and Instagram are shown pinned to a cork board.">
            <a:extLst>
              <a:ext uri="{FF2B5EF4-FFF2-40B4-BE49-F238E27FC236}">
                <a16:creationId xmlns:a16="http://schemas.microsoft.com/office/drawing/2014/main" id="{6A0B5EDF-33C8-CB6A-A444-947F7555A289}"/>
              </a:ext>
            </a:extLst>
          </p:cNvPr>
          <p:cNvPicPr>
            <a:picLocks noChangeAspect="1"/>
          </p:cNvPicPr>
          <p:nvPr/>
        </p:nvPicPr>
        <p:blipFill>
          <a:blip r:embed="rId2"/>
          <a:stretch>
            <a:fillRect/>
          </a:stretch>
        </p:blipFill>
        <p:spPr>
          <a:xfrm>
            <a:off x="2587577" y="1466860"/>
            <a:ext cx="7016846" cy="2774353"/>
          </a:xfrm>
          <a:prstGeom prst="rect">
            <a:avLst/>
          </a:prstGeom>
        </p:spPr>
      </p:pic>
    </p:spTree>
    <p:extLst>
      <p:ext uri="{BB962C8B-B14F-4D97-AF65-F5344CB8AC3E}">
        <p14:creationId xmlns:p14="http://schemas.microsoft.com/office/powerpoint/2010/main" val="399483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BC733-F420-A08D-9282-4DC6EA589B14}"/>
              </a:ext>
            </a:extLst>
          </p:cNvPr>
          <p:cNvSpPr>
            <a:spLocks noGrp="1"/>
          </p:cNvSpPr>
          <p:nvPr>
            <p:ph type="title"/>
          </p:nvPr>
        </p:nvSpPr>
        <p:spPr/>
        <p:txBody>
          <a:bodyPr>
            <a:normAutofit fontScale="90000"/>
          </a:bodyPr>
          <a:lstStyle/>
          <a:p>
            <a:r>
              <a:rPr lang="en-US" dirty="0"/>
              <a:t>Scarcity</a:t>
            </a:r>
          </a:p>
        </p:txBody>
      </p:sp>
      <p:sp>
        <p:nvSpPr>
          <p:cNvPr id="5" name="Content Placeholder 4">
            <a:extLst>
              <a:ext uri="{FF2B5EF4-FFF2-40B4-BE49-F238E27FC236}">
                <a16:creationId xmlns:a16="http://schemas.microsoft.com/office/drawing/2014/main" id="{B7E18846-D826-6EAA-5FF6-851677E657D9}"/>
              </a:ext>
            </a:extLst>
          </p:cNvPr>
          <p:cNvSpPr>
            <a:spLocks noGrp="1"/>
          </p:cNvSpPr>
          <p:nvPr>
            <p:ph idx="1"/>
          </p:nvPr>
        </p:nvSpPr>
        <p:spPr>
          <a:xfrm>
            <a:off x="838200" y="4752109"/>
            <a:ext cx="10515600" cy="1230680"/>
          </a:xfrm>
        </p:spPr>
        <p:txBody>
          <a:bodyPr>
            <a:normAutofit fontScale="70000" lnSpcReduction="20000"/>
          </a:bodyPr>
          <a:lstStyle/>
          <a:p>
            <a:r>
              <a:rPr lang="en-US" dirty="0"/>
              <a:t>People experiencing homelessness are a stark reminder that scarcity of resources is real. (Credit: "Pittsburgh Homeless" by "</a:t>
            </a:r>
            <a:r>
              <a:rPr lang="en-US" dirty="0" err="1"/>
              <a:t>daveyinn</a:t>
            </a:r>
            <a:r>
              <a:rPr lang="en-US" dirty="0"/>
              <a:t>"/Flickr Creative Commons, CC BY 2.0)</a:t>
            </a:r>
          </a:p>
          <a:p>
            <a:endParaRPr lang="en-US" dirty="0"/>
          </a:p>
          <a:p>
            <a:r>
              <a:rPr lang="en-US" b="1" dirty="0"/>
              <a:t>Discussion Question: </a:t>
            </a:r>
            <a:r>
              <a:rPr lang="en-US" dirty="0"/>
              <a:t>What are examples of critical goods and services?</a:t>
            </a:r>
          </a:p>
          <a:p>
            <a:endParaRPr lang="en-US" dirty="0"/>
          </a:p>
        </p:txBody>
      </p:sp>
      <p:pic>
        <p:nvPicPr>
          <p:cNvPr id="3" name="Shape 71" descr="The image depicts a person laying on a bench covered by blankets and surrounded by bags of other items.">
            <a:extLst>
              <a:ext uri="{FF2B5EF4-FFF2-40B4-BE49-F238E27FC236}">
                <a16:creationId xmlns:a16="http://schemas.microsoft.com/office/drawing/2014/main" id="{5744A6E2-5DA2-045E-F4D7-5FB8D5015B9E}"/>
              </a:ext>
            </a:extLst>
          </p:cNvPr>
          <p:cNvPicPr preferRelativeResize="0">
            <a:picLocks/>
          </p:cNvPicPr>
          <p:nvPr/>
        </p:nvPicPr>
        <p:blipFill rotWithShape="1">
          <a:blip r:embed="rId2">
            <a:alphaModFix/>
          </a:blip>
          <a:srcRect/>
          <a:stretch/>
        </p:blipFill>
        <p:spPr>
          <a:xfrm>
            <a:off x="3766601" y="1104001"/>
            <a:ext cx="4658797" cy="3500071"/>
          </a:xfrm>
          <a:prstGeom prst="rect">
            <a:avLst/>
          </a:prstGeom>
          <a:noFill/>
          <a:ln>
            <a:noFill/>
          </a:ln>
        </p:spPr>
      </p:pic>
    </p:spTree>
    <p:extLst>
      <p:ext uri="{BB962C8B-B14F-4D97-AF65-F5344CB8AC3E}">
        <p14:creationId xmlns:p14="http://schemas.microsoft.com/office/powerpoint/2010/main" val="1194455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52E76-1969-6F06-B085-1BEC939DFC34}"/>
              </a:ext>
            </a:extLst>
          </p:cNvPr>
          <p:cNvSpPr>
            <a:spLocks noGrp="1"/>
          </p:cNvSpPr>
          <p:nvPr>
            <p:ph type="title"/>
          </p:nvPr>
        </p:nvSpPr>
        <p:spPr/>
        <p:txBody>
          <a:bodyPr>
            <a:normAutofit fontScale="90000"/>
          </a:bodyPr>
          <a:lstStyle/>
          <a:p>
            <a:r>
              <a:rPr lang="en-US" dirty="0"/>
              <a:t>Comprehensive Study of Economics</a:t>
            </a:r>
          </a:p>
        </p:txBody>
      </p:sp>
      <p:sp>
        <p:nvSpPr>
          <p:cNvPr id="5" name="Content Placeholder 4">
            <a:extLst>
              <a:ext uri="{FF2B5EF4-FFF2-40B4-BE49-F238E27FC236}">
                <a16:creationId xmlns:a16="http://schemas.microsoft.com/office/drawing/2014/main" id="{B665EABB-0A78-E59B-9BA8-723810096237}"/>
              </a:ext>
            </a:extLst>
          </p:cNvPr>
          <p:cNvSpPr>
            <a:spLocks noGrp="1"/>
          </p:cNvSpPr>
          <p:nvPr>
            <p:ph sz="half" idx="2"/>
          </p:nvPr>
        </p:nvSpPr>
        <p:spPr>
          <a:xfrm>
            <a:off x="6096000" y="1010661"/>
            <a:ext cx="5181600" cy="5166302"/>
          </a:xfrm>
        </p:spPr>
        <p:txBody>
          <a:bodyPr/>
          <a:lstStyle/>
          <a:p>
            <a:r>
              <a:rPr lang="en-US" dirty="0"/>
              <a:t>Adam Smith introduced the idea of dividing labor into discrete tasks, in his famous 1776 book, titled </a:t>
            </a:r>
            <a:r>
              <a:rPr lang="en-US" i="1" dirty="0"/>
              <a:t>The Wealth of Nations</a:t>
            </a:r>
            <a:r>
              <a:rPr lang="en-US" dirty="0"/>
              <a:t>. (Credit: "Adam Smith" by Cadell and Davies (1811), John Horsburgh (1828), or R.C. Bell (1872)/Wikimedia Commons, Public Domain)</a:t>
            </a:r>
          </a:p>
          <a:p>
            <a:endParaRPr lang="en-US" dirty="0"/>
          </a:p>
        </p:txBody>
      </p:sp>
      <p:pic>
        <p:nvPicPr>
          <p:cNvPr id="3" name="Shape 79" descr="A portrait of Adam Smith">
            <a:extLst>
              <a:ext uri="{FF2B5EF4-FFF2-40B4-BE49-F238E27FC236}">
                <a16:creationId xmlns:a16="http://schemas.microsoft.com/office/drawing/2014/main" id="{784074F9-C39E-6B71-CB3E-029F48B5BD3C}"/>
              </a:ext>
            </a:extLst>
          </p:cNvPr>
          <p:cNvPicPr preferRelativeResize="0">
            <a:picLocks/>
          </p:cNvPicPr>
          <p:nvPr/>
        </p:nvPicPr>
        <p:blipFill rotWithShape="1">
          <a:blip r:embed="rId2">
            <a:alphaModFix/>
          </a:blip>
          <a:srcRect/>
          <a:stretch/>
        </p:blipFill>
        <p:spPr>
          <a:xfrm>
            <a:off x="981891" y="965705"/>
            <a:ext cx="3522204" cy="5256213"/>
          </a:xfrm>
          <a:prstGeom prst="rect">
            <a:avLst/>
          </a:prstGeom>
          <a:noFill/>
          <a:ln>
            <a:noFill/>
          </a:ln>
        </p:spPr>
      </p:pic>
    </p:spTree>
    <p:extLst>
      <p:ext uri="{BB962C8B-B14F-4D97-AF65-F5344CB8AC3E}">
        <p14:creationId xmlns:p14="http://schemas.microsoft.com/office/powerpoint/2010/main" val="3373503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3AEA-8F39-BDAC-2BFE-DD988132D7BA}"/>
              </a:ext>
            </a:extLst>
          </p:cNvPr>
          <p:cNvSpPr>
            <a:spLocks noGrp="1"/>
          </p:cNvSpPr>
          <p:nvPr>
            <p:ph type="title"/>
          </p:nvPr>
        </p:nvSpPr>
        <p:spPr/>
        <p:txBody>
          <a:bodyPr>
            <a:normAutofit fontScale="90000"/>
          </a:bodyPr>
          <a:lstStyle/>
          <a:p>
            <a:r>
              <a:rPr lang="en-US" dirty="0"/>
              <a:t>The Division of and Specialization of Labor</a:t>
            </a:r>
          </a:p>
        </p:txBody>
      </p:sp>
      <p:sp>
        <p:nvSpPr>
          <p:cNvPr id="5" name="Content Placeholder 4">
            <a:extLst>
              <a:ext uri="{FF2B5EF4-FFF2-40B4-BE49-F238E27FC236}">
                <a16:creationId xmlns:a16="http://schemas.microsoft.com/office/drawing/2014/main" id="{99C688FF-546C-9C57-1F54-AC41A92BB9F1}"/>
              </a:ext>
            </a:extLst>
          </p:cNvPr>
          <p:cNvSpPr>
            <a:spLocks noGrp="1"/>
          </p:cNvSpPr>
          <p:nvPr>
            <p:ph idx="1"/>
          </p:nvPr>
        </p:nvSpPr>
        <p:spPr>
          <a:xfrm>
            <a:off x="845894" y="4804360"/>
            <a:ext cx="10515600" cy="1185949"/>
          </a:xfrm>
        </p:spPr>
        <p:txBody>
          <a:bodyPr>
            <a:normAutofit fontScale="85000" lnSpcReduction="20000"/>
          </a:bodyPr>
          <a:lstStyle/>
          <a:p>
            <a:r>
              <a:rPr lang="en-US" b="1" dirty="0"/>
              <a:t>Division of labor </a:t>
            </a:r>
            <a:r>
              <a:rPr lang="en-US" dirty="0"/>
              <a:t>- the way in which different workers divide required tasks to produce a good or service.</a:t>
            </a:r>
          </a:p>
          <a:p>
            <a:pPr lvl="1"/>
            <a:r>
              <a:rPr lang="en-US" dirty="0"/>
              <a:t>Workers on an assembly line are an example of the divisions of labor. (Credit: "Red Wing Shoe Factory Tour" by Nina Hale/Flickr Creative Commons, CC BY 2.0)</a:t>
            </a:r>
          </a:p>
          <a:p>
            <a:endParaRPr lang="en-US" dirty="0"/>
          </a:p>
        </p:txBody>
      </p:sp>
      <p:pic>
        <p:nvPicPr>
          <p:cNvPr id="3" name="Shape 87" descr="The image depicts workers on an assembly line.">
            <a:extLst>
              <a:ext uri="{FF2B5EF4-FFF2-40B4-BE49-F238E27FC236}">
                <a16:creationId xmlns:a16="http://schemas.microsoft.com/office/drawing/2014/main" id="{ED6A68A4-4D12-8BF3-8CDF-527F85806085}"/>
              </a:ext>
            </a:extLst>
          </p:cNvPr>
          <p:cNvPicPr preferRelativeResize="0">
            <a:picLocks/>
          </p:cNvPicPr>
          <p:nvPr/>
        </p:nvPicPr>
        <p:blipFill rotWithShape="1">
          <a:blip r:embed="rId2">
            <a:alphaModFix/>
          </a:blip>
          <a:srcRect/>
          <a:stretch/>
        </p:blipFill>
        <p:spPr>
          <a:xfrm>
            <a:off x="3470947" y="1104001"/>
            <a:ext cx="5250106" cy="3500071"/>
          </a:xfrm>
          <a:prstGeom prst="rect">
            <a:avLst/>
          </a:prstGeom>
          <a:noFill/>
          <a:ln>
            <a:noFill/>
          </a:ln>
        </p:spPr>
      </p:pic>
    </p:spTree>
    <p:extLst>
      <p:ext uri="{BB962C8B-B14F-4D97-AF65-F5344CB8AC3E}">
        <p14:creationId xmlns:p14="http://schemas.microsoft.com/office/powerpoint/2010/main" val="3485354049"/>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TotalTime>
  <Words>1674</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Economics</vt:lpstr>
      <vt:lpstr>Ch.1 OUTLINE</vt:lpstr>
      <vt:lpstr>General Information</vt:lpstr>
      <vt:lpstr>Assessment</vt:lpstr>
      <vt:lpstr>1.1 What Is Economics, and Why Is It Important?</vt:lpstr>
      <vt:lpstr>Economics in the Social Media Age</vt:lpstr>
      <vt:lpstr>Scarcity</vt:lpstr>
      <vt:lpstr>Comprehensive Study of Economics</vt:lpstr>
      <vt:lpstr>The Division of and Specialization of Labor</vt:lpstr>
      <vt:lpstr>Why the Division of Labor Increases Production</vt:lpstr>
      <vt:lpstr>Why Study Economics?</vt:lpstr>
      <vt:lpstr>1.2 Microeconomics and Macroeconomics</vt:lpstr>
      <vt:lpstr>Other Economic Terms</vt:lpstr>
      <vt:lpstr>1.3 How Economists Use Theories and Models to Understand  Economic Issues</vt:lpstr>
      <vt:lpstr>Economic Theories and Models</vt:lpstr>
      <vt:lpstr>Circular Flow Diagram</vt:lpstr>
      <vt:lpstr>1.4 How Economies Can Be Organized: An Overview of Economic  Systems</vt:lpstr>
      <vt:lpstr>An Overview of Economic Systems</vt:lpstr>
      <vt:lpstr>An Overview of Economic Systems</vt:lpstr>
      <vt:lpstr>An Overview of Economic Systems</vt:lpstr>
      <vt:lpstr>Real World Economies</vt:lpstr>
      <vt:lpstr>Regulations: The Rules of the Game</vt:lpstr>
      <vt:lpstr>The Rise of Globalization</vt:lpstr>
      <vt:lpstr>The Global Economy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86</cp:revision>
  <dcterms:created xsi:type="dcterms:W3CDTF">2018-05-29T21:16:34Z</dcterms:created>
  <dcterms:modified xsi:type="dcterms:W3CDTF">2025-09-16T18:17:35Z</dcterms:modified>
</cp:coreProperties>
</file>