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53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192827"/>
            <a:ext cx="9144000" cy="1011237"/>
          </a:xfrm>
        </p:spPr>
        <p:txBody>
          <a:bodyPr/>
          <a:lstStyle/>
          <a:p>
            <a:r>
              <a:rPr lang="en-US" dirty="0"/>
              <a:t>Economics</a:t>
            </a:r>
          </a:p>
        </p:txBody>
      </p:sp>
      <p:sp>
        <p:nvSpPr>
          <p:cNvPr id="24" name="Text Placeholder 23">
            <a:extLst>
              <a:ext uri="{FF2B5EF4-FFF2-40B4-BE49-F238E27FC236}">
                <a16:creationId xmlns:a16="http://schemas.microsoft.com/office/drawing/2014/main" id="{0F1E18ED-FDAD-4C46-A2CD-D2ED77832A05}"/>
              </a:ext>
            </a:extLst>
          </p:cNvPr>
          <p:cNvSpPr>
            <a:spLocks noGrp="1"/>
          </p:cNvSpPr>
          <p:nvPr>
            <p:ph type="body" sz="quarter" idx="14"/>
          </p:nvPr>
        </p:nvSpPr>
        <p:spPr>
          <a:xfrm>
            <a:off x="1524000" y="3204290"/>
            <a:ext cx="9144000" cy="776287"/>
          </a:xfrm>
        </p:spPr>
        <p:txBody>
          <a:bodyPr>
            <a:normAutofit/>
          </a:bodyPr>
          <a:lstStyle/>
          <a:p>
            <a:r>
              <a:rPr lang="en-US" dirty="0"/>
              <a:t>CHOICE IN A WORLD OF SCARCITY</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Sunk Costs</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lnSpcReduction="10000"/>
          </a:bodyPr>
          <a:lstStyle/>
          <a:p>
            <a:r>
              <a:rPr lang="en-US" b="1" dirty="0"/>
              <a:t>Sunk costs </a:t>
            </a:r>
            <a:r>
              <a:rPr lang="en-US" dirty="0"/>
              <a:t>- costs that were incurred in the past and cannot be recovered.</a:t>
            </a:r>
          </a:p>
          <a:p>
            <a:endParaRPr lang="en-US" dirty="0"/>
          </a:p>
          <a:p>
            <a:r>
              <a:rPr lang="en-US" dirty="0"/>
              <a:t>For people and firms alike, dealing with sunk costs can be frustrating.</a:t>
            </a:r>
          </a:p>
          <a:p>
            <a:endParaRPr lang="en-US" dirty="0"/>
          </a:p>
          <a:p>
            <a:pPr lvl="1"/>
            <a:r>
              <a:rPr lang="en-US" dirty="0"/>
              <a:t>Example - A firm finds it hard to give up on a new product that is doing poorly because much money was spent in creating and launching the product.</a:t>
            </a:r>
          </a:p>
          <a:p>
            <a:endParaRPr lang="en-US" dirty="0"/>
          </a:p>
          <a:p>
            <a:r>
              <a:rPr lang="en-US" dirty="0"/>
              <a:t>The lesson of sunk costs is to ignore the past errors and make decisions based on what will happen in the </a:t>
            </a:r>
            <a:r>
              <a:rPr lang="en-US" u="sng" dirty="0"/>
              <a:t>future</a:t>
            </a:r>
            <a:r>
              <a:rPr lang="en-US" dirty="0"/>
              <a:t>.</a:t>
            </a:r>
          </a:p>
          <a:p>
            <a:endParaRPr lang="en-US" dirty="0"/>
          </a:p>
        </p:txBody>
      </p:sp>
    </p:spTree>
    <p:extLst>
      <p:ext uri="{BB962C8B-B14F-4D97-AF65-F5344CB8AC3E}">
        <p14:creationId xmlns:p14="http://schemas.microsoft.com/office/powerpoint/2010/main" val="3266798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pPr lvl="0">
              <a:spcBef>
                <a:spcPts val="0"/>
              </a:spcBef>
            </a:pPr>
            <a:r>
              <a:rPr lang="en-US" dirty="0"/>
              <a:t>2.2 The Production Possibilities Frontier and Social Choices</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r>
              <a:rPr lang="en-US" b="1" dirty="0"/>
              <a:t>Production possibilities frontier (PPF) </a:t>
            </a:r>
            <a:r>
              <a:rPr lang="en-US" dirty="0"/>
              <a:t>- a diagram that shows the productively efficient combinations of two products that an economy can produce given the resources it has available.</a:t>
            </a:r>
          </a:p>
          <a:p>
            <a:endParaRPr lang="en-US" dirty="0"/>
          </a:p>
          <a:p>
            <a:r>
              <a:rPr lang="en-US" dirty="0"/>
              <a:t>The </a:t>
            </a:r>
            <a:r>
              <a:rPr lang="en-US" b="1" dirty="0"/>
              <a:t>slope</a:t>
            </a:r>
            <a:r>
              <a:rPr lang="en-US" dirty="0"/>
              <a:t> of the production possibilities frontier shows the opportunity cost.</a:t>
            </a:r>
          </a:p>
          <a:p>
            <a:endParaRPr lang="en-US" dirty="0"/>
          </a:p>
        </p:txBody>
      </p:sp>
    </p:spTree>
    <p:extLst>
      <p:ext uri="{BB962C8B-B14F-4D97-AF65-F5344CB8AC3E}">
        <p14:creationId xmlns:p14="http://schemas.microsoft.com/office/powerpoint/2010/main" val="315213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Healthcare vs. Education Production Possibilities Frontier</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4519669"/>
            <a:ext cx="10515600" cy="1550055"/>
          </a:xfrm>
        </p:spPr>
        <p:txBody>
          <a:bodyPr>
            <a:normAutofit fontScale="92500" lnSpcReduction="20000"/>
          </a:bodyPr>
          <a:lstStyle/>
          <a:p>
            <a:r>
              <a:rPr lang="en-US" dirty="0"/>
              <a:t>This production possibilities frontier shows a tradeoff between devoting social resources to healthcare and devoting them to education. </a:t>
            </a:r>
          </a:p>
          <a:p>
            <a:r>
              <a:rPr lang="en-US" dirty="0"/>
              <a:t>At A </a:t>
            </a:r>
            <a:r>
              <a:rPr lang="en-US" u="sng" dirty="0"/>
              <a:t>all</a:t>
            </a:r>
            <a:r>
              <a:rPr lang="en-US" dirty="0"/>
              <a:t> resources go to healthcare and at B, </a:t>
            </a:r>
            <a:r>
              <a:rPr lang="en-US" u="sng" dirty="0"/>
              <a:t>most</a:t>
            </a:r>
            <a:r>
              <a:rPr lang="en-US" dirty="0"/>
              <a:t> go to healthcare. </a:t>
            </a:r>
          </a:p>
          <a:p>
            <a:r>
              <a:rPr lang="en-US" dirty="0"/>
              <a:t>At D </a:t>
            </a:r>
            <a:r>
              <a:rPr lang="en-US" u="sng" dirty="0"/>
              <a:t>most</a:t>
            </a:r>
            <a:r>
              <a:rPr lang="en-US" dirty="0"/>
              <a:t> resources go to education, and at F, </a:t>
            </a:r>
            <a:r>
              <a:rPr lang="en-US" u="sng" dirty="0"/>
              <a:t>all</a:t>
            </a:r>
            <a:r>
              <a:rPr lang="en-US" dirty="0"/>
              <a:t> go to education.</a:t>
            </a:r>
          </a:p>
        </p:txBody>
      </p:sp>
      <p:pic>
        <p:nvPicPr>
          <p:cNvPr id="9" name="Picture 8" descr="The graph shows that a society has limited resources and often must prioritize where to invest. On this graph, the y-axis is ʺHealthcare,ʺ and the x-axis is ʺEducation.ʺ">
            <a:extLst>
              <a:ext uri="{FF2B5EF4-FFF2-40B4-BE49-F238E27FC236}">
                <a16:creationId xmlns:a16="http://schemas.microsoft.com/office/drawing/2014/main" id="{C89C6D88-8A13-0B24-40C8-FF05C49D0952}"/>
              </a:ext>
            </a:extLst>
          </p:cNvPr>
          <p:cNvPicPr>
            <a:picLocks noChangeAspect="1"/>
          </p:cNvPicPr>
          <p:nvPr/>
        </p:nvPicPr>
        <p:blipFill>
          <a:blip r:embed="rId3"/>
          <a:stretch>
            <a:fillRect/>
          </a:stretch>
        </p:blipFill>
        <p:spPr>
          <a:xfrm>
            <a:off x="3743152" y="957018"/>
            <a:ext cx="4705696" cy="3395341"/>
          </a:xfrm>
          <a:prstGeom prst="rect">
            <a:avLst/>
          </a:prstGeom>
        </p:spPr>
      </p:pic>
    </p:spTree>
    <p:extLst>
      <p:ext uri="{BB962C8B-B14F-4D97-AF65-F5344CB8AC3E}">
        <p14:creationId xmlns:p14="http://schemas.microsoft.com/office/powerpoint/2010/main" val="319532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Healthcare vs. Education Production Possibilities Frontier</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4415246"/>
            <a:ext cx="10515600" cy="1841863"/>
          </a:xfrm>
        </p:spPr>
        <p:txBody>
          <a:bodyPr>
            <a:normAutofit fontScale="92500" lnSpcReduction="20000"/>
          </a:bodyPr>
          <a:lstStyle/>
          <a:p>
            <a:r>
              <a:rPr lang="en-US" dirty="0"/>
              <a:t>A society could choose to produce </a:t>
            </a:r>
            <a:r>
              <a:rPr lang="en-US" u="sng" dirty="0"/>
              <a:t>any</a:t>
            </a:r>
            <a:r>
              <a:rPr lang="en-US" dirty="0"/>
              <a:t> combination of healthcare and education on the production possibilities frontier.</a:t>
            </a:r>
          </a:p>
          <a:p>
            <a:r>
              <a:rPr lang="en-US" dirty="0"/>
              <a:t>It does not have enough resources to produce </a:t>
            </a:r>
            <a:r>
              <a:rPr lang="en-US" u="sng" dirty="0"/>
              <a:t>outside</a:t>
            </a:r>
            <a:r>
              <a:rPr lang="en-US" dirty="0"/>
              <a:t> the PPF.</a:t>
            </a:r>
          </a:p>
          <a:p>
            <a:r>
              <a:rPr lang="en-US" dirty="0"/>
              <a:t>Because the PPF is downward sloping from left to right, the only way society can obtain more education is by giving up some healthcare.</a:t>
            </a:r>
          </a:p>
          <a:p>
            <a:endParaRPr lang="en-US" dirty="0"/>
          </a:p>
        </p:txBody>
      </p:sp>
      <p:pic>
        <p:nvPicPr>
          <p:cNvPr id="8" name="Picture 7" descr="The graph shows that a society has limited resources and often must prioritize where to invest. On this graph, the y-axis is ʺHealthcare,ʺ and the x-axis is ʺEducation.ʺ">
            <a:extLst>
              <a:ext uri="{FF2B5EF4-FFF2-40B4-BE49-F238E27FC236}">
                <a16:creationId xmlns:a16="http://schemas.microsoft.com/office/drawing/2014/main" id="{B88E15B9-93B4-3019-40E8-472E4285DB69}"/>
              </a:ext>
            </a:extLst>
          </p:cNvPr>
          <p:cNvPicPr>
            <a:picLocks noChangeAspect="1"/>
          </p:cNvPicPr>
          <p:nvPr/>
        </p:nvPicPr>
        <p:blipFill>
          <a:blip r:embed="rId3"/>
          <a:stretch>
            <a:fillRect/>
          </a:stretch>
        </p:blipFill>
        <p:spPr>
          <a:xfrm>
            <a:off x="3743152" y="957018"/>
            <a:ext cx="4705696" cy="3395341"/>
          </a:xfrm>
          <a:prstGeom prst="rect">
            <a:avLst/>
          </a:prstGeom>
        </p:spPr>
      </p:pic>
    </p:spTree>
    <p:extLst>
      <p:ext uri="{BB962C8B-B14F-4D97-AF65-F5344CB8AC3E}">
        <p14:creationId xmlns:p14="http://schemas.microsoft.com/office/powerpoint/2010/main" val="3449250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The Shape of the PPF and the Law of Diminishing Returns</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r>
              <a:rPr lang="en-US" b="1" dirty="0"/>
              <a:t>Law of diminishing returns </a:t>
            </a:r>
            <a:r>
              <a:rPr lang="en-US" dirty="0"/>
              <a:t>- as additional increments of resources to producing a good or service are added, the marginal benefit from those additional increments will decline.</a:t>
            </a:r>
          </a:p>
          <a:p>
            <a:endParaRPr lang="en-US" dirty="0"/>
          </a:p>
          <a:p>
            <a:pPr lvl="1"/>
            <a:r>
              <a:rPr lang="en-US" dirty="0"/>
              <a:t>The law of diminishing marginal utility is a more specific case of the law of diminishing returns.</a:t>
            </a:r>
          </a:p>
          <a:p>
            <a:endParaRPr lang="en-US" dirty="0"/>
          </a:p>
        </p:txBody>
      </p:sp>
    </p:spTree>
    <p:extLst>
      <p:ext uri="{BB962C8B-B14F-4D97-AF65-F5344CB8AC3E}">
        <p14:creationId xmlns:p14="http://schemas.microsoft.com/office/powerpoint/2010/main" val="4287890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Healthcare vs. Education Production Possibilities Frontier, Continued</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4351599"/>
            <a:ext cx="10515600" cy="1918572"/>
          </a:xfrm>
        </p:spPr>
        <p:txBody>
          <a:bodyPr>
            <a:normAutofit fontScale="92500" lnSpcReduction="20000"/>
          </a:bodyPr>
          <a:lstStyle/>
          <a:p>
            <a:r>
              <a:rPr lang="en-US" dirty="0"/>
              <a:t>The curvature of the PPF shows that as we add more resources to education, moving from left to right along the horizontal axis, the original gains are fairly large, but gradually diminish.</a:t>
            </a:r>
          </a:p>
          <a:p>
            <a:r>
              <a:rPr lang="en-US" dirty="0"/>
              <a:t>By contrast, as we add more resources to healthcare, moving from bottom to top on the vertical axis, the original gains are fairly large, but again gradually diminish.</a:t>
            </a:r>
          </a:p>
          <a:p>
            <a:endParaRPr lang="en-US" dirty="0"/>
          </a:p>
        </p:txBody>
      </p:sp>
      <p:pic>
        <p:nvPicPr>
          <p:cNvPr id="3" name="Picture 2" descr="The graph shows that a society has limited resources and often must prioritize where to invest. On this graph, the y-axis is ʺHealthcare,ʺ and the x-axis is ʺEducation.ʺ">
            <a:extLst>
              <a:ext uri="{FF2B5EF4-FFF2-40B4-BE49-F238E27FC236}">
                <a16:creationId xmlns:a16="http://schemas.microsoft.com/office/drawing/2014/main" id="{BD73E145-59BE-FE27-53CF-3AF682554C8B}"/>
              </a:ext>
            </a:extLst>
          </p:cNvPr>
          <p:cNvPicPr>
            <a:picLocks noChangeAspect="1"/>
          </p:cNvPicPr>
          <p:nvPr/>
        </p:nvPicPr>
        <p:blipFill>
          <a:blip r:embed="rId3"/>
          <a:stretch>
            <a:fillRect/>
          </a:stretch>
        </p:blipFill>
        <p:spPr>
          <a:xfrm>
            <a:off x="3743152" y="957018"/>
            <a:ext cx="4705696" cy="3395341"/>
          </a:xfrm>
          <a:prstGeom prst="rect">
            <a:avLst/>
          </a:prstGeom>
        </p:spPr>
      </p:pic>
    </p:spTree>
    <p:extLst>
      <p:ext uri="{BB962C8B-B14F-4D97-AF65-F5344CB8AC3E}">
        <p14:creationId xmlns:p14="http://schemas.microsoft.com/office/powerpoint/2010/main" val="3368476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Differences - Budget Constraint and PPF</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pPr marL="0" indent="0">
              <a:buNone/>
            </a:pPr>
            <a:r>
              <a:rPr lang="en-US" dirty="0"/>
              <a:t>Two major differences between a </a:t>
            </a:r>
            <a:r>
              <a:rPr lang="en-US" b="1" dirty="0"/>
              <a:t>budget constraint </a:t>
            </a:r>
            <a:r>
              <a:rPr lang="en-US" dirty="0"/>
              <a:t>and a </a:t>
            </a:r>
            <a:r>
              <a:rPr lang="en-US" b="1" dirty="0"/>
              <a:t>PPF</a:t>
            </a:r>
            <a:r>
              <a:rPr lang="en-US" dirty="0"/>
              <a:t>:</a:t>
            </a:r>
          </a:p>
          <a:p>
            <a:endParaRPr lang="en-US" dirty="0"/>
          </a:p>
          <a:p>
            <a:pPr marL="0" indent="0">
              <a:buNone/>
            </a:pPr>
            <a:r>
              <a:rPr lang="en-US" dirty="0"/>
              <a:t>1) 	The budget constraint is a straight line.</a:t>
            </a:r>
          </a:p>
          <a:p>
            <a:pPr lvl="2"/>
            <a:r>
              <a:rPr lang="en-US" dirty="0"/>
              <a:t>Slope is given by the relative prices of the two goods, which are fixed, so slope doesn't change.</a:t>
            </a:r>
          </a:p>
          <a:p>
            <a:pPr lvl="2"/>
            <a:r>
              <a:rPr lang="en-US" dirty="0"/>
              <a:t>PPF has a curved shape because of the law of diminishing returns, so slope is different at various points on the PPF.</a:t>
            </a:r>
          </a:p>
          <a:p>
            <a:endParaRPr lang="en-US" dirty="0"/>
          </a:p>
          <a:p>
            <a:pPr marL="0" indent="0">
              <a:buNone/>
            </a:pPr>
            <a:r>
              <a:rPr lang="en-US" dirty="0"/>
              <a:t>2) 	The absence of specific numbers on the axes of the PPF.</a:t>
            </a:r>
          </a:p>
          <a:p>
            <a:pPr lvl="2"/>
            <a:r>
              <a:rPr lang="en-US" dirty="0"/>
              <a:t>The exact amount of resources an imaginary economy has is not known.</a:t>
            </a:r>
          </a:p>
          <a:p>
            <a:endParaRPr lang="en-US" dirty="0"/>
          </a:p>
        </p:txBody>
      </p:sp>
    </p:spTree>
    <p:extLst>
      <p:ext uri="{BB962C8B-B14F-4D97-AF65-F5344CB8AC3E}">
        <p14:creationId xmlns:p14="http://schemas.microsoft.com/office/powerpoint/2010/main" val="29857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Similarities - Budget Constraint and PPF</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4299582"/>
            <a:ext cx="10515600" cy="1892211"/>
          </a:xfrm>
        </p:spPr>
        <p:txBody>
          <a:bodyPr>
            <a:normAutofit fontScale="92500" lnSpcReduction="10000"/>
          </a:bodyPr>
          <a:lstStyle/>
          <a:p>
            <a:r>
              <a:rPr lang="en-US" dirty="0"/>
              <a:t>Both the budget constraint and the social production possibilities frontier (PPF) show the constraints under which individual consumers and society as a whole operate. </a:t>
            </a:r>
          </a:p>
          <a:p>
            <a:r>
              <a:rPr lang="en-US" dirty="0"/>
              <a:t>Both diagrams show the tradeoff in choosing more of one good at the cost of less of the other.</a:t>
            </a:r>
          </a:p>
          <a:p>
            <a:endParaRPr lang="en-US" dirty="0"/>
          </a:p>
        </p:txBody>
      </p:sp>
      <p:pic>
        <p:nvPicPr>
          <p:cNvPr id="5" name="Picture 4" descr="Two graphs will occur frequently throughout the text. They represent the possible outcomes of constraints/production of goods. The graph on the left has “Good 2” along the y-axis and “Good 1” along the x-axis. The graph on the right has “Good 1” along the y-axis and “Good 2” along the x-axis.">
            <a:extLst>
              <a:ext uri="{FF2B5EF4-FFF2-40B4-BE49-F238E27FC236}">
                <a16:creationId xmlns:a16="http://schemas.microsoft.com/office/drawing/2014/main" id="{6BF03129-72ED-CED5-F308-C1FF40CA12E3}"/>
              </a:ext>
            </a:extLst>
          </p:cNvPr>
          <p:cNvPicPr>
            <a:picLocks noChangeAspect="1"/>
          </p:cNvPicPr>
          <p:nvPr/>
        </p:nvPicPr>
        <p:blipFill>
          <a:blip r:embed="rId3"/>
          <a:stretch>
            <a:fillRect/>
          </a:stretch>
        </p:blipFill>
        <p:spPr>
          <a:xfrm>
            <a:off x="2237270" y="989281"/>
            <a:ext cx="7717459" cy="3110729"/>
          </a:xfrm>
          <a:prstGeom prst="rect">
            <a:avLst/>
          </a:prstGeom>
        </p:spPr>
      </p:pic>
    </p:spTree>
    <p:extLst>
      <p:ext uri="{BB962C8B-B14F-4D97-AF65-F5344CB8AC3E}">
        <p14:creationId xmlns:p14="http://schemas.microsoft.com/office/powerpoint/2010/main" val="4030702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Productive Efficiency and Allocative Efficiency</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r>
              <a:rPr lang="en-US" b="1" dirty="0"/>
              <a:t>Productive efficiency </a:t>
            </a:r>
            <a:r>
              <a:rPr lang="en-US" dirty="0"/>
              <a:t>- when it is impossible to produce more of one good (or service) without decreasing the quantity produced of another good (or service)</a:t>
            </a:r>
          </a:p>
          <a:p>
            <a:endParaRPr lang="en-US" dirty="0"/>
          </a:p>
          <a:p>
            <a:r>
              <a:rPr lang="en-US" dirty="0"/>
              <a:t>Any choice inside the PPF is productively inefficient because it is possible to produce more of one good, the other good, or some combination of both goods.</a:t>
            </a:r>
          </a:p>
          <a:p>
            <a:endParaRPr lang="en-US" dirty="0"/>
          </a:p>
          <a:p>
            <a:r>
              <a:rPr lang="en-US" b="1" dirty="0"/>
              <a:t>Allocative efficiency </a:t>
            </a:r>
            <a:r>
              <a:rPr lang="en-US" dirty="0"/>
              <a:t>- when the mix of goods produced represents the mix that society most desires</a:t>
            </a:r>
          </a:p>
          <a:p>
            <a:endParaRPr lang="en-US" dirty="0"/>
          </a:p>
        </p:txBody>
      </p:sp>
    </p:spTree>
    <p:extLst>
      <p:ext uri="{BB962C8B-B14F-4D97-AF65-F5344CB8AC3E}">
        <p14:creationId xmlns:p14="http://schemas.microsoft.com/office/powerpoint/2010/main" val="3859033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Healthcare vs. Education Production Possibilities Frontier, Continued</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4663440"/>
            <a:ext cx="10515600" cy="1541418"/>
          </a:xfrm>
        </p:spPr>
        <p:txBody>
          <a:bodyPr>
            <a:normAutofit lnSpcReduction="10000"/>
          </a:bodyPr>
          <a:lstStyle/>
          <a:p>
            <a:r>
              <a:rPr lang="en-US" dirty="0"/>
              <a:t>Productive efficiency - </a:t>
            </a:r>
          </a:p>
          <a:p>
            <a:pPr lvl="1"/>
            <a:r>
              <a:rPr lang="en-US" dirty="0"/>
              <a:t>All choices along a given PPF like B, C, and D display productive efficiency.</a:t>
            </a:r>
          </a:p>
          <a:p>
            <a:pPr lvl="1"/>
            <a:r>
              <a:rPr lang="en-US" dirty="0"/>
              <a:t>R does not, because it is inside the PPF curve, and thus not all resources are being used.</a:t>
            </a:r>
          </a:p>
          <a:p>
            <a:endParaRPr lang="en-US" dirty="0"/>
          </a:p>
        </p:txBody>
      </p:sp>
      <p:pic>
        <p:nvPicPr>
          <p:cNvPr id="5" name="Picture 4" descr="The graph shows that a society has limited resources and often must prioritize where to invest. On this graph, the y-axis is ʺHealthcare,ʺ and the x-axis is ʺEducation.ʺ">
            <a:extLst>
              <a:ext uri="{FF2B5EF4-FFF2-40B4-BE49-F238E27FC236}">
                <a16:creationId xmlns:a16="http://schemas.microsoft.com/office/drawing/2014/main" id="{DF8C6B8B-9254-DF19-193F-649A97B1595C}"/>
              </a:ext>
            </a:extLst>
          </p:cNvPr>
          <p:cNvPicPr>
            <a:picLocks noChangeAspect="1"/>
          </p:cNvPicPr>
          <p:nvPr/>
        </p:nvPicPr>
        <p:blipFill>
          <a:blip r:embed="rId3"/>
          <a:stretch>
            <a:fillRect/>
          </a:stretch>
        </p:blipFill>
        <p:spPr>
          <a:xfrm>
            <a:off x="3807616" y="885305"/>
            <a:ext cx="4576768" cy="3682538"/>
          </a:xfrm>
          <a:prstGeom prst="rect">
            <a:avLst/>
          </a:prstGeom>
        </p:spPr>
      </p:pic>
    </p:spTree>
    <p:extLst>
      <p:ext uri="{BB962C8B-B14F-4D97-AF65-F5344CB8AC3E}">
        <p14:creationId xmlns:p14="http://schemas.microsoft.com/office/powerpoint/2010/main" val="37621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Ch.2 OUTLINE</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p:txBody>
          <a:bodyPr/>
          <a:lstStyle/>
          <a:p>
            <a:pPr lvl="0" rtl="0">
              <a:lnSpc>
                <a:spcPct val="115000"/>
              </a:lnSpc>
              <a:spcBef>
                <a:spcPts val="0"/>
              </a:spcBef>
              <a:buNone/>
            </a:pPr>
            <a:r>
              <a:rPr lang="en-US" sz="2800" dirty="0"/>
              <a:t>2.1: How Individuals Make Choices Based on Their Budget Constraint</a:t>
            </a:r>
          </a:p>
          <a:p>
            <a:pPr lvl="0" rtl="0">
              <a:lnSpc>
                <a:spcPct val="115000"/>
              </a:lnSpc>
              <a:spcBef>
                <a:spcPts val="0"/>
              </a:spcBef>
              <a:buNone/>
            </a:pPr>
            <a:r>
              <a:rPr lang="en-US" sz="2800" dirty="0"/>
              <a:t>2.2: The Production Possibilities Frontier and Social Choices</a:t>
            </a:r>
          </a:p>
          <a:p>
            <a:pPr lvl="0" rtl="0">
              <a:lnSpc>
                <a:spcPct val="115000"/>
              </a:lnSpc>
              <a:spcBef>
                <a:spcPts val="0"/>
              </a:spcBef>
              <a:buNone/>
            </a:pPr>
            <a:r>
              <a:rPr lang="en-US" sz="2800" dirty="0"/>
              <a:t>2.3: Confronting Objections to the Economic Approach</a:t>
            </a:r>
          </a:p>
          <a:p>
            <a:endParaRPr lang="en-US" dirty="0"/>
          </a:p>
        </p:txBody>
      </p:sp>
      <p:sp>
        <p:nvSpPr>
          <p:cNvPr id="8" name="Content Placeholder 7">
            <a:extLst>
              <a:ext uri="{FF2B5EF4-FFF2-40B4-BE49-F238E27FC236}">
                <a16:creationId xmlns:a16="http://schemas.microsoft.com/office/drawing/2014/main" id="{F6312B98-B57D-3B90-6F48-124F15CB0069}"/>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The PPF and Comparative Advantage</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r>
              <a:rPr lang="en-US" dirty="0"/>
              <a:t>How much of a good a country decides to produce depends on how expensive it is to produce it versus buying it from a different country.</a:t>
            </a:r>
          </a:p>
          <a:p>
            <a:endParaRPr lang="en-US" dirty="0"/>
          </a:p>
          <a:p>
            <a:r>
              <a:rPr lang="en-US" dirty="0"/>
              <a:t>Countries tend to have different opportunity costs of producing a specific good, either because of different climates, geography, technology, or skills.</a:t>
            </a:r>
          </a:p>
          <a:p>
            <a:endParaRPr lang="en-US" dirty="0"/>
          </a:p>
          <a:p>
            <a:r>
              <a:rPr lang="en-US" b="1" dirty="0"/>
              <a:t>Comparative advantage </a:t>
            </a:r>
            <a:r>
              <a:rPr lang="en-US" dirty="0"/>
              <a:t>- when a country can produce a good at a lower opportunity cost than another country.</a:t>
            </a:r>
          </a:p>
          <a:p>
            <a:endParaRPr lang="en-US" dirty="0"/>
          </a:p>
        </p:txBody>
      </p:sp>
    </p:spTree>
    <p:extLst>
      <p:ext uri="{BB962C8B-B14F-4D97-AF65-F5344CB8AC3E}">
        <p14:creationId xmlns:p14="http://schemas.microsoft.com/office/powerpoint/2010/main" val="39362502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The PPF and Comparative Advantage</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4238897"/>
            <a:ext cx="10515600" cy="2005149"/>
          </a:xfrm>
        </p:spPr>
        <p:txBody>
          <a:bodyPr>
            <a:normAutofit fontScale="92500" lnSpcReduction="10000"/>
          </a:bodyPr>
          <a:lstStyle/>
          <a:p>
            <a:r>
              <a:rPr lang="en-US" dirty="0"/>
              <a:t>The U.S. PPF is flatter than the Brazil PPF implying that the opportunity cost of wheat in terms of sugar cane is lower in the U.S. than in Brazil. </a:t>
            </a:r>
          </a:p>
          <a:p>
            <a:r>
              <a:rPr lang="en-US" dirty="0"/>
              <a:t>Conversely, the opportunity cost of sugar cane is lower in Brazil. </a:t>
            </a:r>
          </a:p>
          <a:p>
            <a:r>
              <a:rPr lang="en-US" dirty="0"/>
              <a:t>The </a:t>
            </a:r>
            <a:r>
              <a:rPr lang="en-US" dirty="0">
                <a:solidFill>
                  <a:schemeClr val="accent2"/>
                </a:solidFill>
              </a:rPr>
              <a:t>U.S. </a:t>
            </a:r>
            <a:r>
              <a:rPr lang="en-US" dirty="0"/>
              <a:t>has comparative advantage in </a:t>
            </a:r>
            <a:r>
              <a:rPr lang="en-US" dirty="0">
                <a:solidFill>
                  <a:schemeClr val="accent2"/>
                </a:solidFill>
              </a:rPr>
              <a:t>wheat </a:t>
            </a:r>
            <a:r>
              <a:rPr lang="en-US" dirty="0"/>
              <a:t>and </a:t>
            </a:r>
            <a:r>
              <a:rPr lang="en-US" dirty="0">
                <a:solidFill>
                  <a:schemeClr val="accent5">
                    <a:lumMod val="50000"/>
                    <a:lumOff val="50000"/>
                  </a:schemeClr>
                </a:solidFill>
              </a:rPr>
              <a:t>Brazil</a:t>
            </a:r>
            <a:r>
              <a:rPr lang="en-US" dirty="0"/>
              <a:t> has comparative advantage in </a:t>
            </a:r>
            <a:r>
              <a:rPr lang="en-US" dirty="0">
                <a:solidFill>
                  <a:schemeClr val="accent5">
                    <a:lumMod val="50000"/>
                    <a:lumOff val="50000"/>
                  </a:schemeClr>
                </a:solidFill>
              </a:rPr>
              <a:t>sugar cane</a:t>
            </a:r>
            <a:r>
              <a:rPr lang="en-US" dirty="0"/>
              <a:t>.</a:t>
            </a:r>
          </a:p>
          <a:p>
            <a:endParaRPr lang="en-US" dirty="0"/>
          </a:p>
        </p:txBody>
      </p:sp>
      <p:pic>
        <p:nvPicPr>
          <p:cNvPr id="5" name="Picture 4" descr="This graph shows two images. Both images have y-axes labeled “Sugar Cane” and x-axes labeled “Wheat.” In image (a), Brazil’s Sugar Cane production is nearly double the production of its wheat. In image (b), the U.S.’s Sugar Cane production is nearly half the production of its wheat.">
            <a:extLst>
              <a:ext uri="{FF2B5EF4-FFF2-40B4-BE49-F238E27FC236}">
                <a16:creationId xmlns:a16="http://schemas.microsoft.com/office/drawing/2014/main" id="{B057F46A-6D64-3D7A-F0C8-A61CC46C940C}"/>
              </a:ext>
            </a:extLst>
          </p:cNvPr>
          <p:cNvPicPr>
            <a:picLocks noChangeAspect="1"/>
          </p:cNvPicPr>
          <p:nvPr/>
        </p:nvPicPr>
        <p:blipFill>
          <a:blip r:embed="rId3"/>
          <a:stretch>
            <a:fillRect/>
          </a:stretch>
        </p:blipFill>
        <p:spPr>
          <a:xfrm>
            <a:off x="3124200" y="984969"/>
            <a:ext cx="5943600" cy="3058668"/>
          </a:xfrm>
          <a:prstGeom prst="rect">
            <a:avLst/>
          </a:prstGeom>
        </p:spPr>
      </p:pic>
    </p:spTree>
    <p:extLst>
      <p:ext uri="{BB962C8B-B14F-4D97-AF65-F5344CB8AC3E}">
        <p14:creationId xmlns:p14="http://schemas.microsoft.com/office/powerpoint/2010/main" val="458922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pPr lvl="0">
              <a:spcBef>
                <a:spcPts val="0"/>
              </a:spcBef>
            </a:pPr>
            <a:r>
              <a:rPr lang="en-US" dirty="0"/>
              <a:t>2.3 Confronting Objections to the Economic Approach</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pPr marL="0" indent="0">
              <a:buNone/>
            </a:pPr>
            <a:r>
              <a:rPr lang="en-US" i="1" dirty="0"/>
              <a:t>Objections in understanding the economic approach to decision-making:</a:t>
            </a:r>
          </a:p>
          <a:p>
            <a:endParaRPr lang="en-US" dirty="0"/>
          </a:p>
          <a:p>
            <a:pPr marL="0" indent="0">
              <a:buNone/>
            </a:pPr>
            <a:r>
              <a:rPr lang="en-US" dirty="0"/>
              <a:t>1) People, firms, and society do not act in a way that fits the economic way of thinking.</a:t>
            </a:r>
          </a:p>
          <a:p>
            <a:endParaRPr lang="en-US" dirty="0"/>
          </a:p>
          <a:p>
            <a:pPr lvl="1"/>
            <a:r>
              <a:rPr lang="en-US" dirty="0"/>
              <a:t>However, it is reasonable, as a first approximation, to analyze them with the tools of economic analysis.</a:t>
            </a:r>
          </a:p>
          <a:p>
            <a:pPr lvl="1"/>
            <a:r>
              <a:rPr lang="en-US" dirty="0"/>
              <a:t>Will be addressed in a later chapter on consumer choices.</a:t>
            </a:r>
          </a:p>
          <a:p>
            <a:endParaRPr lang="en-US" dirty="0"/>
          </a:p>
        </p:txBody>
      </p:sp>
    </p:spTree>
    <p:extLst>
      <p:ext uri="{BB962C8B-B14F-4D97-AF65-F5344CB8AC3E}">
        <p14:creationId xmlns:p14="http://schemas.microsoft.com/office/powerpoint/2010/main" val="2356671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Confronting Objections to the Economic Approach</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a:bodyPr>
          <a:lstStyle/>
          <a:p>
            <a:pPr marL="0" indent="0">
              <a:buNone/>
            </a:pPr>
            <a:r>
              <a:rPr lang="en-US" i="1" dirty="0"/>
              <a:t>Objections in understanding the economic approach to decision-making:</a:t>
            </a:r>
          </a:p>
          <a:p>
            <a:endParaRPr lang="en-US" dirty="0"/>
          </a:p>
          <a:p>
            <a:pPr marL="0" indent="0">
              <a:buNone/>
            </a:pPr>
            <a:r>
              <a:rPr lang="en-US" dirty="0"/>
              <a:t>2) People, firms, and society </a:t>
            </a:r>
            <a:r>
              <a:rPr lang="en-US" u="sng" dirty="0"/>
              <a:t>should not</a:t>
            </a:r>
            <a:r>
              <a:rPr lang="en-US" dirty="0"/>
              <a:t> act this way.</a:t>
            </a:r>
          </a:p>
          <a:p>
            <a:pPr lvl="1"/>
            <a:r>
              <a:rPr lang="en-US" dirty="0"/>
              <a:t>The economics approach: </a:t>
            </a:r>
          </a:p>
          <a:p>
            <a:pPr lvl="2"/>
            <a:r>
              <a:rPr lang="en-US" dirty="0"/>
              <a:t>Portrays people as self-interested, </a:t>
            </a:r>
            <a:r>
              <a:rPr lang="en-US" i="1" dirty="0"/>
              <a:t>but economics is not a form of moral instruction</a:t>
            </a:r>
            <a:r>
              <a:rPr lang="en-US" dirty="0"/>
              <a:t>.</a:t>
            </a:r>
          </a:p>
          <a:p>
            <a:pPr lvl="2"/>
            <a:r>
              <a:rPr lang="en-US" dirty="0"/>
              <a:t>Seeks to describe economic behavior as it actually exists.</a:t>
            </a:r>
          </a:p>
          <a:p>
            <a:pPr lvl="2"/>
            <a:r>
              <a:rPr lang="en-US" dirty="0"/>
              <a:t>Uses, </a:t>
            </a:r>
            <a:r>
              <a:rPr lang="en-US" b="1" dirty="0"/>
              <a:t>positive statements</a:t>
            </a:r>
            <a:r>
              <a:rPr lang="en-US" dirty="0"/>
              <a:t>, which describe the world as it is. These are </a:t>
            </a:r>
            <a:r>
              <a:rPr lang="en-US" u="sng" dirty="0"/>
              <a:t>factual</a:t>
            </a:r>
            <a:r>
              <a:rPr lang="en-US" dirty="0"/>
              <a:t>.</a:t>
            </a:r>
          </a:p>
          <a:p>
            <a:pPr lvl="2"/>
            <a:r>
              <a:rPr lang="en-US" dirty="0"/>
              <a:t>Tries to avoid </a:t>
            </a:r>
            <a:r>
              <a:rPr lang="en-US" b="1" dirty="0"/>
              <a:t>normative statements</a:t>
            </a:r>
            <a:r>
              <a:rPr lang="en-US" dirty="0"/>
              <a:t>, which describe how the world should be. These statements are subjective questions of </a:t>
            </a:r>
            <a:r>
              <a:rPr lang="en-US" u="sng" dirty="0"/>
              <a:t>opinion</a:t>
            </a:r>
            <a:r>
              <a:rPr lang="en-US" dirty="0"/>
              <a:t>.</a:t>
            </a:r>
          </a:p>
          <a:p>
            <a:endParaRPr lang="en-US" dirty="0"/>
          </a:p>
        </p:txBody>
      </p:sp>
    </p:spTree>
    <p:extLst>
      <p:ext uri="{BB962C8B-B14F-4D97-AF65-F5344CB8AC3E}">
        <p14:creationId xmlns:p14="http://schemas.microsoft.com/office/powerpoint/2010/main" val="15928680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Confronting Objections to the Economic Approach</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478185"/>
          </a:xfrm>
        </p:spPr>
        <p:txBody>
          <a:bodyPr>
            <a:normAutofit fontScale="85000" lnSpcReduction="10000"/>
          </a:bodyPr>
          <a:lstStyle/>
          <a:p>
            <a:r>
              <a:rPr lang="en-US" b="1" dirty="0"/>
              <a:t>Invisible hand </a:t>
            </a:r>
            <a:r>
              <a:rPr lang="en-US" dirty="0"/>
              <a:t>- concept that individuals' self-interested behavior can lead to positive social outcomes</a:t>
            </a:r>
          </a:p>
          <a:p>
            <a:endParaRPr lang="en-US" dirty="0"/>
          </a:p>
          <a:p>
            <a:pPr lvl="1"/>
            <a:r>
              <a:rPr lang="en-US" dirty="0"/>
              <a:t>Identified in Adam Smith’s </a:t>
            </a:r>
            <a:r>
              <a:rPr lang="en-US" i="1" dirty="0"/>
              <a:t>The Wealth of Nations</a:t>
            </a:r>
            <a:r>
              <a:rPr lang="en-US" dirty="0"/>
              <a:t>.</a:t>
            </a:r>
          </a:p>
          <a:p>
            <a:endParaRPr lang="en-US" dirty="0"/>
          </a:p>
          <a:p>
            <a:r>
              <a:rPr lang="en-US" dirty="0"/>
              <a:t>Consumers will encourage businesses to offer goods and services that meet their needs.</a:t>
            </a:r>
          </a:p>
          <a:p>
            <a:endParaRPr lang="en-US" dirty="0"/>
          </a:p>
          <a:p>
            <a:r>
              <a:rPr lang="en-US" dirty="0"/>
              <a:t>It is possible that broader social good can emerge from selfish individual actions.</a:t>
            </a:r>
          </a:p>
          <a:p>
            <a:endParaRPr lang="en-US" dirty="0"/>
          </a:p>
          <a:p>
            <a:r>
              <a:rPr lang="en-US" dirty="0"/>
              <a:t>Self-interest in economics does not </a:t>
            </a:r>
            <a:r>
              <a:rPr lang="en-US" dirty="0" err="1"/>
              <a:t>not</a:t>
            </a:r>
            <a:r>
              <a:rPr lang="en-US" dirty="0"/>
              <a:t> imply self-interest in all aspects of life.</a:t>
            </a:r>
          </a:p>
          <a:p>
            <a:endParaRPr lang="en-US" dirty="0"/>
          </a:p>
        </p:txBody>
      </p:sp>
    </p:spTree>
    <p:extLst>
      <p:ext uri="{BB962C8B-B14F-4D97-AF65-F5344CB8AC3E}">
        <p14:creationId xmlns:p14="http://schemas.microsoft.com/office/powerpoint/2010/main" val="615641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0B87ECC5-F9E0-12B3-912B-D00A12FD2DBE}"/>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Choices and Tradeoffs</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5143075"/>
            <a:ext cx="10515600" cy="1150690"/>
          </a:xfrm>
        </p:spPr>
        <p:txBody>
          <a:bodyPr>
            <a:normAutofit fontScale="77500" lnSpcReduction="20000"/>
          </a:bodyPr>
          <a:lstStyle/>
          <a:p>
            <a:pPr marL="0" indent="0" algn="ctr">
              <a:buNone/>
            </a:pPr>
            <a:r>
              <a:rPr lang="en-US" sz="2400" dirty="0"/>
              <a:t>(Credit: modification of "College of DuPage Commencement 2018 107" by COD Newsroom/Flickr, CC BY 2.0)</a:t>
            </a:r>
          </a:p>
          <a:p>
            <a:pPr marL="0" indent="0">
              <a:buNone/>
            </a:pPr>
            <a:r>
              <a:rPr lang="en-US" dirty="0"/>
              <a:t>In general, the higher the degree, the higher the salary. So why aren’t more people pursuing higher degrees? The short answer: choices and tradeoffs. </a:t>
            </a:r>
          </a:p>
          <a:p>
            <a:endParaRPr lang="en-US" dirty="0"/>
          </a:p>
        </p:txBody>
      </p:sp>
      <p:pic>
        <p:nvPicPr>
          <p:cNvPr id="4" name="Picture 3" descr="This photograph shows a student walking across the stage at their high school graduation ceremony.">
            <a:extLst>
              <a:ext uri="{FF2B5EF4-FFF2-40B4-BE49-F238E27FC236}">
                <a16:creationId xmlns:a16="http://schemas.microsoft.com/office/drawing/2014/main" id="{B72E5B83-50EE-FCBF-F8AB-89DDF09BF970}"/>
              </a:ext>
            </a:extLst>
          </p:cNvPr>
          <p:cNvPicPr>
            <a:picLocks noChangeAspect="1"/>
          </p:cNvPicPr>
          <p:nvPr/>
        </p:nvPicPr>
        <p:blipFill>
          <a:blip r:embed="rId3"/>
          <a:stretch>
            <a:fillRect/>
          </a:stretch>
        </p:blipFill>
        <p:spPr>
          <a:xfrm>
            <a:off x="3410059" y="907453"/>
            <a:ext cx="5371882" cy="4117878"/>
          </a:xfrm>
          <a:prstGeom prst="rect">
            <a:avLst/>
          </a:prstGeom>
        </p:spPr>
      </p:pic>
    </p:spTree>
    <p:extLst>
      <p:ext uri="{BB962C8B-B14F-4D97-AF65-F5344CB8AC3E}">
        <p14:creationId xmlns:p14="http://schemas.microsoft.com/office/powerpoint/2010/main" val="355528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pPr lvl="0">
              <a:spcBef>
                <a:spcPts val="0"/>
              </a:spcBef>
            </a:pPr>
            <a:r>
              <a:rPr lang="en-US" dirty="0"/>
              <a:t>2.1 How Individuals Make Choices Based on Their Budget Constraint</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817819"/>
          </a:xfrm>
        </p:spPr>
        <p:txBody>
          <a:bodyPr>
            <a:normAutofit/>
          </a:bodyPr>
          <a:lstStyle/>
          <a:p>
            <a:r>
              <a:rPr lang="en-US" b="1" dirty="0"/>
              <a:t>Budget constraint </a:t>
            </a:r>
            <a:r>
              <a:rPr lang="en-US" dirty="0"/>
              <a:t>- all possible consumption combinations of goods that someone can afford, given the prices of goods, when </a:t>
            </a:r>
            <a:r>
              <a:rPr lang="en-US" u="sng" dirty="0"/>
              <a:t>all</a:t>
            </a:r>
            <a:r>
              <a:rPr lang="en-US" dirty="0"/>
              <a:t> income is spent; the boundary of the opportunity set.</a:t>
            </a:r>
          </a:p>
          <a:p>
            <a:r>
              <a:rPr lang="en-US" b="1" dirty="0"/>
              <a:t>Opportunity set </a:t>
            </a:r>
            <a:r>
              <a:rPr lang="en-US" dirty="0"/>
              <a:t>- all possible combinations of consumption that someone can afford given the prices of goods and the individual’s income (all income does not need to be spent).</a:t>
            </a:r>
          </a:p>
          <a:p>
            <a:r>
              <a:rPr lang="en-US" dirty="0"/>
              <a:t>Given the price of the two goods and a budget amount, a budget constraint can be illustrated graphically.</a:t>
            </a:r>
          </a:p>
          <a:p>
            <a:r>
              <a:rPr lang="en-US" dirty="0"/>
              <a:t>With a limited amount of income to spend on things, consumers must choose what they need and want.</a:t>
            </a:r>
          </a:p>
          <a:p>
            <a:endParaRPr lang="en-US" dirty="0"/>
          </a:p>
          <a:p>
            <a:endParaRPr lang="en-US" dirty="0"/>
          </a:p>
          <a:p>
            <a:endParaRPr lang="en-US" dirty="0"/>
          </a:p>
        </p:txBody>
      </p:sp>
    </p:spTree>
    <p:extLst>
      <p:ext uri="{BB962C8B-B14F-4D97-AF65-F5344CB8AC3E}">
        <p14:creationId xmlns:p14="http://schemas.microsoft.com/office/powerpoint/2010/main" val="3539446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The Budget Constraint: Alphonso’s Consumption Choice</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707571" y="3429000"/>
            <a:ext cx="10515600" cy="3063874"/>
          </a:xfrm>
        </p:spPr>
        <p:txBody>
          <a:bodyPr>
            <a:normAutofit fontScale="85000" lnSpcReduction="20000"/>
          </a:bodyPr>
          <a:lstStyle/>
          <a:p>
            <a:r>
              <a:rPr lang="en-US" dirty="0"/>
              <a:t>Each point on the budget constraint represents a combination of burgers and bus tickets whose total cost adds up to Alphonso’s budget of $10. </a:t>
            </a:r>
          </a:p>
          <a:p>
            <a:r>
              <a:rPr lang="en-US" dirty="0"/>
              <a:t>The slope of the budget constraint is determined by the relative price of burgers and bus tickets. </a:t>
            </a:r>
          </a:p>
          <a:p>
            <a:r>
              <a:rPr lang="en-US" dirty="0"/>
              <a:t>Giving up one burger means gaining four bus tickets.</a:t>
            </a:r>
          </a:p>
          <a:p>
            <a:r>
              <a:rPr lang="en-US" dirty="0"/>
              <a:t>The opportunity set - every point on (or inside) the constraint which shows a combination of burgers and bus tickets that Alphonso can afford.</a:t>
            </a:r>
          </a:p>
          <a:p>
            <a:r>
              <a:rPr lang="en-US" dirty="0"/>
              <a:t>Any point outside the constraint is not affordable, because it would cost more money than Alphonso has in his budget.</a:t>
            </a:r>
          </a:p>
          <a:p>
            <a:endParaRPr lang="en-US" dirty="0"/>
          </a:p>
        </p:txBody>
      </p:sp>
      <p:pic>
        <p:nvPicPr>
          <p:cNvPr id="5" name="Picture 4" descr="The graph illustrates the budget constraint as a downward-sloping line starting at 5 burgers on the y-axis and ending at 20 bus tickets on the x-axis.">
            <a:extLst>
              <a:ext uri="{FF2B5EF4-FFF2-40B4-BE49-F238E27FC236}">
                <a16:creationId xmlns:a16="http://schemas.microsoft.com/office/drawing/2014/main" id="{745C5533-8599-2D33-CBF7-A5B5FC38C6A9}"/>
              </a:ext>
            </a:extLst>
          </p:cNvPr>
          <p:cNvPicPr>
            <a:picLocks noChangeAspect="1"/>
          </p:cNvPicPr>
          <p:nvPr/>
        </p:nvPicPr>
        <p:blipFill>
          <a:blip r:embed="rId3"/>
          <a:stretch>
            <a:fillRect/>
          </a:stretch>
        </p:blipFill>
        <p:spPr>
          <a:xfrm>
            <a:off x="3254620" y="904113"/>
            <a:ext cx="5421502" cy="2410483"/>
          </a:xfrm>
          <a:prstGeom prst="rect">
            <a:avLst/>
          </a:prstGeom>
        </p:spPr>
      </p:pic>
    </p:spTree>
    <p:extLst>
      <p:ext uri="{BB962C8B-B14F-4D97-AF65-F5344CB8AC3E}">
        <p14:creationId xmlns:p14="http://schemas.microsoft.com/office/powerpoint/2010/main" val="3344936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The Concept of Opportunity Cost</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3211087"/>
          </a:xfrm>
        </p:spPr>
        <p:txBody>
          <a:bodyPr>
            <a:normAutofit fontScale="92500" lnSpcReduction="10000"/>
          </a:bodyPr>
          <a:lstStyle/>
          <a:p>
            <a:r>
              <a:rPr lang="en-US" b="1" dirty="0"/>
              <a:t>Opportunity cost </a:t>
            </a:r>
            <a:r>
              <a:rPr lang="en-US" dirty="0"/>
              <a:t>indicates what people must give up to obtain what they desire.</a:t>
            </a:r>
          </a:p>
          <a:p>
            <a:pPr lvl="1"/>
            <a:r>
              <a:rPr lang="en-US" dirty="0"/>
              <a:t>The cost of one item is the lost opportunity to do or consume something else.</a:t>
            </a:r>
          </a:p>
          <a:p>
            <a:pPr lvl="1"/>
            <a:r>
              <a:rPr lang="en-US" dirty="0"/>
              <a:t>The opportunity cost is the value of the next best alternative.</a:t>
            </a:r>
          </a:p>
          <a:p>
            <a:pPr lvl="1"/>
            <a:r>
              <a:rPr lang="en-US" dirty="0"/>
              <a:t>A fundamental principle of economics is that every choice has an opportunity cost.</a:t>
            </a:r>
          </a:p>
          <a:p>
            <a:endParaRPr lang="en-US" dirty="0"/>
          </a:p>
          <a:p>
            <a:r>
              <a:rPr lang="en-US" dirty="0"/>
              <a:t>For Alphonso, the opportunity cost of a burger is the four bus tickets he would have to give up.</a:t>
            </a:r>
          </a:p>
          <a:p>
            <a:endParaRPr lang="en-US" dirty="0"/>
          </a:p>
        </p:txBody>
      </p:sp>
      <p:pic>
        <p:nvPicPr>
          <p:cNvPr id="3" name="Picture 2" descr="The graph illustrates the budget constraint as a downward-sloping line starting at 5 burgers on the y-axis and ending at 20 bus tickets on the x-axis.">
            <a:extLst>
              <a:ext uri="{FF2B5EF4-FFF2-40B4-BE49-F238E27FC236}">
                <a16:creationId xmlns:a16="http://schemas.microsoft.com/office/drawing/2014/main" id="{5DC242CF-F38D-7EB3-90E1-4803CBD22FA8}"/>
              </a:ext>
            </a:extLst>
          </p:cNvPr>
          <p:cNvPicPr>
            <a:picLocks noChangeAspect="1"/>
          </p:cNvPicPr>
          <p:nvPr/>
        </p:nvPicPr>
        <p:blipFill>
          <a:blip r:embed="rId3"/>
          <a:stretch>
            <a:fillRect/>
          </a:stretch>
        </p:blipFill>
        <p:spPr>
          <a:xfrm>
            <a:off x="5932298" y="3880069"/>
            <a:ext cx="5421502" cy="2410483"/>
          </a:xfrm>
          <a:prstGeom prst="rect">
            <a:avLst/>
          </a:prstGeom>
        </p:spPr>
      </p:pic>
    </p:spTree>
    <p:extLst>
      <p:ext uri="{BB962C8B-B14F-4D97-AF65-F5344CB8AC3E}">
        <p14:creationId xmlns:p14="http://schemas.microsoft.com/office/powerpoint/2010/main" val="3083211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Identifying Opportunity Cost</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765567"/>
          </a:xfrm>
        </p:spPr>
        <p:txBody>
          <a:bodyPr>
            <a:normAutofit fontScale="92500"/>
          </a:bodyPr>
          <a:lstStyle/>
          <a:p>
            <a:r>
              <a:rPr lang="en-US" dirty="0"/>
              <a:t>In many cases, it is reasonable to refer to the opportunity cost as the price.</a:t>
            </a:r>
          </a:p>
          <a:p>
            <a:pPr lvl="1"/>
            <a:r>
              <a:rPr lang="en-US" u="sng" dirty="0"/>
              <a:t>Example</a:t>
            </a:r>
            <a:r>
              <a:rPr lang="en-US" dirty="0"/>
              <a:t>: If your cousin buys a new bicycle for $300, then $300 measures the amount of “other consumption” that he has forsaken.</a:t>
            </a:r>
          </a:p>
          <a:p>
            <a:endParaRPr lang="en-US" dirty="0"/>
          </a:p>
          <a:p>
            <a:r>
              <a:rPr lang="en-US" dirty="0"/>
              <a:t>Sometimes the price as measured in dollars may not accurately capture the true opportunity cost, such as when </a:t>
            </a:r>
            <a:r>
              <a:rPr lang="en-US" u="sng" dirty="0"/>
              <a:t>costs of time </a:t>
            </a:r>
            <a:r>
              <a:rPr lang="en-US" dirty="0"/>
              <a:t>are involved.</a:t>
            </a:r>
          </a:p>
          <a:p>
            <a:pPr lvl="1"/>
            <a:r>
              <a:rPr lang="en-US" u="sng" dirty="0"/>
              <a:t>Example</a:t>
            </a:r>
            <a:r>
              <a:rPr lang="en-US" dirty="0"/>
              <a:t>: Attending college</a:t>
            </a:r>
          </a:p>
          <a:p>
            <a:pPr lvl="2"/>
            <a:r>
              <a:rPr lang="en-US" dirty="0"/>
              <a:t>The out-of-pocket costs of attending college include tuition, books, room and board, and other expenses.</a:t>
            </a:r>
          </a:p>
          <a:p>
            <a:pPr lvl="2"/>
            <a:r>
              <a:rPr lang="en-US" dirty="0"/>
              <a:t>Additionally, during the hours  you are attending class and studying, it is impossible to work at a paying job.</a:t>
            </a:r>
          </a:p>
          <a:p>
            <a:pPr lvl="2"/>
            <a:r>
              <a:rPr lang="en-US" dirty="0"/>
              <a:t>So, college imposes both an out-of-pocket cost and an </a:t>
            </a:r>
            <a:r>
              <a:rPr lang="en-US" u="sng" dirty="0"/>
              <a:t>opportunity cost </a:t>
            </a:r>
            <a:r>
              <a:rPr lang="en-US" dirty="0"/>
              <a:t>of lost earnings.</a:t>
            </a:r>
          </a:p>
          <a:p>
            <a:endParaRPr lang="en-US" dirty="0"/>
          </a:p>
        </p:txBody>
      </p:sp>
    </p:spTree>
    <p:extLst>
      <p:ext uri="{BB962C8B-B14F-4D97-AF65-F5344CB8AC3E}">
        <p14:creationId xmlns:p14="http://schemas.microsoft.com/office/powerpoint/2010/main" val="992716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Opportunity Cost Examples</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p:txBody>
          <a:bodyPr>
            <a:normAutofit lnSpcReduction="10000"/>
          </a:bodyPr>
          <a:lstStyle/>
          <a:p>
            <a:r>
              <a:rPr lang="en-US" b="1" dirty="0"/>
              <a:t>Discussion Question: What are the opportunity costs of...</a:t>
            </a:r>
          </a:p>
          <a:p>
            <a:endParaRPr lang="en-US" dirty="0"/>
          </a:p>
          <a:p>
            <a:pPr lvl="1"/>
            <a:r>
              <a:rPr lang="en-US" dirty="0"/>
              <a:t>Buying vs. leasing a car</a:t>
            </a:r>
          </a:p>
          <a:p>
            <a:pPr lvl="1"/>
            <a:endParaRPr lang="en-US" dirty="0"/>
          </a:p>
          <a:p>
            <a:pPr lvl="1"/>
            <a:r>
              <a:rPr lang="en-US" dirty="0"/>
              <a:t>Investing in different ways (i.e., savings accounts, certificates of deposit, mutual funds, stocks, etc.)</a:t>
            </a:r>
          </a:p>
          <a:p>
            <a:pPr lvl="1"/>
            <a:endParaRPr lang="en-US" dirty="0"/>
          </a:p>
          <a:p>
            <a:pPr lvl="1"/>
            <a:r>
              <a:rPr lang="en-US" dirty="0"/>
              <a:t>Going out to eat vs. preparing food at home</a:t>
            </a:r>
          </a:p>
          <a:p>
            <a:pPr lvl="1"/>
            <a:endParaRPr lang="en-US" dirty="0"/>
          </a:p>
          <a:p>
            <a:pPr lvl="1"/>
            <a:r>
              <a:rPr lang="en-US" dirty="0"/>
              <a:t>Walking or taking public transportation</a:t>
            </a:r>
          </a:p>
          <a:p>
            <a:endParaRPr lang="en-US" dirty="0"/>
          </a:p>
        </p:txBody>
      </p:sp>
    </p:spTree>
    <p:extLst>
      <p:ext uri="{BB962C8B-B14F-4D97-AF65-F5344CB8AC3E}">
        <p14:creationId xmlns:p14="http://schemas.microsoft.com/office/powerpoint/2010/main" val="419022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FB179F-C69C-CF34-6A5F-A1D4CC65FF45}"/>
              </a:ext>
            </a:extLst>
          </p:cNvPr>
          <p:cNvSpPr>
            <a:spLocks noGrp="1"/>
          </p:cNvSpPr>
          <p:nvPr>
            <p:ph type="title"/>
          </p:nvPr>
        </p:nvSpPr>
        <p:spPr/>
        <p:txBody>
          <a:bodyPr>
            <a:normAutofit fontScale="90000"/>
          </a:bodyPr>
          <a:lstStyle/>
          <a:p>
            <a:r>
              <a:rPr lang="en-US" dirty="0"/>
              <a:t>Marginal Decision-Making and Diminishing Marginal Utility</a:t>
            </a:r>
          </a:p>
        </p:txBody>
      </p:sp>
      <p:sp>
        <p:nvSpPr>
          <p:cNvPr id="7" name="Content Placeholder 6">
            <a:extLst>
              <a:ext uri="{FF2B5EF4-FFF2-40B4-BE49-F238E27FC236}">
                <a16:creationId xmlns:a16="http://schemas.microsoft.com/office/drawing/2014/main" id="{5602F2C4-5259-AAF2-E890-7CBF142DB6EB}"/>
              </a:ext>
            </a:extLst>
          </p:cNvPr>
          <p:cNvSpPr>
            <a:spLocks noGrp="1"/>
          </p:cNvSpPr>
          <p:nvPr>
            <p:ph idx="1"/>
          </p:nvPr>
        </p:nvSpPr>
        <p:spPr>
          <a:xfrm>
            <a:off x="838200" y="955964"/>
            <a:ext cx="10515600" cy="4243053"/>
          </a:xfrm>
        </p:spPr>
        <p:txBody>
          <a:bodyPr>
            <a:normAutofit lnSpcReduction="10000"/>
          </a:bodyPr>
          <a:lstStyle/>
          <a:p>
            <a:r>
              <a:rPr lang="en-US" b="1" dirty="0"/>
              <a:t>Marginal analysis </a:t>
            </a:r>
            <a:r>
              <a:rPr lang="en-US" dirty="0"/>
              <a:t>- examining the benefits and costs of choosing a little more or a little less of a good.</a:t>
            </a:r>
          </a:p>
          <a:p>
            <a:endParaRPr lang="en-US" dirty="0"/>
          </a:p>
          <a:p>
            <a:r>
              <a:rPr lang="en-US" b="1" dirty="0"/>
              <a:t>Utility</a:t>
            </a:r>
            <a:r>
              <a:rPr lang="en-US" dirty="0"/>
              <a:t> - satisfaction, usefulness, or value one obtains from consuming goods and services.</a:t>
            </a:r>
          </a:p>
          <a:p>
            <a:endParaRPr lang="en-US" dirty="0"/>
          </a:p>
          <a:p>
            <a:r>
              <a:rPr lang="en-US" b="1" dirty="0"/>
              <a:t>Law of diminishing marginal utility </a:t>
            </a:r>
            <a:r>
              <a:rPr lang="en-US" dirty="0"/>
              <a:t>- as a person receives more of a good, the additional (or marginal) utility from each additional unit of the good declines.</a:t>
            </a:r>
          </a:p>
          <a:p>
            <a:pPr lvl="1"/>
            <a:r>
              <a:rPr lang="en-US" dirty="0"/>
              <a:t>Example - the first slice of pizza eaten brings more satisfaction than the sixth.</a:t>
            </a:r>
          </a:p>
          <a:p>
            <a:endParaRPr lang="en-US" dirty="0"/>
          </a:p>
        </p:txBody>
      </p:sp>
    </p:spTree>
    <p:extLst>
      <p:ext uri="{BB962C8B-B14F-4D97-AF65-F5344CB8AC3E}">
        <p14:creationId xmlns:p14="http://schemas.microsoft.com/office/powerpoint/2010/main" val="544600966"/>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1747</Words>
  <Application>Microsoft Office PowerPoint</Application>
  <PresentationFormat>Widescreen</PresentationFormat>
  <Paragraphs>139</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Economics</vt:lpstr>
      <vt:lpstr>Ch.2 OUTLINE</vt:lpstr>
      <vt:lpstr>Choices and Tradeoffs</vt:lpstr>
      <vt:lpstr>2.1 How Individuals Make Choices Based on Their Budget Constraint</vt:lpstr>
      <vt:lpstr>The Budget Constraint: Alphonso’s Consumption Choice</vt:lpstr>
      <vt:lpstr>The Concept of Opportunity Cost</vt:lpstr>
      <vt:lpstr>Identifying Opportunity Cost</vt:lpstr>
      <vt:lpstr>Opportunity Cost Examples</vt:lpstr>
      <vt:lpstr>Marginal Decision-Making and Diminishing Marginal Utility</vt:lpstr>
      <vt:lpstr>Sunk Costs</vt:lpstr>
      <vt:lpstr>2.2 The Production Possibilities Frontier and Social Choices</vt:lpstr>
      <vt:lpstr>Healthcare vs. Education Production Possibilities Frontier</vt:lpstr>
      <vt:lpstr>Healthcare vs. Education Production Possibilities Frontier</vt:lpstr>
      <vt:lpstr>The Shape of the PPF and the Law of Diminishing Returns</vt:lpstr>
      <vt:lpstr>Healthcare vs. Education Production Possibilities Frontier, Continued</vt:lpstr>
      <vt:lpstr>Differences - Budget Constraint and PPF</vt:lpstr>
      <vt:lpstr>Similarities - Budget Constraint and PPF</vt:lpstr>
      <vt:lpstr>Productive Efficiency and Allocative Efficiency</vt:lpstr>
      <vt:lpstr>Healthcare vs. Education Production Possibilities Frontier, Continued</vt:lpstr>
      <vt:lpstr>The PPF and Comparative Advantage</vt:lpstr>
      <vt:lpstr>The PPF and Comparative Advantage</vt:lpstr>
      <vt:lpstr>2.3 Confronting Objections to the Economic Approach</vt:lpstr>
      <vt:lpstr>Confronting Objections to the Economic Approach</vt:lpstr>
      <vt:lpstr>Confronting Objections to the Economic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88</cp:revision>
  <dcterms:created xsi:type="dcterms:W3CDTF">2018-05-29T21:16:34Z</dcterms:created>
  <dcterms:modified xsi:type="dcterms:W3CDTF">2025-09-16T17:57:24Z</dcterms:modified>
</cp:coreProperties>
</file>