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5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469664"/>
            <a:ext cx="9144000" cy="1011237"/>
          </a:xfrm>
        </p:spPr>
        <p:txBody>
          <a:bodyPr/>
          <a:lstStyle/>
          <a:p>
            <a:r>
              <a:rPr lang="en-US" dirty="0"/>
              <a:t>Economics</a:t>
            </a:r>
          </a:p>
        </p:txBody>
      </p:sp>
      <p:sp>
        <p:nvSpPr>
          <p:cNvPr id="24" name="Text Placeholder 23">
            <a:extLst>
              <a:ext uri="{FF2B5EF4-FFF2-40B4-BE49-F238E27FC236}">
                <a16:creationId xmlns:a16="http://schemas.microsoft.com/office/drawing/2014/main" id="{0F1E18ED-FDAD-4C46-A2CD-D2ED77832A05}"/>
              </a:ext>
            </a:extLst>
          </p:cNvPr>
          <p:cNvSpPr>
            <a:spLocks noGrp="1"/>
          </p:cNvSpPr>
          <p:nvPr>
            <p:ph type="body" sz="quarter" idx="14"/>
          </p:nvPr>
        </p:nvSpPr>
        <p:spPr>
          <a:xfrm>
            <a:off x="1524000" y="3481127"/>
            <a:ext cx="9144000" cy="776287"/>
          </a:xfrm>
        </p:spPr>
        <p:txBody>
          <a:bodyPr>
            <a:normAutofit/>
          </a:bodyPr>
          <a:lstStyle/>
          <a:p>
            <a:r>
              <a:rPr lang="en-US" dirty="0"/>
              <a:t>DEMAND AND SUPPLY</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Equilibrium - Where Demand and Supply Intersect</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5183579"/>
          </a:xfrm>
        </p:spPr>
        <p:txBody>
          <a:bodyPr>
            <a:normAutofit fontScale="92500" lnSpcReduction="10000"/>
          </a:bodyPr>
          <a:lstStyle/>
          <a:p>
            <a:r>
              <a:rPr lang="en-US" b="1" dirty="0"/>
              <a:t>Equilibrium</a:t>
            </a:r>
            <a:r>
              <a:rPr lang="en-US" dirty="0"/>
              <a:t> - the combination of price and quantity where there is no economic pressure from surpluses or shortages that would cause price or quantity to change</a:t>
            </a:r>
          </a:p>
          <a:p>
            <a:pPr marL="0" indent="0" algn="ctr">
              <a:buNone/>
            </a:pPr>
            <a:r>
              <a:rPr lang="en-US" dirty="0">
                <a:solidFill>
                  <a:schemeClr val="accent1">
                    <a:lumMod val="75000"/>
                  </a:schemeClr>
                </a:solidFill>
              </a:rPr>
              <a:t>quantity demanded = quantity supplied</a:t>
            </a:r>
          </a:p>
          <a:p>
            <a:endParaRPr lang="en-US" dirty="0"/>
          </a:p>
          <a:p>
            <a:r>
              <a:rPr lang="en-US" b="1" dirty="0"/>
              <a:t>Equilibrium price </a:t>
            </a:r>
            <a:r>
              <a:rPr lang="en-US" dirty="0"/>
              <a:t>- the price where quantity demanded is equal to quantity supplied</a:t>
            </a:r>
          </a:p>
          <a:p>
            <a:r>
              <a:rPr lang="en-US" b="1" dirty="0"/>
              <a:t>Equilibrium quantity </a:t>
            </a:r>
            <a:r>
              <a:rPr lang="en-US" dirty="0"/>
              <a:t>- the quantity at which quantity demanded and quantity supplied are equal for a certain price level.</a:t>
            </a:r>
          </a:p>
          <a:p>
            <a:r>
              <a:rPr lang="en-US" b="1" dirty="0"/>
              <a:t>Surplus </a:t>
            </a:r>
            <a:r>
              <a:rPr lang="en-US" dirty="0"/>
              <a:t>or </a:t>
            </a:r>
            <a:r>
              <a:rPr lang="en-US" b="1" dirty="0"/>
              <a:t>excess supply </a:t>
            </a:r>
            <a:r>
              <a:rPr lang="en-US" dirty="0"/>
              <a:t>- at the existing price, quantity supplied exceeds the quantity demanded.</a:t>
            </a:r>
          </a:p>
          <a:p>
            <a:r>
              <a:rPr lang="en-US" b="1" dirty="0"/>
              <a:t>Shortage </a:t>
            </a:r>
            <a:r>
              <a:rPr lang="en-US" dirty="0"/>
              <a:t>or </a:t>
            </a:r>
            <a:r>
              <a:rPr lang="en-US" b="1" dirty="0"/>
              <a:t>excess demand </a:t>
            </a:r>
            <a:r>
              <a:rPr lang="en-US" dirty="0"/>
              <a:t>- at the existing price, the quantity demanded exceeds the quantity supplied.</a:t>
            </a:r>
          </a:p>
          <a:p>
            <a:endParaRPr lang="en-US" dirty="0"/>
          </a:p>
        </p:txBody>
      </p:sp>
    </p:spTree>
    <p:extLst>
      <p:ext uri="{BB962C8B-B14F-4D97-AF65-F5344CB8AC3E}">
        <p14:creationId xmlns:p14="http://schemas.microsoft.com/office/powerpoint/2010/main" val="330793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Equilibrium - Where Demand and Supply Intersect</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3978052"/>
            <a:ext cx="10515600" cy="2514822"/>
          </a:xfrm>
        </p:spPr>
        <p:txBody>
          <a:bodyPr>
            <a:normAutofit fontScale="77500" lnSpcReduction="20000"/>
          </a:bodyPr>
          <a:lstStyle/>
          <a:p>
            <a:r>
              <a:rPr lang="en-US" dirty="0"/>
              <a:t>The demand curve (D) and the supply curve (S) intersect at the </a:t>
            </a:r>
            <a:r>
              <a:rPr lang="en-US" b="1" dirty="0"/>
              <a:t>equilibrium</a:t>
            </a:r>
            <a:r>
              <a:rPr lang="en-US" dirty="0"/>
              <a:t> point E.</a:t>
            </a:r>
          </a:p>
          <a:p>
            <a:r>
              <a:rPr lang="en-US" dirty="0"/>
              <a:t>The </a:t>
            </a:r>
            <a:r>
              <a:rPr lang="en-US" u="sng" dirty="0"/>
              <a:t>equilibrium price</a:t>
            </a:r>
            <a:r>
              <a:rPr lang="en-US" dirty="0"/>
              <a:t> is the only price where,</a:t>
            </a:r>
          </a:p>
          <a:p>
            <a:pPr marL="0" indent="0" algn="ctr">
              <a:buNone/>
            </a:pPr>
            <a:r>
              <a:rPr lang="en-US" dirty="0">
                <a:solidFill>
                  <a:schemeClr val="accent1">
                    <a:lumMod val="75000"/>
                  </a:schemeClr>
                </a:solidFill>
              </a:rPr>
              <a:t>quantity demanded = quantity supplied </a:t>
            </a:r>
          </a:p>
          <a:p>
            <a:r>
              <a:rPr lang="en-US" dirty="0"/>
              <a:t>At a price above equilibrium, quantity supplied &gt; quantity demanded, so there is </a:t>
            </a:r>
            <a:r>
              <a:rPr lang="en-US" u="sng" dirty="0"/>
              <a:t>excess supply</a:t>
            </a:r>
            <a:r>
              <a:rPr lang="en-US" dirty="0"/>
              <a:t>. </a:t>
            </a:r>
          </a:p>
          <a:p>
            <a:r>
              <a:rPr lang="en-US" dirty="0"/>
              <a:t>At a price below equilibrium, quantity demanded &gt; quantity supplied, so there is </a:t>
            </a:r>
            <a:r>
              <a:rPr lang="en-US" u="sng" dirty="0"/>
              <a:t>excess demand</a:t>
            </a:r>
            <a:r>
              <a:rPr lang="en-US" dirty="0"/>
              <a:t>.</a:t>
            </a:r>
          </a:p>
          <a:p>
            <a:endParaRPr lang="en-US" dirty="0"/>
          </a:p>
        </p:txBody>
      </p:sp>
      <p:pic>
        <p:nvPicPr>
          <p:cNvPr id="4" name="Picture 3" descr="The graph illustrates both the demand for gasoline and the supply of gasoline. The demand for gasoline is downward-sloping, representing the law of demand. The supply of gasoline is upward-sloping, representing the law of supply. They intersect at 1.40 dollar per gallon and 600 million gallons, illustrating equilibrium.">
            <a:extLst>
              <a:ext uri="{FF2B5EF4-FFF2-40B4-BE49-F238E27FC236}">
                <a16:creationId xmlns:a16="http://schemas.microsoft.com/office/drawing/2014/main" id="{AA51C867-0154-18E2-2B37-ADAF8078267D}"/>
              </a:ext>
            </a:extLst>
          </p:cNvPr>
          <p:cNvPicPr>
            <a:picLocks noChangeAspect="1"/>
          </p:cNvPicPr>
          <p:nvPr/>
        </p:nvPicPr>
        <p:blipFill>
          <a:blip r:embed="rId3"/>
          <a:stretch>
            <a:fillRect/>
          </a:stretch>
        </p:blipFill>
        <p:spPr>
          <a:xfrm>
            <a:off x="3934749" y="863950"/>
            <a:ext cx="4322502" cy="3039860"/>
          </a:xfrm>
          <a:prstGeom prst="rect">
            <a:avLst/>
          </a:prstGeom>
        </p:spPr>
      </p:pic>
    </p:spTree>
    <p:extLst>
      <p:ext uri="{BB962C8B-B14F-4D97-AF65-F5344CB8AC3E}">
        <p14:creationId xmlns:p14="http://schemas.microsoft.com/office/powerpoint/2010/main" val="46740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pPr lvl="0">
              <a:spcBef>
                <a:spcPts val="0"/>
              </a:spcBef>
            </a:pPr>
            <a:r>
              <a:rPr lang="en-US" dirty="0"/>
              <a:t>3.2 Shifts in Demand and Supply for Goods and Services</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p:txBody>
          <a:bodyPr/>
          <a:lstStyle/>
          <a:p>
            <a:r>
              <a:rPr lang="en-US" b="1" dirty="0"/>
              <a:t>Ceteris paribus </a:t>
            </a:r>
            <a:r>
              <a:rPr lang="en-US" dirty="0"/>
              <a:t>- Latin phrase meaning “other things being equal”</a:t>
            </a:r>
          </a:p>
          <a:p>
            <a:endParaRPr lang="en-US" dirty="0"/>
          </a:p>
          <a:p>
            <a:r>
              <a:rPr lang="en-US" dirty="0"/>
              <a:t>Any given demand or supply curve is based on the ceteris paribus assumption that all else is held equal.</a:t>
            </a:r>
          </a:p>
          <a:p>
            <a:endParaRPr lang="en-US" dirty="0"/>
          </a:p>
        </p:txBody>
      </p:sp>
    </p:spTree>
    <p:extLst>
      <p:ext uri="{BB962C8B-B14F-4D97-AF65-F5344CB8AC3E}">
        <p14:creationId xmlns:p14="http://schemas.microsoft.com/office/powerpoint/2010/main" val="202119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Demand Curve</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4506686"/>
            <a:ext cx="10515600" cy="1852154"/>
          </a:xfrm>
        </p:spPr>
        <p:txBody>
          <a:bodyPr/>
          <a:lstStyle/>
          <a:p>
            <a:r>
              <a:rPr lang="en-US" dirty="0"/>
              <a:t>The demand curve can be used to identify how much consumers would buy at any given price.</a:t>
            </a:r>
          </a:p>
          <a:p>
            <a:endParaRPr lang="en-US" dirty="0"/>
          </a:p>
        </p:txBody>
      </p:sp>
      <p:pic>
        <p:nvPicPr>
          <p:cNvPr id="6" name="Picture 5" descr="The graph represents the directions for step 1. A demand curve shows how much consumers would be willing to buy at any given price.">
            <a:extLst>
              <a:ext uri="{FF2B5EF4-FFF2-40B4-BE49-F238E27FC236}">
                <a16:creationId xmlns:a16="http://schemas.microsoft.com/office/drawing/2014/main" id="{8C67182E-F439-6F89-DBCB-B46C032C44CC}"/>
              </a:ext>
            </a:extLst>
          </p:cNvPr>
          <p:cNvPicPr>
            <a:picLocks noChangeAspect="1"/>
          </p:cNvPicPr>
          <p:nvPr/>
        </p:nvPicPr>
        <p:blipFill>
          <a:blip r:embed="rId3"/>
          <a:stretch>
            <a:fillRect/>
          </a:stretch>
        </p:blipFill>
        <p:spPr>
          <a:xfrm>
            <a:off x="3310374" y="955394"/>
            <a:ext cx="5571252" cy="3385607"/>
          </a:xfrm>
          <a:prstGeom prst="rect">
            <a:avLst/>
          </a:prstGeom>
        </p:spPr>
      </p:pic>
    </p:spTree>
    <p:extLst>
      <p:ext uri="{BB962C8B-B14F-4D97-AF65-F5344CB8AC3E}">
        <p14:creationId xmlns:p14="http://schemas.microsoft.com/office/powerpoint/2010/main" val="132625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Shifting the Demand Curve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3827416"/>
            <a:ext cx="10515600" cy="2472641"/>
          </a:xfrm>
        </p:spPr>
        <p:txBody>
          <a:bodyPr/>
          <a:lstStyle/>
          <a:p>
            <a:pPr marL="0" indent="0">
              <a:buNone/>
            </a:pPr>
            <a:r>
              <a:rPr lang="en-US" dirty="0"/>
              <a:t>If income increases: </a:t>
            </a:r>
          </a:p>
          <a:p>
            <a:endParaRPr lang="en-US" dirty="0"/>
          </a:p>
          <a:p>
            <a:r>
              <a:rPr lang="en-US" dirty="0"/>
              <a:t>Consumers will purchase larger quantities, pushing demand to the right (figure A). </a:t>
            </a:r>
          </a:p>
          <a:p>
            <a:r>
              <a:rPr lang="en-US" dirty="0"/>
              <a:t>Thus, causing the demand curve to shift right (figure B).</a:t>
            </a:r>
          </a:p>
          <a:p>
            <a:endParaRPr lang="en-US" dirty="0"/>
          </a:p>
        </p:txBody>
      </p:sp>
      <p:sp>
        <p:nvSpPr>
          <p:cNvPr id="3" name="Content Placeholder 6">
            <a:extLst>
              <a:ext uri="{FF2B5EF4-FFF2-40B4-BE49-F238E27FC236}">
                <a16:creationId xmlns:a16="http://schemas.microsoft.com/office/drawing/2014/main" id="{7EB97AF4-B86F-1FDC-65BF-4958D76D6F7A}"/>
              </a:ext>
            </a:extLst>
          </p:cNvPr>
          <p:cNvSpPr txBox="1">
            <a:spLocks/>
          </p:cNvSpPr>
          <p:nvPr/>
        </p:nvSpPr>
        <p:spPr>
          <a:xfrm>
            <a:off x="1738448" y="789709"/>
            <a:ext cx="1800497" cy="4245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Figure A</a:t>
            </a:r>
          </a:p>
        </p:txBody>
      </p:sp>
      <p:sp>
        <p:nvSpPr>
          <p:cNvPr id="4" name="Content Placeholder 6">
            <a:extLst>
              <a:ext uri="{FF2B5EF4-FFF2-40B4-BE49-F238E27FC236}">
                <a16:creationId xmlns:a16="http://schemas.microsoft.com/office/drawing/2014/main" id="{016E2388-1FD6-829F-F2DC-03F78D5B1D91}"/>
              </a:ext>
            </a:extLst>
          </p:cNvPr>
          <p:cNvSpPr txBox="1">
            <a:spLocks/>
          </p:cNvSpPr>
          <p:nvPr/>
        </p:nvSpPr>
        <p:spPr>
          <a:xfrm>
            <a:off x="7246620" y="789708"/>
            <a:ext cx="1800497" cy="4245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Figure B</a:t>
            </a:r>
          </a:p>
        </p:txBody>
      </p:sp>
      <p:pic>
        <p:nvPicPr>
          <p:cNvPr id="10" name="Picture 9" descr="The graph represents the directions for step 2. With an increased income, consumers will wish to buy a higher quantity (Q sub 1) than they bought with a lower income.">
            <a:extLst>
              <a:ext uri="{FF2B5EF4-FFF2-40B4-BE49-F238E27FC236}">
                <a16:creationId xmlns:a16="http://schemas.microsoft.com/office/drawing/2014/main" id="{0EFA1E13-05DE-9262-8895-2F78AB045904}"/>
              </a:ext>
            </a:extLst>
          </p:cNvPr>
          <p:cNvPicPr>
            <a:picLocks noChangeAspect="1"/>
          </p:cNvPicPr>
          <p:nvPr/>
        </p:nvPicPr>
        <p:blipFill>
          <a:blip r:embed="rId3"/>
          <a:stretch>
            <a:fillRect/>
          </a:stretch>
        </p:blipFill>
        <p:spPr>
          <a:xfrm>
            <a:off x="1331375" y="1354776"/>
            <a:ext cx="3998050" cy="2472640"/>
          </a:xfrm>
          <a:prstGeom prst="rect">
            <a:avLst/>
          </a:prstGeom>
        </p:spPr>
      </p:pic>
      <p:pic>
        <p:nvPicPr>
          <p:cNvPr id="13" name="Picture 12" descr="The graph represents the directions for step 3. An increased income results in an increase in demand, which is shown by a rightward shift in the demand curve.">
            <a:extLst>
              <a:ext uri="{FF2B5EF4-FFF2-40B4-BE49-F238E27FC236}">
                <a16:creationId xmlns:a16="http://schemas.microsoft.com/office/drawing/2014/main" id="{64105AAB-0227-EF26-3FBE-F3876E64C67A}"/>
              </a:ext>
            </a:extLst>
          </p:cNvPr>
          <p:cNvPicPr>
            <a:picLocks noChangeAspect="1"/>
          </p:cNvPicPr>
          <p:nvPr/>
        </p:nvPicPr>
        <p:blipFill>
          <a:blip r:embed="rId4"/>
          <a:stretch>
            <a:fillRect/>
          </a:stretch>
        </p:blipFill>
        <p:spPr>
          <a:xfrm>
            <a:off x="6096000" y="1414201"/>
            <a:ext cx="3834497" cy="2353791"/>
          </a:xfrm>
          <a:prstGeom prst="rect">
            <a:avLst/>
          </a:prstGeom>
        </p:spPr>
      </p:pic>
    </p:spTree>
    <p:extLst>
      <p:ext uri="{BB962C8B-B14F-4D97-AF65-F5344CB8AC3E}">
        <p14:creationId xmlns:p14="http://schemas.microsoft.com/office/powerpoint/2010/main" val="206375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Shifting the Demand Curve</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4367048"/>
            <a:ext cx="10515600" cy="2112763"/>
          </a:xfrm>
        </p:spPr>
        <p:txBody>
          <a:bodyPr>
            <a:normAutofit fontScale="92500"/>
          </a:bodyPr>
          <a:lstStyle/>
          <a:p>
            <a:r>
              <a:rPr lang="en-US" u="sng" dirty="0"/>
              <a:t>Increased demand</a:t>
            </a:r>
            <a:r>
              <a:rPr lang="en-US" dirty="0"/>
              <a:t> means that at every given price, the quantity demanded is </a:t>
            </a:r>
            <a:r>
              <a:rPr lang="en-US" u="sng" dirty="0"/>
              <a:t>higher</a:t>
            </a:r>
            <a:r>
              <a:rPr lang="en-US" dirty="0"/>
              <a:t>, so that the demand curve shifts to the </a:t>
            </a:r>
            <a:r>
              <a:rPr lang="en-US" i="1" dirty="0"/>
              <a:t>right</a:t>
            </a:r>
            <a:r>
              <a:rPr lang="en-US" dirty="0"/>
              <a:t> from D</a:t>
            </a:r>
            <a:r>
              <a:rPr lang="en-US" baseline="-25000" dirty="0"/>
              <a:t>0</a:t>
            </a:r>
            <a:r>
              <a:rPr lang="en-US" dirty="0"/>
              <a:t> to D</a:t>
            </a:r>
            <a:r>
              <a:rPr lang="en-US" baseline="-25000" dirty="0"/>
              <a:t>1</a:t>
            </a:r>
            <a:r>
              <a:rPr lang="en-US" dirty="0"/>
              <a:t>. </a:t>
            </a:r>
          </a:p>
          <a:p>
            <a:r>
              <a:rPr lang="en-US" u="sng" dirty="0"/>
              <a:t>Decreased demand</a:t>
            </a:r>
            <a:r>
              <a:rPr lang="en-US" dirty="0"/>
              <a:t> means that at every given price, the quantity demanded is </a:t>
            </a:r>
            <a:r>
              <a:rPr lang="en-US" u="sng" dirty="0"/>
              <a:t>lower</a:t>
            </a:r>
            <a:r>
              <a:rPr lang="en-US" dirty="0"/>
              <a:t>, so that the demand curve shifts to the </a:t>
            </a:r>
            <a:r>
              <a:rPr lang="en-US" i="1" dirty="0"/>
              <a:t>left</a:t>
            </a:r>
            <a:r>
              <a:rPr lang="en-US" dirty="0"/>
              <a:t> from D</a:t>
            </a:r>
            <a:r>
              <a:rPr lang="en-US" baseline="-25000" dirty="0"/>
              <a:t>0</a:t>
            </a:r>
            <a:r>
              <a:rPr lang="en-US" dirty="0"/>
              <a:t> to D</a:t>
            </a:r>
            <a:r>
              <a:rPr lang="en-US" baseline="-25000" dirty="0"/>
              <a:t>2</a:t>
            </a:r>
            <a:r>
              <a:rPr lang="en-US" dirty="0"/>
              <a:t>.</a:t>
            </a:r>
          </a:p>
          <a:p>
            <a:endParaRPr lang="en-US" dirty="0"/>
          </a:p>
        </p:txBody>
      </p:sp>
      <p:pic>
        <p:nvPicPr>
          <p:cNvPr id="7" name="Picture 6" descr="The graph shows demand curve D sub 0 as the original demand curve. Demand curve D sub 1 represents a shift based on increased income. Demand curve D sub 2 represents a shift based on decreased income.">
            <a:extLst>
              <a:ext uri="{FF2B5EF4-FFF2-40B4-BE49-F238E27FC236}">
                <a16:creationId xmlns:a16="http://schemas.microsoft.com/office/drawing/2014/main" id="{7B270B51-DD95-5603-61B1-4EE6DF99988C}"/>
              </a:ext>
            </a:extLst>
          </p:cNvPr>
          <p:cNvPicPr>
            <a:picLocks noChangeAspect="1"/>
          </p:cNvPicPr>
          <p:nvPr/>
        </p:nvPicPr>
        <p:blipFill>
          <a:blip r:embed="rId3"/>
          <a:stretch>
            <a:fillRect/>
          </a:stretch>
        </p:blipFill>
        <p:spPr>
          <a:xfrm>
            <a:off x="3452007" y="966518"/>
            <a:ext cx="5287985" cy="3223720"/>
          </a:xfrm>
          <a:prstGeom prst="rect">
            <a:avLst/>
          </a:prstGeom>
        </p:spPr>
      </p:pic>
    </p:spTree>
    <p:extLst>
      <p:ext uri="{BB962C8B-B14F-4D97-AF65-F5344CB8AC3E}">
        <p14:creationId xmlns:p14="http://schemas.microsoft.com/office/powerpoint/2010/main" val="152920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What Factors Affect Demand?</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p:txBody>
          <a:bodyPr>
            <a:normAutofit fontScale="92500"/>
          </a:bodyPr>
          <a:lstStyle/>
          <a:p>
            <a:r>
              <a:rPr lang="en-US" dirty="0"/>
              <a:t>A </a:t>
            </a:r>
            <a:r>
              <a:rPr lang="en-US" b="1" dirty="0"/>
              <a:t>shift in demand</a:t>
            </a:r>
            <a:r>
              <a:rPr lang="en-US" dirty="0"/>
              <a:t> happens when a change in some economic factor (other than price) causes a different quantity to be demanded at every price.</a:t>
            </a:r>
          </a:p>
          <a:p>
            <a:endParaRPr lang="en-US" dirty="0"/>
          </a:p>
          <a:p>
            <a:r>
              <a:rPr lang="en-US" dirty="0"/>
              <a:t>Factors that affect </a:t>
            </a:r>
            <a:r>
              <a:rPr lang="en-US" u="sng" dirty="0"/>
              <a:t>demand</a:t>
            </a:r>
            <a:r>
              <a:rPr lang="en-US" dirty="0"/>
              <a:t>:</a:t>
            </a:r>
          </a:p>
          <a:p>
            <a:pPr lvl="1"/>
            <a:r>
              <a:rPr lang="en-US" dirty="0"/>
              <a:t>Income</a:t>
            </a:r>
          </a:p>
          <a:p>
            <a:pPr lvl="1"/>
            <a:r>
              <a:rPr lang="en-US" dirty="0"/>
              <a:t>Changing tastes or preferences</a:t>
            </a:r>
          </a:p>
          <a:p>
            <a:pPr lvl="1"/>
            <a:r>
              <a:rPr lang="en-US" dirty="0"/>
              <a:t>Changes in the composition of the population</a:t>
            </a:r>
          </a:p>
          <a:p>
            <a:pPr lvl="1"/>
            <a:r>
              <a:rPr lang="en-US" dirty="0"/>
              <a:t>Price of substitute or complement changes</a:t>
            </a:r>
          </a:p>
          <a:p>
            <a:pPr lvl="1"/>
            <a:r>
              <a:rPr lang="en-US" dirty="0"/>
              <a:t>Changes in expectations about future</a:t>
            </a:r>
          </a:p>
          <a:p>
            <a:endParaRPr lang="en-US" dirty="0"/>
          </a:p>
        </p:txBody>
      </p:sp>
    </p:spTree>
    <p:extLst>
      <p:ext uri="{BB962C8B-B14F-4D97-AF65-F5344CB8AC3E}">
        <p14:creationId xmlns:p14="http://schemas.microsoft.com/office/powerpoint/2010/main" val="2374177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How Factors Affect Demand</a:t>
            </a:r>
          </a:p>
        </p:txBody>
      </p:sp>
      <p:sp>
        <p:nvSpPr>
          <p:cNvPr id="8" name="Content Placeholder 7">
            <a:extLst>
              <a:ext uri="{FF2B5EF4-FFF2-40B4-BE49-F238E27FC236}">
                <a16:creationId xmlns:a16="http://schemas.microsoft.com/office/drawing/2014/main" id="{FDDD54DD-6704-A14E-35C6-B99012DB807C}"/>
              </a:ext>
            </a:extLst>
          </p:cNvPr>
          <p:cNvSpPr>
            <a:spLocks noGrp="1"/>
          </p:cNvSpPr>
          <p:nvPr>
            <p:ph idx="13"/>
          </p:nvPr>
        </p:nvSpPr>
        <p:spPr>
          <a:xfrm>
            <a:off x="838200" y="4976949"/>
            <a:ext cx="10515600" cy="1213146"/>
          </a:xfrm>
        </p:spPr>
        <p:txBody>
          <a:bodyPr/>
          <a:lstStyle/>
          <a:p>
            <a:r>
              <a:rPr lang="en-US" dirty="0">
                <a:solidFill>
                  <a:srgbClr val="0070C0"/>
                </a:solidFill>
              </a:rPr>
              <a:t>(a) </a:t>
            </a:r>
            <a:r>
              <a:rPr lang="en-US" dirty="0"/>
              <a:t>A list of factors that can cause an increase in demand from D</a:t>
            </a:r>
            <a:r>
              <a:rPr lang="en-US" baseline="-25000" dirty="0"/>
              <a:t>0</a:t>
            </a:r>
            <a:r>
              <a:rPr lang="en-US" dirty="0"/>
              <a:t> to D</a:t>
            </a:r>
            <a:r>
              <a:rPr lang="en-US" baseline="-25000" dirty="0"/>
              <a:t>1</a:t>
            </a:r>
            <a:r>
              <a:rPr lang="en-US" dirty="0"/>
              <a:t>. </a:t>
            </a:r>
          </a:p>
          <a:p>
            <a:r>
              <a:rPr lang="en-US" dirty="0">
                <a:solidFill>
                  <a:srgbClr val="0070C0"/>
                </a:solidFill>
              </a:rPr>
              <a:t>(b) </a:t>
            </a:r>
            <a:r>
              <a:rPr lang="en-US" dirty="0"/>
              <a:t>The same factors, if their direction is reversed, can cause a decrease in demand from D</a:t>
            </a:r>
            <a:r>
              <a:rPr lang="en-US" baseline="-25000" dirty="0"/>
              <a:t>0</a:t>
            </a:r>
            <a:r>
              <a:rPr lang="en-US" dirty="0"/>
              <a:t> to D</a:t>
            </a:r>
            <a:r>
              <a:rPr lang="en-US" baseline="-25000" dirty="0"/>
              <a:t>1</a:t>
            </a:r>
            <a:r>
              <a:rPr lang="en-US" dirty="0"/>
              <a:t>.</a:t>
            </a:r>
          </a:p>
          <a:p>
            <a:endParaRPr lang="en-US" dirty="0"/>
          </a:p>
        </p:txBody>
      </p:sp>
      <p:pic>
        <p:nvPicPr>
          <p:cNvPr id="4" name="Picture 3" descr="Two graphs are illustrated. The one on the left (a) shows a demand curve shifting to the right, showing an increase in demand. Next to the curve is the list of factors that cause an increase in demand: taste shift to greater popularity, population likely to bus rises, income rises (for a normal good), price of a substitute rises, price of complements falls, and future expectations encourage buying. The graph on the right (b) shows a demand curve shifting to the left, showing a decrease in demand. Next to the curve is the list of factors that cause a decrease in demand: taste shift to lesser popularity, population likely to buy drops, income drops (for a normal good), price of a substitute falls, price of a complement rises, and future expectations discourage buying.">
            <a:extLst>
              <a:ext uri="{FF2B5EF4-FFF2-40B4-BE49-F238E27FC236}">
                <a16:creationId xmlns:a16="http://schemas.microsoft.com/office/drawing/2014/main" id="{66A236D6-2AC9-D735-2087-0B5575E7C52A}"/>
              </a:ext>
            </a:extLst>
          </p:cNvPr>
          <p:cNvPicPr>
            <a:picLocks noChangeAspect="1"/>
          </p:cNvPicPr>
          <p:nvPr/>
        </p:nvPicPr>
        <p:blipFill>
          <a:blip r:embed="rId3"/>
          <a:stretch>
            <a:fillRect/>
          </a:stretch>
        </p:blipFill>
        <p:spPr>
          <a:xfrm>
            <a:off x="1911191" y="1573162"/>
            <a:ext cx="8369618" cy="2620334"/>
          </a:xfrm>
          <a:prstGeom prst="rect">
            <a:avLst/>
          </a:prstGeom>
        </p:spPr>
      </p:pic>
    </p:spTree>
    <p:extLst>
      <p:ext uri="{BB962C8B-B14F-4D97-AF65-F5344CB8AC3E}">
        <p14:creationId xmlns:p14="http://schemas.microsoft.com/office/powerpoint/2010/main" val="80580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Types of Goods &amp; Services</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955964"/>
            <a:ext cx="10515600" cy="4713316"/>
          </a:xfrm>
        </p:spPr>
        <p:txBody>
          <a:bodyPr>
            <a:normAutofit fontScale="92500" lnSpcReduction="10000"/>
          </a:bodyPr>
          <a:lstStyle/>
          <a:p>
            <a:r>
              <a:rPr lang="en-US" b="1" dirty="0"/>
              <a:t>Normal good </a:t>
            </a:r>
            <a:r>
              <a:rPr lang="en-US" dirty="0"/>
              <a:t>- A product whose demand rises when income rises, and vice versa.</a:t>
            </a:r>
          </a:p>
          <a:p>
            <a:endParaRPr lang="en-US" dirty="0"/>
          </a:p>
          <a:p>
            <a:r>
              <a:rPr lang="en-US" b="1" dirty="0"/>
              <a:t>Inferior good </a:t>
            </a:r>
            <a:r>
              <a:rPr lang="en-US" dirty="0"/>
              <a:t>- A product whose demand falls when income rises, rises, and vice versa.</a:t>
            </a:r>
          </a:p>
          <a:p>
            <a:endParaRPr lang="en-US" dirty="0"/>
          </a:p>
          <a:p>
            <a:r>
              <a:rPr lang="en-US" b="1" dirty="0"/>
              <a:t>Substitute</a:t>
            </a:r>
            <a:r>
              <a:rPr lang="en-US" dirty="0"/>
              <a:t> - a good or service that we can use in place of another good or service.</a:t>
            </a:r>
          </a:p>
          <a:p>
            <a:endParaRPr lang="en-US" dirty="0"/>
          </a:p>
          <a:p>
            <a:r>
              <a:rPr lang="en-US" b="1" dirty="0"/>
              <a:t>Complements</a:t>
            </a:r>
            <a:r>
              <a:rPr lang="en-US" dirty="0"/>
              <a:t> - goods or services that are often used together so that consumption of one good tends to enhance consumption of the other.</a:t>
            </a:r>
          </a:p>
          <a:p>
            <a:endParaRPr lang="en-US" dirty="0"/>
          </a:p>
        </p:txBody>
      </p:sp>
    </p:spTree>
    <p:extLst>
      <p:ext uri="{BB962C8B-B14F-4D97-AF65-F5344CB8AC3E}">
        <p14:creationId xmlns:p14="http://schemas.microsoft.com/office/powerpoint/2010/main" val="160964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Supply Curve</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5028298"/>
            <a:ext cx="10515600" cy="1159823"/>
          </a:xfrm>
        </p:spPr>
        <p:txBody>
          <a:bodyPr/>
          <a:lstStyle/>
          <a:p>
            <a:r>
              <a:rPr lang="en-US" dirty="0"/>
              <a:t>The supply curve can be used to show the minimum price a firm will accept to produce a given quantity of output.</a:t>
            </a:r>
          </a:p>
          <a:p>
            <a:endParaRPr lang="en-US" dirty="0"/>
          </a:p>
        </p:txBody>
      </p:sp>
      <p:pic>
        <p:nvPicPr>
          <p:cNvPr id="6" name="Picture 5" descr="The graph represents the directions for step 1. A supply curve shows the minimum price a firm will accept (P sub 0) to supply a given quantity of output (Q sub 0).">
            <a:extLst>
              <a:ext uri="{FF2B5EF4-FFF2-40B4-BE49-F238E27FC236}">
                <a16:creationId xmlns:a16="http://schemas.microsoft.com/office/drawing/2014/main" id="{ECED917F-3656-0112-09D7-2A89C2D608D5}"/>
              </a:ext>
            </a:extLst>
          </p:cNvPr>
          <p:cNvPicPr>
            <a:picLocks noChangeAspect="1"/>
          </p:cNvPicPr>
          <p:nvPr/>
        </p:nvPicPr>
        <p:blipFill>
          <a:blip r:embed="rId3"/>
          <a:stretch>
            <a:fillRect/>
          </a:stretch>
        </p:blipFill>
        <p:spPr>
          <a:xfrm>
            <a:off x="3483855" y="1309567"/>
            <a:ext cx="5224290" cy="3198873"/>
          </a:xfrm>
          <a:prstGeom prst="rect">
            <a:avLst/>
          </a:prstGeom>
        </p:spPr>
      </p:pic>
    </p:spTree>
    <p:extLst>
      <p:ext uri="{BB962C8B-B14F-4D97-AF65-F5344CB8AC3E}">
        <p14:creationId xmlns:p14="http://schemas.microsoft.com/office/powerpoint/2010/main" val="326999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Ch.3 OUTLINE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4229990"/>
          </a:xfrm>
        </p:spPr>
        <p:txBody>
          <a:bodyPr>
            <a:normAutofit/>
          </a:bodyPr>
          <a:lstStyle/>
          <a:p>
            <a:r>
              <a:rPr lang="en-US" dirty="0"/>
              <a:t>3.1: Demand, Supply, and Equilibrium in Markets for Goods and Services</a:t>
            </a:r>
          </a:p>
          <a:p>
            <a:r>
              <a:rPr lang="en-US" dirty="0"/>
              <a:t>3.2: Shifts in Demand and Supply for Goods and Services</a:t>
            </a:r>
          </a:p>
          <a:p>
            <a:r>
              <a:rPr lang="en-US" dirty="0"/>
              <a:t>3.3: Changes in Equilibrium Price and Quantity: The Four-Step Process</a:t>
            </a:r>
          </a:p>
          <a:p>
            <a:r>
              <a:rPr lang="en-US" dirty="0"/>
              <a:t>3.4: Price Ceilings and Price Floors</a:t>
            </a:r>
          </a:p>
          <a:p>
            <a:r>
              <a:rPr lang="en-US" dirty="0"/>
              <a:t>3.5: Demand, Supply, and Efficiency</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Supply Price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199" y="4942475"/>
            <a:ext cx="10515600" cy="950818"/>
          </a:xfrm>
        </p:spPr>
        <p:txBody>
          <a:bodyPr/>
          <a:lstStyle/>
          <a:p>
            <a:r>
              <a:rPr lang="en-US" dirty="0"/>
              <a:t>The cost of production and the desired profit equal the price a firm will set for a product.</a:t>
            </a:r>
          </a:p>
          <a:p>
            <a:endParaRPr lang="en-US" dirty="0"/>
          </a:p>
        </p:txBody>
      </p:sp>
      <p:pic>
        <p:nvPicPr>
          <p:cNvPr id="4" name="Picture 3" descr="The graph represents the directions for step 2. For a given quantity of output (Q sub 0), the firm wishes to charge a price (P sub 0) equal to the cost of production plus the desired profit margin.">
            <a:extLst>
              <a:ext uri="{FF2B5EF4-FFF2-40B4-BE49-F238E27FC236}">
                <a16:creationId xmlns:a16="http://schemas.microsoft.com/office/drawing/2014/main" id="{68576C53-32DB-C759-8B86-B5A35AAD6FCA}"/>
              </a:ext>
            </a:extLst>
          </p:cNvPr>
          <p:cNvPicPr>
            <a:picLocks noChangeAspect="1"/>
          </p:cNvPicPr>
          <p:nvPr/>
        </p:nvPicPr>
        <p:blipFill>
          <a:blip r:embed="rId3"/>
          <a:stretch>
            <a:fillRect/>
          </a:stretch>
        </p:blipFill>
        <p:spPr>
          <a:xfrm>
            <a:off x="3597821" y="1324908"/>
            <a:ext cx="4996355" cy="3082367"/>
          </a:xfrm>
          <a:prstGeom prst="rect">
            <a:avLst/>
          </a:prstGeom>
        </p:spPr>
      </p:pic>
    </p:spTree>
    <p:extLst>
      <p:ext uri="{BB962C8B-B14F-4D97-AF65-F5344CB8AC3E}">
        <p14:creationId xmlns:p14="http://schemas.microsoft.com/office/powerpoint/2010/main" val="64307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Changing the Price</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4362994"/>
            <a:ext cx="10515600" cy="1878280"/>
          </a:xfrm>
        </p:spPr>
        <p:txBody>
          <a:bodyPr/>
          <a:lstStyle/>
          <a:p>
            <a:r>
              <a:rPr lang="en-US" dirty="0"/>
              <a:t>Because the cost of production and the desired profit equal the price a firm will set for a product, </a:t>
            </a:r>
          </a:p>
          <a:p>
            <a:pPr lvl="1"/>
            <a:r>
              <a:rPr lang="en-US" dirty="0"/>
              <a:t>If the cost of production     , the </a:t>
            </a:r>
            <a:r>
              <a:rPr lang="en-US" u="sng" dirty="0"/>
              <a:t>price</a:t>
            </a:r>
            <a:r>
              <a:rPr lang="en-US" dirty="0"/>
              <a:t> for the product will also need to    .</a:t>
            </a:r>
          </a:p>
          <a:p>
            <a:endParaRPr lang="en-US" dirty="0"/>
          </a:p>
        </p:txBody>
      </p:sp>
      <p:sp>
        <p:nvSpPr>
          <p:cNvPr id="5" name="Shape 206">
            <a:extLst>
              <a:ext uri="{FF2B5EF4-FFF2-40B4-BE49-F238E27FC236}">
                <a16:creationId xmlns:a16="http://schemas.microsoft.com/office/drawing/2014/main" id="{FEA28399-28A9-7E70-7420-60FAF73F13E9}"/>
              </a:ext>
            </a:extLst>
          </p:cNvPr>
          <p:cNvSpPr/>
          <p:nvPr/>
        </p:nvSpPr>
        <p:spPr>
          <a:xfrm>
            <a:off x="4652178" y="5130084"/>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 name="Shape 206">
            <a:extLst>
              <a:ext uri="{FF2B5EF4-FFF2-40B4-BE49-F238E27FC236}">
                <a16:creationId xmlns:a16="http://schemas.microsoft.com/office/drawing/2014/main" id="{D1C11D21-F828-5016-51D0-1BDABCE88282}"/>
              </a:ext>
            </a:extLst>
          </p:cNvPr>
          <p:cNvSpPr/>
          <p:nvPr/>
        </p:nvSpPr>
        <p:spPr>
          <a:xfrm>
            <a:off x="10239060" y="5130084"/>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pic>
        <p:nvPicPr>
          <p:cNvPr id="9" name="Picture 8" descr="The graph represents the directions for step 3. An increase in production cost will raise the price a firm wishes to charge (to P sub 1) for a given quantity of output (Q sub 0).">
            <a:extLst>
              <a:ext uri="{FF2B5EF4-FFF2-40B4-BE49-F238E27FC236}">
                <a16:creationId xmlns:a16="http://schemas.microsoft.com/office/drawing/2014/main" id="{4E95653D-9EC0-1F8E-555D-328988D6339D}"/>
              </a:ext>
            </a:extLst>
          </p:cNvPr>
          <p:cNvPicPr>
            <a:picLocks noChangeAspect="1"/>
          </p:cNvPicPr>
          <p:nvPr/>
        </p:nvPicPr>
        <p:blipFill>
          <a:blip r:embed="rId3"/>
          <a:stretch>
            <a:fillRect/>
          </a:stretch>
        </p:blipFill>
        <p:spPr>
          <a:xfrm>
            <a:off x="3718484" y="1135211"/>
            <a:ext cx="4755032" cy="2882281"/>
          </a:xfrm>
          <a:prstGeom prst="rect">
            <a:avLst/>
          </a:prstGeom>
        </p:spPr>
      </p:pic>
    </p:spTree>
    <p:extLst>
      <p:ext uri="{BB962C8B-B14F-4D97-AF65-F5344CB8AC3E}">
        <p14:creationId xmlns:p14="http://schemas.microsoft.com/office/powerpoint/2010/main" val="4088215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Shifting the Supply Curve</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4752109"/>
            <a:ext cx="10515600" cy="1323109"/>
          </a:xfrm>
        </p:spPr>
        <p:txBody>
          <a:bodyPr/>
          <a:lstStyle/>
          <a:p>
            <a:r>
              <a:rPr lang="en-US" dirty="0"/>
              <a:t>When the cost of production </a:t>
            </a:r>
            <a:r>
              <a:rPr lang="en-US" u="sng" dirty="0"/>
              <a:t>increases</a:t>
            </a:r>
            <a:r>
              <a:rPr lang="en-US" dirty="0"/>
              <a:t>, the supply curve shifts </a:t>
            </a:r>
            <a:r>
              <a:rPr lang="en-US" i="1" dirty="0"/>
              <a:t>up</a:t>
            </a:r>
            <a:r>
              <a:rPr lang="en-US" dirty="0"/>
              <a:t> to a new price level.</a:t>
            </a:r>
          </a:p>
          <a:p>
            <a:endParaRPr lang="en-US" dirty="0"/>
          </a:p>
        </p:txBody>
      </p:sp>
      <p:pic>
        <p:nvPicPr>
          <p:cNvPr id="6" name="Picture 5" descr="The graph illustrates how an increase in production costs is shown by a shift in the supply curve. In this example, production costs are increasing, and this graph represents Step 4 of the example, as the supply curve moves up vertically by the amount of the increase in production costs.">
            <a:extLst>
              <a:ext uri="{FF2B5EF4-FFF2-40B4-BE49-F238E27FC236}">
                <a16:creationId xmlns:a16="http://schemas.microsoft.com/office/drawing/2014/main" id="{097C71F3-9F34-766F-9A54-4AB0040075D4}"/>
              </a:ext>
            </a:extLst>
          </p:cNvPr>
          <p:cNvPicPr>
            <a:picLocks noChangeAspect="1"/>
          </p:cNvPicPr>
          <p:nvPr/>
        </p:nvPicPr>
        <p:blipFill>
          <a:blip r:embed="rId3"/>
          <a:stretch>
            <a:fillRect/>
          </a:stretch>
        </p:blipFill>
        <p:spPr>
          <a:xfrm>
            <a:off x="3613588" y="1254728"/>
            <a:ext cx="4964824" cy="3032362"/>
          </a:xfrm>
          <a:prstGeom prst="rect">
            <a:avLst/>
          </a:prstGeom>
        </p:spPr>
      </p:pic>
    </p:spTree>
    <p:extLst>
      <p:ext uri="{BB962C8B-B14F-4D97-AF65-F5344CB8AC3E}">
        <p14:creationId xmlns:p14="http://schemas.microsoft.com/office/powerpoint/2010/main" val="69083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Shifting the Supply Curve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4353335"/>
            <a:ext cx="10515600" cy="2126475"/>
          </a:xfrm>
        </p:spPr>
        <p:txBody>
          <a:bodyPr>
            <a:normAutofit fontScale="92500"/>
          </a:bodyPr>
          <a:lstStyle/>
          <a:p>
            <a:r>
              <a:rPr lang="en-US" u="sng" dirty="0"/>
              <a:t>Decreased supply</a:t>
            </a:r>
            <a:r>
              <a:rPr lang="en-US" dirty="0"/>
              <a:t> means that at every given price, the quantity supplied is </a:t>
            </a:r>
            <a:r>
              <a:rPr lang="en-US" u="sng" dirty="0"/>
              <a:t>lower</a:t>
            </a:r>
            <a:r>
              <a:rPr lang="en-US" dirty="0"/>
              <a:t>, so that the supply curve shifts to the </a:t>
            </a:r>
            <a:r>
              <a:rPr lang="en-US" i="1" dirty="0"/>
              <a:t>left</a:t>
            </a:r>
            <a:r>
              <a:rPr lang="en-US" dirty="0"/>
              <a:t>, from S</a:t>
            </a:r>
            <a:r>
              <a:rPr lang="en-US" baseline="-25000" dirty="0"/>
              <a:t>0</a:t>
            </a:r>
            <a:r>
              <a:rPr lang="en-US" dirty="0"/>
              <a:t> to S</a:t>
            </a:r>
            <a:r>
              <a:rPr lang="en-US" baseline="-25000" dirty="0"/>
              <a:t>1</a:t>
            </a:r>
            <a:r>
              <a:rPr lang="en-US" dirty="0"/>
              <a:t>. </a:t>
            </a:r>
          </a:p>
          <a:p>
            <a:r>
              <a:rPr lang="en-US" u="sng" dirty="0"/>
              <a:t>Increased supply</a:t>
            </a:r>
            <a:r>
              <a:rPr lang="en-US" dirty="0"/>
              <a:t> means that at every given price, the quantity supplied is </a:t>
            </a:r>
            <a:r>
              <a:rPr lang="en-US" u="sng" dirty="0"/>
              <a:t>higher</a:t>
            </a:r>
            <a:r>
              <a:rPr lang="en-US" dirty="0"/>
              <a:t>, so that the supply curve shifts to the </a:t>
            </a:r>
            <a:r>
              <a:rPr lang="en-US" i="1" dirty="0"/>
              <a:t>right</a:t>
            </a:r>
            <a:r>
              <a:rPr lang="en-US" dirty="0"/>
              <a:t>, from S</a:t>
            </a:r>
            <a:r>
              <a:rPr lang="en-US" baseline="-25000" dirty="0"/>
              <a:t>0</a:t>
            </a:r>
            <a:r>
              <a:rPr lang="en-US" dirty="0"/>
              <a:t> to S</a:t>
            </a:r>
            <a:r>
              <a:rPr lang="en-US" baseline="-25000" dirty="0"/>
              <a:t>2</a:t>
            </a:r>
            <a:r>
              <a:rPr lang="en-US" dirty="0"/>
              <a:t>.</a:t>
            </a:r>
          </a:p>
          <a:p>
            <a:endParaRPr lang="en-US" dirty="0"/>
          </a:p>
        </p:txBody>
      </p:sp>
      <p:pic>
        <p:nvPicPr>
          <p:cNvPr id="4" name="Picture 3" descr="The graph shows supply curve S sub 0 as the original supply curve. Supply curve S sub 1 represents a shift based on decreased supply. Supply curve S sub 2 represents a shift based on increased supply.">
            <a:extLst>
              <a:ext uri="{FF2B5EF4-FFF2-40B4-BE49-F238E27FC236}">
                <a16:creationId xmlns:a16="http://schemas.microsoft.com/office/drawing/2014/main" id="{712F4673-C3AE-3350-B26A-3979AEC89633}"/>
              </a:ext>
            </a:extLst>
          </p:cNvPr>
          <p:cNvPicPr>
            <a:picLocks noChangeAspect="1"/>
          </p:cNvPicPr>
          <p:nvPr/>
        </p:nvPicPr>
        <p:blipFill>
          <a:blip r:embed="rId3"/>
          <a:stretch>
            <a:fillRect/>
          </a:stretch>
        </p:blipFill>
        <p:spPr>
          <a:xfrm>
            <a:off x="3392897" y="945783"/>
            <a:ext cx="5406206" cy="3251478"/>
          </a:xfrm>
          <a:prstGeom prst="rect">
            <a:avLst/>
          </a:prstGeom>
        </p:spPr>
      </p:pic>
    </p:spTree>
    <p:extLst>
      <p:ext uri="{BB962C8B-B14F-4D97-AF65-F5344CB8AC3E}">
        <p14:creationId xmlns:p14="http://schemas.microsoft.com/office/powerpoint/2010/main" val="331832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What Factors Affect Supply?</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955964"/>
            <a:ext cx="10515600" cy="5170516"/>
          </a:xfrm>
        </p:spPr>
        <p:txBody>
          <a:bodyPr>
            <a:normAutofit/>
          </a:bodyPr>
          <a:lstStyle/>
          <a:p>
            <a:r>
              <a:rPr lang="en-US" b="1" dirty="0"/>
              <a:t>Shift in supply </a:t>
            </a:r>
            <a:r>
              <a:rPr lang="en-US" dirty="0"/>
              <a:t>- when a change in some economic factor (other than price) causes a different quantity to be supplied at every price.</a:t>
            </a:r>
          </a:p>
          <a:p>
            <a:endParaRPr lang="en-US" dirty="0"/>
          </a:p>
          <a:p>
            <a:r>
              <a:rPr lang="en-US" b="1" dirty="0"/>
              <a:t>Inputs</a:t>
            </a:r>
            <a:r>
              <a:rPr lang="en-US" dirty="0"/>
              <a:t> or </a:t>
            </a:r>
            <a:r>
              <a:rPr lang="en-US" b="1" dirty="0"/>
              <a:t>factors of production </a:t>
            </a:r>
            <a:r>
              <a:rPr lang="en-US" dirty="0"/>
              <a:t>- the combination of labor, materials, and machinery that is used to produce goods and services.</a:t>
            </a:r>
          </a:p>
          <a:p>
            <a:endParaRPr lang="en-US" dirty="0"/>
          </a:p>
          <a:p>
            <a:r>
              <a:rPr lang="en-US" dirty="0"/>
              <a:t>Factors that affect </a:t>
            </a:r>
            <a:r>
              <a:rPr lang="en-US" u="sng" dirty="0"/>
              <a:t>supply</a:t>
            </a:r>
            <a:r>
              <a:rPr lang="en-US" dirty="0"/>
              <a:t>:</a:t>
            </a:r>
          </a:p>
          <a:p>
            <a:pPr lvl="1"/>
            <a:r>
              <a:rPr lang="en-US" dirty="0"/>
              <a:t>Natural conditions</a:t>
            </a:r>
          </a:p>
          <a:p>
            <a:pPr lvl="1"/>
            <a:r>
              <a:rPr lang="en-US" dirty="0"/>
              <a:t>Input prices</a:t>
            </a:r>
          </a:p>
          <a:p>
            <a:pPr lvl="1"/>
            <a:r>
              <a:rPr lang="en-US" dirty="0"/>
              <a:t>Technology</a:t>
            </a:r>
          </a:p>
          <a:p>
            <a:pPr lvl="1"/>
            <a:r>
              <a:rPr lang="en-US" dirty="0"/>
              <a:t>Government policies</a:t>
            </a:r>
          </a:p>
          <a:p>
            <a:endParaRPr lang="en-US" dirty="0"/>
          </a:p>
        </p:txBody>
      </p:sp>
    </p:spTree>
    <p:extLst>
      <p:ext uri="{BB962C8B-B14F-4D97-AF65-F5344CB8AC3E}">
        <p14:creationId xmlns:p14="http://schemas.microsoft.com/office/powerpoint/2010/main" val="315346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How Factors Affect Supply</a:t>
            </a:r>
          </a:p>
        </p:txBody>
      </p:sp>
      <p:sp>
        <p:nvSpPr>
          <p:cNvPr id="4" name="Content Placeholder 3">
            <a:extLst>
              <a:ext uri="{FF2B5EF4-FFF2-40B4-BE49-F238E27FC236}">
                <a16:creationId xmlns:a16="http://schemas.microsoft.com/office/drawing/2014/main" id="{F01DCAC0-6D74-370F-BC93-73FBAA3DD961}"/>
              </a:ext>
            </a:extLst>
          </p:cNvPr>
          <p:cNvSpPr>
            <a:spLocks noGrp="1"/>
          </p:cNvSpPr>
          <p:nvPr>
            <p:ph idx="13"/>
          </p:nvPr>
        </p:nvSpPr>
        <p:spPr/>
        <p:txBody>
          <a:bodyPr/>
          <a:lstStyle/>
          <a:p>
            <a:r>
              <a:rPr lang="en-US" dirty="0">
                <a:solidFill>
                  <a:srgbClr val="0070C0"/>
                </a:solidFill>
              </a:rPr>
              <a:t>(a) </a:t>
            </a:r>
            <a:r>
              <a:rPr lang="en-US" dirty="0"/>
              <a:t>A list of factors that can cause an increase in supply from S</a:t>
            </a:r>
            <a:r>
              <a:rPr lang="en-US" baseline="-25000" dirty="0"/>
              <a:t>0</a:t>
            </a:r>
            <a:r>
              <a:rPr lang="en-US" dirty="0"/>
              <a:t> to S</a:t>
            </a:r>
            <a:r>
              <a:rPr lang="en-US" baseline="-25000" dirty="0"/>
              <a:t>1</a:t>
            </a:r>
            <a:r>
              <a:rPr lang="en-US" dirty="0"/>
              <a:t>. </a:t>
            </a:r>
          </a:p>
          <a:p>
            <a:r>
              <a:rPr lang="en-US" dirty="0">
                <a:solidFill>
                  <a:srgbClr val="0070C0"/>
                </a:solidFill>
              </a:rPr>
              <a:t>(b) </a:t>
            </a:r>
            <a:r>
              <a:rPr lang="en-US" dirty="0"/>
              <a:t>The same factors, if their direction is reversed, can cause a decrease in supply from S</a:t>
            </a:r>
            <a:r>
              <a:rPr lang="en-US" baseline="-25000" dirty="0"/>
              <a:t>0</a:t>
            </a:r>
            <a:r>
              <a:rPr lang="en-US" dirty="0"/>
              <a:t> to S</a:t>
            </a:r>
            <a:r>
              <a:rPr lang="en-US" baseline="-25000" dirty="0"/>
              <a:t>1</a:t>
            </a:r>
            <a:r>
              <a:rPr lang="en-US" dirty="0"/>
              <a:t>.</a:t>
            </a:r>
          </a:p>
          <a:p>
            <a:endParaRPr lang="en-US" dirty="0"/>
          </a:p>
        </p:txBody>
      </p:sp>
      <p:pic>
        <p:nvPicPr>
          <p:cNvPr id="7" name="Picture 6" descr="Two graphs are illustrated. The one on the left (a) shows a supply curve shifting to the right, showing an increase in supply. Next to the curve is the list of factors that cause an increase in supply: favorable natural conditions for production, a fall in input prices, improved technology, and lower product taxes/less costly regulations. The graph on the right (b) shows a supply curve shifting to the left, showing a decrease in supply. Next to the curve is the list of factors that cause a decrease in supply: poor natural conditions for production, a rise in input prices, a decline in technology (not common), and higher product taxes/more costly regulations.">
            <a:extLst>
              <a:ext uri="{FF2B5EF4-FFF2-40B4-BE49-F238E27FC236}">
                <a16:creationId xmlns:a16="http://schemas.microsoft.com/office/drawing/2014/main" id="{D1047C76-3B02-00FE-F0E9-E200E957E687}"/>
              </a:ext>
            </a:extLst>
          </p:cNvPr>
          <p:cNvPicPr>
            <a:picLocks noChangeAspect="1"/>
          </p:cNvPicPr>
          <p:nvPr/>
        </p:nvPicPr>
        <p:blipFill>
          <a:blip r:embed="rId3"/>
          <a:stretch>
            <a:fillRect/>
          </a:stretch>
        </p:blipFill>
        <p:spPr>
          <a:xfrm>
            <a:off x="1705893" y="1499857"/>
            <a:ext cx="8780213" cy="2708358"/>
          </a:xfrm>
          <a:prstGeom prst="rect">
            <a:avLst/>
          </a:prstGeom>
        </p:spPr>
      </p:pic>
    </p:spTree>
    <p:extLst>
      <p:ext uri="{BB962C8B-B14F-4D97-AF65-F5344CB8AC3E}">
        <p14:creationId xmlns:p14="http://schemas.microsoft.com/office/powerpoint/2010/main" val="3266650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pPr lvl="0">
              <a:spcBef>
                <a:spcPts val="0"/>
              </a:spcBef>
            </a:pPr>
            <a:r>
              <a:rPr lang="en-US" dirty="0"/>
              <a:t>3.3 Changes in Equilibrium Price and Quantity: The Four-Step Process</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4883133"/>
          </a:xfrm>
        </p:spPr>
        <p:txBody>
          <a:bodyPr>
            <a:normAutofit fontScale="92500" lnSpcReduction="20000"/>
          </a:bodyPr>
          <a:lstStyle/>
          <a:p>
            <a:pPr marL="0" indent="0">
              <a:buNone/>
            </a:pPr>
            <a:r>
              <a:rPr lang="en-US" u="sng" dirty="0"/>
              <a:t>Four-step process</a:t>
            </a:r>
            <a:r>
              <a:rPr lang="en-US" dirty="0"/>
              <a:t> to determining how an economic event affects </a:t>
            </a:r>
            <a:r>
              <a:rPr lang="en-US" i="1" dirty="0"/>
              <a:t>equilibrium price</a:t>
            </a:r>
            <a:r>
              <a:rPr lang="en-US" dirty="0"/>
              <a:t> and </a:t>
            </a:r>
            <a:r>
              <a:rPr lang="en-US" i="1" dirty="0"/>
              <a:t>quantity</a:t>
            </a:r>
            <a:r>
              <a:rPr lang="en-US" dirty="0"/>
              <a:t>:</a:t>
            </a:r>
          </a:p>
          <a:p>
            <a:endParaRPr lang="en-US" dirty="0"/>
          </a:p>
          <a:p>
            <a:r>
              <a:rPr lang="en-US" dirty="0"/>
              <a:t>Step 1. Draw a demand and supply model before the economic change took place.</a:t>
            </a:r>
          </a:p>
          <a:p>
            <a:endParaRPr lang="en-US" dirty="0"/>
          </a:p>
          <a:p>
            <a:r>
              <a:rPr lang="en-US" dirty="0"/>
              <a:t>Step 2. Decide whether the economic change affects demand or supply.</a:t>
            </a:r>
          </a:p>
          <a:p>
            <a:endParaRPr lang="en-US" dirty="0"/>
          </a:p>
          <a:p>
            <a:r>
              <a:rPr lang="en-US" dirty="0"/>
              <a:t>Step 3. Decide whether the effect causes a curve shift to the right or to the left, and sketch the new curve on the diagram.</a:t>
            </a:r>
          </a:p>
          <a:p>
            <a:endParaRPr lang="en-US" dirty="0"/>
          </a:p>
          <a:p>
            <a:r>
              <a:rPr lang="en-US" dirty="0"/>
              <a:t>Step 4. Identify the new equilibrium and then compare to the original.</a:t>
            </a:r>
          </a:p>
          <a:p>
            <a:endParaRPr lang="en-US" dirty="0"/>
          </a:p>
        </p:txBody>
      </p:sp>
    </p:spTree>
    <p:extLst>
      <p:ext uri="{BB962C8B-B14F-4D97-AF65-F5344CB8AC3E}">
        <p14:creationId xmlns:p14="http://schemas.microsoft.com/office/powerpoint/2010/main" val="1290533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Example: Shift in Supply</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5019541"/>
            <a:ext cx="10515600" cy="1499458"/>
          </a:xfrm>
        </p:spPr>
        <p:txBody>
          <a:bodyPr/>
          <a:lstStyle/>
          <a:p>
            <a:r>
              <a:rPr lang="en-US" b="1" dirty="0"/>
              <a:t>Discussion Question</a:t>
            </a:r>
            <a:r>
              <a:rPr lang="en-US" dirty="0"/>
              <a:t>: Using the 4-step approach, how did excellent weather conditions during the summer affect the quantity and price of salmon?</a:t>
            </a:r>
          </a:p>
          <a:p>
            <a:endParaRPr lang="en-US" dirty="0"/>
          </a:p>
        </p:txBody>
      </p:sp>
      <p:pic>
        <p:nvPicPr>
          <p:cNvPr id="6" name="Picture 5" descr="The graph represents the four-step approach to determining shifts in the new equilibrium price and quantity in response to good weather for salmon fishing.">
            <a:extLst>
              <a:ext uri="{FF2B5EF4-FFF2-40B4-BE49-F238E27FC236}">
                <a16:creationId xmlns:a16="http://schemas.microsoft.com/office/drawing/2014/main" id="{646FD8E2-7FFC-3FD9-75C7-745D884BD4BE}"/>
              </a:ext>
            </a:extLst>
          </p:cNvPr>
          <p:cNvPicPr>
            <a:picLocks noChangeAspect="1"/>
          </p:cNvPicPr>
          <p:nvPr/>
        </p:nvPicPr>
        <p:blipFill>
          <a:blip r:embed="rId3"/>
          <a:stretch>
            <a:fillRect/>
          </a:stretch>
        </p:blipFill>
        <p:spPr>
          <a:xfrm>
            <a:off x="4006110" y="1091745"/>
            <a:ext cx="4179780" cy="3625759"/>
          </a:xfrm>
          <a:prstGeom prst="rect">
            <a:avLst/>
          </a:prstGeom>
        </p:spPr>
      </p:pic>
    </p:spTree>
    <p:extLst>
      <p:ext uri="{BB962C8B-B14F-4D97-AF65-F5344CB8AC3E}">
        <p14:creationId xmlns:p14="http://schemas.microsoft.com/office/powerpoint/2010/main" val="165120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Example: Shift in Demand</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4537111"/>
            <a:ext cx="10515600" cy="1721328"/>
          </a:xfrm>
        </p:spPr>
        <p:txBody>
          <a:bodyPr>
            <a:normAutofit fontScale="92500" lnSpcReduction="10000"/>
          </a:bodyPr>
          <a:lstStyle/>
          <a:p>
            <a:r>
              <a:rPr lang="en-US" b="1" dirty="0"/>
              <a:t>Discussion Question</a:t>
            </a:r>
            <a:r>
              <a:rPr lang="en-US" dirty="0"/>
              <a:t>: From 2004 to 2012, the share of Americans who reported obtaining their news from digital sources increased from 24% to 39%. Using the 4-step approach, how has this affected the consumption of traditional sources, such as print news media, and radio and television news?</a:t>
            </a:r>
          </a:p>
          <a:p>
            <a:endParaRPr lang="en-US" dirty="0"/>
          </a:p>
        </p:txBody>
      </p:sp>
      <p:pic>
        <p:nvPicPr>
          <p:cNvPr id="7" name="Picture 6" descr="The graph represents the four-step approach to determining changes in equilibrium price and quantity of print news.">
            <a:extLst>
              <a:ext uri="{FF2B5EF4-FFF2-40B4-BE49-F238E27FC236}">
                <a16:creationId xmlns:a16="http://schemas.microsoft.com/office/drawing/2014/main" id="{7159E9F9-732D-0C1D-C4CF-120B8138084C}"/>
              </a:ext>
            </a:extLst>
          </p:cNvPr>
          <p:cNvPicPr>
            <a:picLocks noChangeAspect="1"/>
          </p:cNvPicPr>
          <p:nvPr/>
        </p:nvPicPr>
        <p:blipFill>
          <a:blip r:embed="rId3"/>
          <a:stretch>
            <a:fillRect/>
          </a:stretch>
        </p:blipFill>
        <p:spPr>
          <a:xfrm>
            <a:off x="4187670" y="913375"/>
            <a:ext cx="3816659" cy="3500070"/>
          </a:xfrm>
          <a:prstGeom prst="rect">
            <a:avLst/>
          </a:prstGeom>
        </p:spPr>
      </p:pic>
    </p:spTree>
    <p:extLst>
      <p:ext uri="{BB962C8B-B14F-4D97-AF65-F5344CB8AC3E}">
        <p14:creationId xmlns:p14="http://schemas.microsoft.com/office/powerpoint/2010/main" val="137552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A Combined Example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931163"/>
          </a:xfrm>
        </p:spPr>
        <p:txBody>
          <a:bodyPr>
            <a:normAutofit fontScale="85000" lnSpcReduction="20000"/>
          </a:bodyPr>
          <a:lstStyle/>
          <a:p>
            <a:r>
              <a:rPr lang="en-US" b="1" dirty="0"/>
              <a:t>Discussion Question</a:t>
            </a:r>
            <a:r>
              <a:rPr lang="en-US" dirty="0"/>
              <a:t>: Using the 4-step approach, what does an increase in labor compensation, as well as an increase in digital communication suggest about the continued viability of the Postal Service?</a:t>
            </a:r>
          </a:p>
          <a:p>
            <a:pPr marL="0" indent="0">
              <a:buNone/>
            </a:pPr>
            <a:endParaRPr lang="en-US" dirty="0"/>
          </a:p>
        </p:txBody>
      </p:sp>
      <p:sp>
        <p:nvSpPr>
          <p:cNvPr id="8" name="Content Placeholder 7">
            <a:extLst>
              <a:ext uri="{FF2B5EF4-FFF2-40B4-BE49-F238E27FC236}">
                <a16:creationId xmlns:a16="http://schemas.microsoft.com/office/drawing/2014/main" id="{FDDD54DD-6704-A14E-35C6-B99012DB807C}"/>
              </a:ext>
            </a:extLst>
          </p:cNvPr>
          <p:cNvSpPr>
            <a:spLocks noGrp="1"/>
          </p:cNvSpPr>
          <p:nvPr>
            <p:ph idx="13"/>
          </p:nvPr>
        </p:nvSpPr>
        <p:spPr>
          <a:xfrm>
            <a:off x="838200" y="5194348"/>
            <a:ext cx="10515600" cy="1271731"/>
          </a:xfrm>
        </p:spPr>
        <p:txBody>
          <a:bodyPr/>
          <a:lstStyle/>
          <a:p>
            <a:r>
              <a:rPr lang="en-US" dirty="0">
                <a:solidFill>
                  <a:srgbClr val="0070C0"/>
                </a:solidFill>
              </a:rPr>
              <a:t>(a) </a:t>
            </a:r>
            <a:r>
              <a:rPr lang="en-US" dirty="0"/>
              <a:t>Higher labor compensation causes a leftward shift in the supply curve, a decrease in the equilibrium quantity, and an increase in the equilibrium price. </a:t>
            </a:r>
          </a:p>
          <a:p>
            <a:r>
              <a:rPr lang="en-US" dirty="0">
                <a:solidFill>
                  <a:srgbClr val="0070C0"/>
                </a:solidFill>
              </a:rPr>
              <a:t>(b) </a:t>
            </a:r>
            <a:r>
              <a:rPr lang="en-US" dirty="0"/>
              <a:t>A change in tastes away from Postal Services causes a leftward shift in the demand curve, a decrease in the equilibrium quantity, and a decrease in the equilibrium price.</a:t>
            </a:r>
          </a:p>
          <a:p>
            <a:endParaRPr lang="en-US" dirty="0"/>
          </a:p>
        </p:txBody>
      </p:sp>
      <p:pic>
        <p:nvPicPr>
          <p:cNvPr id="5" name="Picture 4" descr="This image has two panels. The one on the left shows the four step analysis of higher compensation for postal workers. The one on the right shows the four-step analysis of a change in tastes away from Postal Services.">
            <a:extLst>
              <a:ext uri="{FF2B5EF4-FFF2-40B4-BE49-F238E27FC236}">
                <a16:creationId xmlns:a16="http://schemas.microsoft.com/office/drawing/2014/main" id="{1710FF34-4894-0094-CC5C-AC31223DB1DC}"/>
              </a:ext>
            </a:extLst>
          </p:cNvPr>
          <p:cNvPicPr>
            <a:picLocks noChangeAspect="1"/>
          </p:cNvPicPr>
          <p:nvPr/>
        </p:nvPicPr>
        <p:blipFill>
          <a:blip r:embed="rId3"/>
          <a:stretch>
            <a:fillRect/>
          </a:stretch>
        </p:blipFill>
        <p:spPr>
          <a:xfrm>
            <a:off x="2920562" y="1887127"/>
            <a:ext cx="6350876" cy="3238947"/>
          </a:xfrm>
          <a:prstGeom prst="rect">
            <a:avLst/>
          </a:prstGeom>
        </p:spPr>
      </p:pic>
    </p:spTree>
    <p:extLst>
      <p:ext uri="{BB962C8B-B14F-4D97-AF65-F5344CB8AC3E}">
        <p14:creationId xmlns:p14="http://schemas.microsoft.com/office/powerpoint/2010/main" val="421673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Why Does It Cost More?</a:t>
            </a:r>
          </a:p>
        </p:txBody>
      </p:sp>
      <p:sp>
        <p:nvSpPr>
          <p:cNvPr id="6" name="Content Placeholder 5">
            <a:extLst>
              <a:ext uri="{FF2B5EF4-FFF2-40B4-BE49-F238E27FC236}">
                <a16:creationId xmlns:a16="http://schemas.microsoft.com/office/drawing/2014/main" id="{AC56277B-556A-CB28-E0BE-76E6A928E6C5}"/>
              </a:ext>
            </a:extLst>
          </p:cNvPr>
          <p:cNvSpPr>
            <a:spLocks noGrp="1"/>
          </p:cNvSpPr>
          <p:nvPr>
            <p:ph idx="1"/>
          </p:nvPr>
        </p:nvSpPr>
        <p:spPr>
          <a:xfrm>
            <a:off x="838200" y="5279208"/>
            <a:ext cx="10515600" cy="1018561"/>
          </a:xfrm>
        </p:spPr>
        <p:txBody>
          <a:bodyPr>
            <a:normAutofit fontScale="62500" lnSpcReduction="20000"/>
          </a:bodyPr>
          <a:lstStyle/>
          <a:p>
            <a:pPr marL="0" indent="0">
              <a:buNone/>
            </a:pPr>
            <a:r>
              <a:rPr lang="en-US" dirty="0"/>
              <a:t>Organic vegetables and fruits that are grown and sold within a specific geographical region should, in theory, cost less than conventional produce because the transportation costs are less. That is not, however, usually the case. This is caused by demand and supply.  </a:t>
            </a:r>
          </a:p>
          <a:p>
            <a:pPr marL="0" indent="0">
              <a:buNone/>
            </a:pPr>
            <a:r>
              <a:rPr lang="en-US" dirty="0"/>
              <a:t>(Credit: modification of "Old Farmers' Market" by </a:t>
            </a:r>
            <a:r>
              <a:rPr lang="en-US" dirty="0" err="1"/>
              <a:t>NatalieMaynor</a:t>
            </a:r>
            <a:r>
              <a:rPr lang="en-US" dirty="0"/>
              <a:t>/Flickr, CC BY 2.0)</a:t>
            </a:r>
          </a:p>
          <a:p>
            <a:endParaRPr lang="en-US" dirty="0"/>
          </a:p>
        </p:txBody>
      </p:sp>
      <p:pic>
        <p:nvPicPr>
          <p:cNvPr id="5" name="Picture 4" descr="Image depicts fruits and vegetables in baskets.">
            <a:extLst>
              <a:ext uri="{FF2B5EF4-FFF2-40B4-BE49-F238E27FC236}">
                <a16:creationId xmlns:a16="http://schemas.microsoft.com/office/drawing/2014/main" id="{38A196F9-4EEF-1F9C-FAF5-8214A698A362}"/>
              </a:ext>
            </a:extLst>
          </p:cNvPr>
          <p:cNvPicPr>
            <a:picLocks noChangeAspect="1"/>
          </p:cNvPicPr>
          <p:nvPr/>
        </p:nvPicPr>
        <p:blipFill>
          <a:blip r:embed="rId3"/>
          <a:stretch>
            <a:fillRect/>
          </a:stretch>
        </p:blipFill>
        <p:spPr>
          <a:xfrm>
            <a:off x="3277320" y="959759"/>
            <a:ext cx="5637360" cy="4149964"/>
          </a:xfrm>
          <a:prstGeom prst="rect">
            <a:avLst/>
          </a:prstGeom>
        </p:spPr>
      </p:pic>
    </p:spTree>
    <p:extLst>
      <p:ext uri="{BB962C8B-B14F-4D97-AF65-F5344CB8AC3E}">
        <p14:creationId xmlns:p14="http://schemas.microsoft.com/office/powerpoint/2010/main" val="1447152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A Combined Example</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4846320"/>
            <a:ext cx="10515600" cy="1323109"/>
          </a:xfrm>
        </p:spPr>
        <p:txBody>
          <a:bodyPr/>
          <a:lstStyle/>
          <a:p>
            <a:r>
              <a:rPr lang="en-US" dirty="0"/>
              <a:t>Superimposing the previous two diagrams one on top of the other, we see that supply and demand shifts cause changes in equilibrium price and quantity.</a:t>
            </a:r>
          </a:p>
          <a:p>
            <a:endParaRPr lang="en-US" dirty="0"/>
          </a:p>
        </p:txBody>
      </p:sp>
      <p:pic>
        <p:nvPicPr>
          <p:cNvPr id="6" name="Picture 5" descr="This illustrates a combination of a decrease in demand and a decrease in supply. The demand curve is shown shifting to the left, and the supply curve is shown shifting to the left. A new equilibrium occurs with a lower equilibrium quantity and a higher equilibrium price, but as it noted, the new equilibrium price could be lower.">
            <a:extLst>
              <a:ext uri="{FF2B5EF4-FFF2-40B4-BE49-F238E27FC236}">
                <a16:creationId xmlns:a16="http://schemas.microsoft.com/office/drawing/2014/main" id="{DCD13756-3F2F-92D7-D882-57FD4C94ED40}"/>
              </a:ext>
            </a:extLst>
          </p:cNvPr>
          <p:cNvPicPr>
            <a:picLocks noChangeAspect="1"/>
          </p:cNvPicPr>
          <p:nvPr/>
        </p:nvPicPr>
        <p:blipFill>
          <a:blip r:embed="rId3"/>
          <a:stretch>
            <a:fillRect/>
          </a:stretch>
        </p:blipFill>
        <p:spPr>
          <a:xfrm>
            <a:off x="4209971" y="1039179"/>
            <a:ext cx="3772057" cy="3557670"/>
          </a:xfrm>
          <a:prstGeom prst="rect">
            <a:avLst/>
          </a:prstGeom>
        </p:spPr>
      </p:pic>
    </p:spTree>
    <p:extLst>
      <p:ext uri="{BB962C8B-B14F-4D97-AF65-F5344CB8AC3E}">
        <p14:creationId xmlns:p14="http://schemas.microsoft.com/office/powerpoint/2010/main" val="116866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Movements vs. Shifts</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5"/>
            <a:ext cx="10515600" cy="755270"/>
          </a:xfrm>
        </p:spPr>
        <p:txBody>
          <a:bodyPr/>
          <a:lstStyle/>
          <a:p>
            <a:r>
              <a:rPr lang="en-US" dirty="0"/>
              <a:t>Movements are different than shifts.</a:t>
            </a:r>
          </a:p>
          <a:p>
            <a:endParaRPr lang="en-US" dirty="0"/>
          </a:p>
        </p:txBody>
      </p:sp>
      <p:sp>
        <p:nvSpPr>
          <p:cNvPr id="5" name="Content Placeholder 2">
            <a:extLst>
              <a:ext uri="{FF2B5EF4-FFF2-40B4-BE49-F238E27FC236}">
                <a16:creationId xmlns:a16="http://schemas.microsoft.com/office/drawing/2014/main" id="{24890221-C0AD-02ED-338E-D79821E76E75}"/>
              </a:ext>
            </a:extLst>
          </p:cNvPr>
          <p:cNvSpPr txBox="1">
            <a:spLocks/>
          </p:cNvSpPr>
          <p:nvPr/>
        </p:nvSpPr>
        <p:spPr>
          <a:xfrm>
            <a:off x="838200" y="4986846"/>
            <a:ext cx="10515600" cy="7552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shift in one curve never causes a shift in the other curve. Rather, a shift in one curve causes a movement along the second curve.</a:t>
            </a:r>
          </a:p>
          <a:p>
            <a:endParaRPr lang="en-US" dirty="0"/>
          </a:p>
        </p:txBody>
      </p:sp>
      <p:pic>
        <p:nvPicPr>
          <p:cNvPr id="8" name="Picture 7" descr="The graph shows the difference between shifts of demand and supply, and movement of demand and supply.">
            <a:extLst>
              <a:ext uri="{FF2B5EF4-FFF2-40B4-BE49-F238E27FC236}">
                <a16:creationId xmlns:a16="http://schemas.microsoft.com/office/drawing/2014/main" id="{BA6E4760-267E-115D-9461-68208E9A366C}"/>
              </a:ext>
            </a:extLst>
          </p:cNvPr>
          <p:cNvPicPr>
            <a:picLocks noChangeAspect="1"/>
          </p:cNvPicPr>
          <p:nvPr/>
        </p:nvPicPr>
        <p:blipFill>
          <a:blip r:embed="rId3"/>
          <a:stretch>
            <a:fillRect/>
          </a:stretch>
        </p:blipFill>
        <p:spPr>
          <a:xfrm>
            <a:off x="3854963" y="1497724"/>
            <a:ext cx="4482074" cy="3489122"/>
          </a:xfrm>
          <a:prstGeom prst="rect">
            <a:avLst/>
          </a:prstGeom>
        </p:spPr>
      </p:pic>
    </p:spTree>
    <p:extLst>
      <p:ext uri="{BB962C8B-B14F-4D97-AF65-F5344CB8AC3E}">
        <p14:creationId xmlns:p14="http://schemas.microsoft.com/office/powerpoint/2010/main" val="24538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3.4 Price Ceilings and Price Floors</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4412870"/>
          </a:xfrm>
        </p:spPr>
        <p:txBody>
          <a:bodyPr>
            <a:normAutofit fontScale="92500" lnSpcReduction="10000"/>
          </a:bodyPr>
          <a:lstStyle/>
          <a:p>
            <a:r>
              <a:rPr lang="en-US" b="1" dirty="0"/>
              <a:t>Price controls </a:t>
            </a:r>
            <a:r>
              <a:rPr lang="en-US" dirty="0"/>
              <a:t>- laws that governments enact to regulate prices.</a:t>
            </a:r>
          </a:p>
          <a:p>
            <a:endParaRPr lang="en-US" dirty="0"/>
          </a:p>
          <a:p>
            <a:r>
              <a:rPr lang="en-US" b="1" dirty="0"/>
              <a:t>Price ceiling </a:t>
            </a:r>
            <a:r>
              <a:rPr lang="en-US" dirty="0"/>
              <a:t>- </a:t>
            </a:r>
          </a:p>
          <a:p>
            <a:endParaRPr lang="en-US" dirty="0"/>
          </a:p>
          <a:p>
            <a:pPr lvl="1"/>
            <a:r>
              <a:rPr lang="en-US" dirty="0"/>
              <a:t>keeps a price from rising above a certain level</a:t>
            </a:r>
          </a:p>
          <a:p>
            <a:pPr lvl="1"/>
            <a:r>
              <a:rPr lang="en-US" dirty="0"/>
              <a:t>a legal maximum price that one pays for some good or service</a:t>
            </a:r>
          </a:p>
          <a:p>
            <a:endParaRPr lang="en-US" dirty="0"/>
          </a:p>
          <a:p>
            <a:r>
              <a:rPr lang="en-US" b="1" dirty="0"/>
              <a:t>Price floor </a:t>
            </a:r>
            <a:r>
              <a:rPr lang="en-US" dirty="0"/>
              <a:t>- </a:t>
            </a:r>
          </a:p>
          <a:p>
            <a:endParaRPr lang="en-US" dirty="0"/>
          </a:p>
          <a:p>
            <a:pPr lvl="1"/>
            <a:r>
              <a:rPr lang="en-US" dirty="0"/>
              <a:t>keeps a price from falling below a given level.</a:t>
            </a:r>
          </a:p>
          <a:p>
            <a:pPr lvl="1"/>
            <a:r>
              <a:rPr lang="en-US" dirty="0"/>
              <a:t>is the lowest price that one can legally pay for some good or service.</a:t>
            </a:r>
          </a:p>
          <a:p>
            <a:endParaRPr lang="en-US" dirty="0"/>
          </a:p>
        </p:txBody>
      </p:sp>
    </p:spTree>
    <p:extLst>
      <p:ext uri="{BB962C8B-B14F-4D97-AF65-F5344CB8AC3E}">
        <p14:creationId xmlns:p14="http://schemas.microsoft.com/office/powerpoint/2010/main" val="3786336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A Price Ceiling Example - Rent Control</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3801291"/>
            <a:ext cx="10515600" cy="2257103"/>
          </a:xfrm>
        </p:spPr>
        <p:txBody>
          <a:bodyPr>
            <a:normAutofit fontScale="70000" lnSpcReduction="20000"/>
          </a:bodyPr>
          <a:lstStyle/>
          <a:p>
            <a:r>
              <a:rPr lang="en-US" dirty="0"/>
              <a:t>The original intersection of demand and supply occurs at E</a:t>
            </a:r>
            <a:r>
              <a:rPr lang="en-US" baseline="-25000" dirty="0"/>
              <a:t>0</a:t>
            </a:r>
            <a:r>
              <a:rPr lang="en-US" dirty="0"/>
              <a:t>. </a:t>
            </a:r>
          </a:p>
          <a:p>
            <a:endParaRPr lang="en-US" dirty="0"/>
          </a:p>
          <a:p>
            <a:r>
              <a:rPr lang="en-US" dirty="0"/>
              <a:t>If demand shifts from D</a:t>
            </a:r>
            <a:r>
              <a:rPr lang="en-US" baseline="-25000" dirty="0"/>
              <a:t>0</a:t>
            </a:r>
            <a:r>
              <a:rPr lang="en-US" dirty="0"/>
              <a:t> to D</a:t>
            </a:r>
            <a:r>
              <a:rPr lang="en-US" baseline="-25000" dirty="0"/>
              <a:t>1</a:t>
            </a:r>
            <a:r>
              <a:rPr lang="en-US" dirty="0"/>
              <a:t>, the new equilibrium would be at E</a:t>
            </a:r>
            <a:r>
              <a:rPr lang="en-US" baseline="-25000" dirty="0"/>
              <a:t>1</a:t>
            </a:r>
            <a:r>
              <a:rPr lang="en-US" dirty="0"/>
              <a:t> - unless a price ceiling prevents the price from rising. </a:t>
            </a:r>
          </a:p>
          <a:p>
            <a:endParaRPr lang="en-US" dirty="0"/>
          </a:p>
          <a:p>
            <a:r>
              <a:rPr lang="en-US" dirty="0"/>
              <a:t>If the price is not permitted to rise, the quantity supplied remains at 15,000. However, after the change in demand, the quantity demanded rises to 19,000, resulting in a </a:t>
            </a:r>
            <a:r>
              <a:rPr lang="en-US" u="sng" dirty="0"/>
              <a:t>shortage</a:t>
            </a:r>
            <a:r>
              <a:rPr lang="en-US" dirty="0"/>
              <a:t>.</a:t>
            </a:r>
          </a:p>
          <a:p>
            <a:endParaRPr lang="en-US" dirty="0"/>
          </a:p>
        </p:txBody>
      </p:sp>
      <p:pic>
        <p:nvPicPr>
          <p:cNvPr id="7" name="Picture 6" descr="The graph shows a shift in demand with a price ceiling.">
            <a:extLst>
              <a:ext uri="{FF2B5EF4-FFF2-40B4-BE49-F238E27FC236}">
                <a16:creationId xmlns:a16="http://schemas.microsoft.com/office/drawing/2014/main" id="{3C78F9C2-B330-AD23-6498-6221815454DC}"/>
              </a:ext>
            </a:extLst>
          </p:cNvPr>
          <p:cNvPicPr>
            <a:picLocks noChangeAspect="1"/>
          </p:cNvPicPr>
          <p:nvPr/>
        </p:nvPicPr>
        <p:blipFill>
          <a:blip r:embed="rId3"/>
          <a:stretch>
            <a:fillRect/>
          </a:stretch>
        </p:blipFill>
        <p:spPr>
          <a:xfrm>
            <a:off x="4181922" y="966118"/>
            <a:ext cx="3828155" cy="2658764"/>
          </a:xfrm>
          <a:prstGeom prst="rect">
            <a:avLst/>
          </a:prstGeom>
        </p:spPr>
      </p:pic>
    </p:spTree>
    <p:extLst>
      <p:ext uri="{BB962C8B-B14F-4D97-AF65-F5344CB8AC3E}">
        <p14:creationId xmlns:p14="http://schemas.microsoft.com/office/powerpoint/2010/main" val="552826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A Price Floor Example - European Wheat Prices</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4284254"/>
            <a:ext cx="10515600" cy="1896297"/>
          </a:xfrm>
        </p:spPr>
        <p:txBody>
          <a:bodyPr>
            <a:normAutofit fontScale="85000" lnSpcReduction="20000"/>
          </a:bodyPr>
          <a:lstStyle/>
          <a:p>
            <a:r>
              <a:rPr lang="en-US" dirty="0"/>
              <a:t>The intersection of demand (D) and supply (S) would be at the equilibrium point E</a:t>
            </a:r>
            <a:r>
              <a:rPr lang="en-US" baseline="-25000" dirty="0"/>
              <a:t>0</a:t>
            </a:r>
            <a:r>
              <a:rPr lang="en-US" dirty="0"/>
              <a:t>. </a:t>
            </a:r>
          </a:p>
          <a:p>
            <a:r>
              <a:rPr lang="en-US" dirty="0"/>
              <a:t>However, a price floor set at </a:t>
            </a:r>
            <a:r>
              <a:rPr lang="en-US" dirty="0" err="1"/>
              <a:t>Pf</a:t>
            </a:r>
            <a:r>
              <a:rPr lang="en-US" dirty="0"/>
              <a:t> holds the price above E</a:t>
            </a:r>
            <a:r>
              <a:rPr lang="en-US" baseline="-25000" dirty="0"/>
              <a:t>0</a:t>
            </a:r>
            <a:r>
              <a:rPr lang="en-US" dirty="0"/>
              <a:t> and prevents it from falling. </a:t>
            </a:r>
          </a:p>
          <a:p>
            <a:r>
              <a:rPr lang="en-US" dirty="0"/>
              <a:t>The result of the price floor is that the quantity supplied Q</a:t>
            </a:r>
            <a:r>
              <a:rPr lang="en-US" baseline="-25000" dirty="0"/>
              <a:t>s</a:t>
            </a:r>
            <a:r>
              <a:rPr lang="en-US" dirty="0"/>
              <a:t> exceeds the quantity demanded </a:t>
            </a:r>
            <a:r>
              <a:rPr lang="en-US" dirty="0" err="1"/>
              <a:t>Q</a:t>
            </a:r>
            <a:r>
              <a:rPr lang="en-US" baseline="-25000" dirty="0" err="1"/>
              <a:t>d</a:t>
            </a:r>
            <a:r>
              <a:rPr lang="en-US" dirty="0"/>
              <a:t>. There is excess supply, also called a surplus.</a:t>
            </a:r>
          </a:p>
          <a:p>
            <a:endParaRPr lang="en-US" dirty="0"/>
          </a:p>
        </p:txBody>
      </p:sp>
      <p:pic>
        <p:nvPicPr>
          <p:cNvPr id="6" name="Picture 5" descr="The graph shows an example of a price floor which results in a surplus.">
            <a:extLst>
              <a:ext uri="{FF2B5EF4-FFF2-40B4-BE49-F238E27FC236}">
                <a16:creationId xmlns:a16="http://schemas.microsoft.com/office/drawing/2014/main" id="{D7F8C248-34D0-311B-742B-F8EAE573A364}"/>
              </a:ext>
            </a:extLst>
          </p:cNvPr>
          <p:cNvPicPr>
            <a:picLocks noChangeAspect="1"/>
          </p:cNvPicPr>
          <p:nvPr/>
        </p:nvPicPr>
        <p:blipFill>
          <a:blip r:embed="rId3"/>
          <a:stretch>
            <a:fillRect/>
          </a:stretch>
        </p:blipFill>
        <p:spPr>
          <a:xfrm>
            <a:off x="4307017" y="946163"/>
            <a:ext cx="3577965" cy="3181636"/>
          </a:xfrm>
          <a:prstGeom prst="rect">
            <a:avLst/>
          </a:prstGeom>
        </p:spPr>
      </p:pic>
    </p:spTree>
    <p:extLst>
      <p:ext uri="{BB962C8B-B14F-4D97-AF65-F5344CB8AC3E}">
        <p14:creationId xmlns:p14="http://schemas.microsoft.com/office/powerpoint/2010/main" val="4255284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3.5 Demand, Supply, and Efficiency</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a:xfrm>
            <a:off x="838200" y="955964"/>
            <a:ext cx="10515600" cy="5026825"/>
          </a:xfrm>
        </p:spPr>
        <p:txBody>
          <a:bodyPr>
            <a:normAutofit fontScale="92500" lnSpcReduction="20000"/>
          </a:bodyPr>
          <a:lstStyle/>
          <a:p>
            <a:r>
              <a:rPr lang="en-US" b="1" dirty="0"/>
              <a:t>Consumer surplus </a:t>
            </a:r>
            <a:r>
              <a:rPr lang="en-US" dirty="0"/>
              <a:t>- </a:t>
            </a:r>
          </a:p>
          <a:p>
            <a:pPr lvl="1"/>
            <a:r>
              <a:rPr lang="en-US" dirty="0"/>
              <a:t>the amount that individuals would have been willing to pay minus the amount that they actually paid.</a:t>
            </a:r>
          </a:p>
          <a:p>
            <a:pPr lvl="1"/>
            <a:r>
              <a:rPr lang="en-US" dirty="0"/>
              <a:t>the area above the market price and below the demand curve.</a:t>
            </a:r>
          </a:p>
          <a:p>
            <a:r>
              <a:rPr lang="en-US" b="1" dirty="0"/>
              <a:t>Producer surplus </a:t>
            </a:r>
            <a:r>
              <a:rPr lang="en-US" dirty="0"/>
              <a:t>- </a:t>
            </a:r>
          </a:p>
          <a:p>
            <a:pPr lvl="1"/>
            <a:r>
              <a:rPr lang="en-US" dirty="0"/>
              <a:t>the price the producer actually received minus the price the producer would have been willing to accept.</a:t>
            </a:r>
          </a:p>
          <a:p>
            <a:pPr lvl="1"/>
            <a:r>
              <a:rPr lang="en-US" dirty="0"/>
              <a:t>the area between the market price and the segment of the supply curve below the equilibrium.</a:t>
            </a:r>
          </a:p>
          <a:p>
            <a:endParaRPr lang="en-US" dirty="0"/>
          </a:p>
          <a:p>
            <a:r>
              <a:rPr lang="en-US" b="1" dirty="0"/>
              <a:t>Social surplus/economic surplus/total surplus = </a:t>
            </a:r>
          </a:p>
          <a:p>
            <a:pPr marL="0" indent="0" algn="ctr">
              <a:buNone/>
            </a:pPr>
            <a:r>
              <a:rPr lang="en-US" dirty="0"/>
              <a:t>consumer surplus + producer surplus</a:t>
            </a:r>
          </a:p>
          <a:p>
            <a:r>
              <a:rPr lang="en-US" b="1" dirty="0"/>
              <a:t>Deadweight loss </a:t>
            </a:r>
            <a:r>
              <a:rPr lang="en-US" dirty="0"/>
              <a:t>- the loss in social surplus that occurs when a market produces an inefficient quantity</a:t>
            </a:r>
          </a:p>
          <a:p>
            <a:endParaRPr lang="en-US" dirty="0"/>
          </a:p>
        </p:txBody>
      </p:sp>
    </p:spTree>
    <p:extLst>
      <p:ext uri="{BB962C8B-B14F-4D97-AF65-F5344CB8AC3E}">
        <p14:creationId xmlns:p14="http://schemas.microsoft.com/office/powerpoint/2010/main" val="2065501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Consumer and Producer Surplus</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4228469"/>
            <a:ext cx="10515600" cy="2145911"/>
          </a:xfrm>
        </p:spPr>
        <p:txBody>
          <a:bodyPr>
            <a:normAutofit fontScale="85000" lnSpcReduction="20000"/>
          </a:bodyPr>
          <a:lstStyle/>
          <a:p>
            <a:r>
              <a:rPr lang="en-US" dirty="0"/>
              <a:t>The somewhat triangular area labeled by F shows the area of </a:t>
            </a:r>
            <a:r>
              <a:rPr lang="en-US" u="sng" dirty="0"/>
              <a:t>consumer surplus</a:t>
            </a:r>
            <a:r>
              <a:rPr lang="en-US" dirty="0"/>
              <a:t>, which shows that the equilibrium price in the market was less than what many of the consumers were willing to pay. </a:t>
            </a:r>
          </a:p>
          <a:p>
            <a:endParaRPr lang="en-US" dirty="0"/>
          </a:p>
          <a:p>
            <a:r>
              <a:rPr lang="en-US" dirty="0"/>
              <a:t>The somewhat triangular area labeled by G shows the area of </a:t>
            </a:r>
            <a:r>
              <a:rPr lang="en-US" u="sng" dirty="0"/>
              <a:t>producer surplus</a:t>
            </a:r>
            <a:r>
              <a:rPr lang="en-US" dirty="0"/>
              <a:t>, which shows that the equilibrium price received in the market was greater than what many of the producers were willing to accept for their products. </a:t>
            </a:r>
          </a:p>
          <a:p>
            <a:endParaRPr lang="en-US" dirty="0"/>
          </a:p>
        </p:txBody>
      </p:sp>
      <p:pic>
        <p:nvPicPr>
          <p:cNvPr id="6" name="Picture 5" descr="The graph shows consumer surplus above the equilibrium and producer surplus beneath the equilibrium.">
            <a:extLst>
              <a:ext uri="{FF2B5EF4-FFF2-40B4-BE49-F238E27FC236}">
                <a16:creationId xmlns:a16="http://schemas.microsoft.com/office/drawing/2014/main" id="{CA28A88F-36CE-AAAF-71CF-DE342E6A5AEA}"/>
              </a:ext>
            </a:extLst>
          </p:cNvPr>
          <p:cNvPicPr>
            <a:picLocks noChangeAspect="1"/>
          </p:cNvPicPr>
          <p:nvPr/>
        </p:nvPicPr>
        <p:blipFill>
          <a:blip r:embed="rId3"/>
          <a:stretch>
            <a:fillRect/>
          </a:stretch>
        </p:blipFill>
        <p:spPr>
          <a:xfrm>
            <a:off x="4341429" y="892185"/>
            <a:ext cx="3509141" cy="3233808"/>
          </a:xfrm>
          <a:prstGeom prst="rect">
            <a:avLst/>
          </a:prstGeom>
        </p:spPr>
      </p:pic>
    </p:spTree>
    <p:extLst>
      <p:ext uri="{BB962C8B-B14F-4D97-AF65-F5344CB8AC3E}">
        <p14:creationId xmlns:p14="http://schemas.microsoft.com/office/powerpoint/2010/main" val="1048987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Efficiency and Price Floors and Ceilings</a:t>
            </a:r>
          </a:p>
        </p:txBody>
      </p:sp>
      <p:sp>
        <p:nvSpPr>
          <p:cNvPr id="4" name="Content Placeholder 3">
            <a:extLst>
              <a:ext uri="{FF2B5EF4-FFF2-40B4-BE49-F238E27FC236}">
                <a16:creationId xmlns:a16="http://schemas.microsoft.com/office/drawing/2014/main" id="{F01DCAC0-6D74-370F-BC93-73FBAA3DD961}"/>
              </a:ext>
            </a:extLst>
          </p:cNvPr>
          <p:cNvSpPr>
            <a:spLocks noGrp="1"/>
          </p:cNvSpPr>
          <p:nvPr>
            <p:ph idx="13"/>
          </p:nvPr>
        </p:nvSpPr>
        <p:spPr>
          <a:xfrm>
            <a:off x="838200" y="4336870"/>
            <a:ext cx="10515600" cy="1853226"/>
          </a:xfrm>
        </p:spPr>
        <p:txBody>
          <a:bodyPr>
            <a:normAutofit/>
          </a:bodyPr>
          <a:lstStyle/>
          <a:p>
            <a:r>
              <a:rPr lang="en-US" dirty="0">
                <a:solidFill>
                  <a:srgbClr val="0070C0"/>
                </a:solidFill>
              </a:rPr>
              <a:t>(a) </a:t>
            </a:r>
            <a:r>
              <a:rPr lang="en-US" dirty="0"/>
              <a:t>The original equilibrium price is $600 with a quantity of 20,000. Consumer surplus is T + U, and producer surplus is V + W + X. A price ceiling is imposed at $400, so firms in the market now produce only a quantity of 15,000. As a result, the new consumer surplus is T + V, while the new producer surplus is X. </a:t>
            </a:r>
          </a:p>
          <a:p>
            <a:r>
              <a:rPr lang="en-US" dirty="0">
                <a:solidFill>
                  <a:srgbClr val="0070C0"/>
                </a:solidFill>
              </a:rPr>
              <a:t>(b) </a:t>
            </a:r>
            <a:r>
              <a:rPr lang="en-US" dirty="0"/>
              <a:t>The original equilibrium is $8 at a quantity of 1,800. Consumer surplus is G + H + J, and producer surplus is I + K. A price floor is imposed at $12, which means that quantity demanded falls to 1,400. As a result, the new consumer surplus is G, and the new producer surplus is H + I.</a:t>
            </a:r>
          </a:p>
          <a:p>
            <a:endParaRPr lang="en-US" dirty="0"/>
          </a:p>
        </p:txBody>
      </p:sp>
      <p:pic>
        <p:nvPicPr>
          <p:cNvPr id="6" name="Picture 5" descr="The two graphs show how equilibrium is affected by price floors and price ceilings.">
            <a:extLst>
              <a:ext uri="{FF2B5EF4-FFF2-40B4-BE49-F238E27FC236}">
                <a16:creationId xmlns:a16="http://schemas.microsoft.com/office/drawing/2014/main" id="{58E5DA58-41E5-FEE2-C7FE-55C9F3B2CEFC}"/>
              </a:ext>
            </a:extLst>
          </p:cNvPr>
          <p:cNvPicPr>
            <a:picLocks noChangeAspect="1"/>
          </p:cNvPicPr>
          <p:nvPr/>
        </p:nvPicPr>
        <p:blipFill>
          <a:blip r:embed="rId3"/>
          <a:stretch>
            <a:fillRect/>
          </a:stretch>
        </p:blipFill>
        <p:spPr>
          <a:xfrm>
            <a:off x="2337238" y="932565"/>
            <a:ext cx="7517524" cy="3261449"/>
          </a:xfrm>
          <a:prstGeom prst="rect">
            <a:avLst/>
          </a:prstGeom>
        </p:spPr>
      </p:pic>
    </p:spTree>
    <p:extLst>
      <p:ext uri="{BB962C8B-B14F-4D97-AF65-F5344CB8AC3E}">
        <p14:creationId xmlns:p14="http://schemas.microsoft.com/office/powerpoint/2010/main" val="366016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7063E1B4-E769-8031-4D33-185B798B0038}"/>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a:bodyPr>
          <a:lstStyle/>
          <a:p>
            <a:r>
              <a:rPr lang="en-US" sz="2400" dirty="0"/>
              <a:t>3.1 Demand, Supply, and Equilibrium in Markets for Goods and Services</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5196642"/>
          </a:xfrm>
        </p:spPr>
        <p:txBody>
          <a:bodyPr>
            <a:normAutofit fontScale="92500" lnSpcReduction="10000"/>
          </a:bodyPr>
          <a:lstStyle/>
          <a:p>
            <a:r>
              <a:rPr lang="en-US" b="1" dirty="0"/>
              <a:t>Demand</a:t>
            </a:r>
            <a:r>
              <a:rPr lang="en-US" dirty="0"/>
              <a:t> - the amount of some good or service consumers are willing and able to purchase at each price.</a:t>
            </a:r>
          </a:p>
          <a:p>
            <a:endParaRPr lang="en-US" dirty="0"/>
          </a:p>
          <a:p>
            <a:r>
              <a:rPr lang="en-US" b="1" dirty="0"/>
              <a:t>Price</a:t>
            </a:r>
            <a:r>
              <a:rPr lang="en-US" dirty="0"/>
              <a:t> - what a buyer pays for a unit of the specific good or service.</a:t>
            </a:r>
          </a:p>
          <a:p>
            <a:endParaRPr lang="en-US" dirty="0"/>
          </a:p>
          <a:p>
            <a:r>
              <a:rPr lang="en-US" b="1" dirty="0"/>
              <a:t>Quantity demanded </a:t>
            </a:r>
            <a:r>
              <a:rPr lang="en-US" dirty="0"/>
              <a:t>- the total number of units of a good or service consumers are willing to purchase at a given price</a:t>
            </a:r>
          </a:p>
          <a:p>
            <a:endParaRPr lang="en-US" dirty="0"/>
          </a:p>
          <a:p>
            <a:r>
              <a:rPr lang="en-US" b="1" dirty="0"/>
              <a:t>Law of demand </a:t>
            </a:r>
            <a:r>
              <a:rPr lang="en-US" dirty="0"/>
              <a:t>- keeping all other variables that affect demand constant,</a:t>
            </a:r>
          </a:p>
          <a:p>
            <a:pPr marL="0" indent="0">
              <a:buNone/>
            </a:pPr>
            <a:endParaRPr lang="en-US" dirty="0"/>
          </a:p>
          <a:p>
            <a:pPr lvl="1"/>
            <a:r>
              <a:rPr lang="en-US" dirty="0"/>
              <a:t>if price goes      , then quantity demanded goes </a:t>
            </a:r>
          </a:p>
          <a:p>
            <a:pPr lvl="1"/>
            <a:endParaRPr lang="en-US" dirty="0"/>
          </a:p>
          <a:p>
            <a:pPr lvl="1"/>
            <a:r>
              <a:rPr lang="en-US" dirty="0"/>
              <a:t>if price goes      , then quantity demanded goes </a:t>
            </a:r>
          </a:p>
          <a:p>
            <a:endParaRPr lang="en-US" dirty="0"/>
          </a:p>
        </p:txBody>
      </p:sp>
      <p:sp>
        <p:nvSpPr>
          <p:cNvPr id="5" name="Shape 65" descr="Up">
            <a:extLst>
              <a:ext uri="{FF2B5EF4-FFF2-40B4-BE49-F238E27FC236}">
                <a16:creationId xmlns:a16="http://schemas.microsoft.com/office/drawing/2014/main" id="{1468E552-86EF-25AB-EBA2-7385BD3A28EC}"/>
              </a:ext>
            </a:extLst>
          </p:cNvPr>
          <p:cNvSpPr/>
          <p:nvPr/>
        </p:nvSpPr>
        <p:spPr>
          <a:xfrm>
            <a:off x="3071915" y="5030939"/>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 name="Shape 66" descr="Down">
            <a:extLst>
              <a:ext uri="{FF2B5EF4-FFF2-40B4-BE49-F238E27FC236}">
                <a16:creationId xmlns:a16="http://schemas.microsoft.com/office/drawing/2014/main" id="{38C79194-86F4-17F7-625F-35FB24FADF28}"/>
              </a:ext>
            </a:extLst>
          </p:cNvPr>
          <p:cNvSpPr/>
          <p:nvPr/>
        </p:nvSpPr>
        <p:spPr>
          <a:xfrm rot="10800000">
            <a:off x="6971168" y="5056195"/>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 name="Shape 66" descr="Down">
            <a:extLst>
              <a:ext uri="{FF2B5EF4-FFF2-40B4-BE49-F238E27FC236}">
                <a16:creationId xmlns:a16="http://schemas.microsoft.com/office/drawing/2014/main" id="{1987D542-7AF5-3836-0832-053F1E0DFF31}"/>
              </a:ext>
            </a:extLst>
          </p:cNvPr>
          <p:cNvSpPr/>
          <p:nvPr/>
        </p:nvSpPr>
        <p:spPr>
          <a:xfrm rot="10800000">
            <a:off x="3071914" y="5687202"/>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Shape 65" descr="Up">
            <a:extLst>
              <a:ext uri="{FF2B5EF4-FFF2-40B4-BE49-F238E27FC236}">
                <a16:creationId xmlns:a16="http://schemas.microsoft.com/office/drawing/2014/main" id="{7E3522D2-19A6-C3E6-BD1C-D49B6514C929}"/>
              </a:ext>
            </a:extLst>
          </p:cNvPr>
          <p:cNvSpPr/>
          <p:nvPr/>
        </p:nvSpPr>
        <p:spPr>
          <a:xfrm>
            <a:off x="6995057" y="5687202"/>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89241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Demand Schedule &amp; Curve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p:txBody>
          <a:bodyPr/>
          <a:lstStyle/>
          <a:p>
            <a:r>
              <a:rPr lang="en-US" b="1" dirty="0"/>
              <a:t>Demand schedule </a:t>
            </a:r>
            <a:r>
              <a:rPr lang="en-US" dirty="0"/>
              <a:t>- a table that shows a range of prices for a certain good or service and the quantity demanded at each price.</a:t>
            </a:r>
          </a:p>
          <a:p>
            <a:endParaRPr lang="en-US" dirty="0"/>
          </a:p>
          <a:p>
            <a:r>
              <a:rPr lang="en-US" b="1" dirty="0"/>
              <a:t>Demand curve </a:t>
            </a:r>
            <a:r>
              <a:rPr lang="en-US" dirty="0"/>
              <a:t>- a graphic representation of the relationship between price and quantity demanded of a certain good or service, with quantity on the horizontal axis and the price on the vertical axis.</a:t>
            </a:r>
          </a:p>
          <a:p>
            <a:endParaRPr lang="en-US" dirty="0"/>
          </a:p>
        </p:txBody>
      </p:sp>
    </p:spTree>
    <p:extLst>
      <p:ext uri="{BB962C8B-B14F-4D97-AF65-F5344CB8AC3E}">
        <p14:creationId xmlns:p14="http://schemas.microsoft.com/office/powerpoint/2010/main" val="228475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Graphing the Demand</a:t>
            </a:r>
            <a:endParaRPr lang="en-US" b="0" dirty="0"/>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4262907"/>
            <a:ext cx="10515600" cy="1824385"/>
          </a:xfrm>
        </p:spPr>
        <p:txBody>
          <a:bodyPr>
            <a:normAutofit fontScale="92500" lnSpcReduction="20000"/>
          </a:bodyPr>
          <a:lstStyle/>
          <a:p>
            <a:r>
              <a:rPr lang="en-US" dirty="0"/>
              <a:t>The points of a </a:t>
            </a:r>
            <a:r>
              <a:rPr lang="en-US" u="sng" dirty="0"/>
              <a:t>demand schedule</a:t>
            </a:r>
            <a:r>
              <a:rPr lang="en-US" dirty="0"/>
              <a:t> are graphed, and the line connecting them is the </a:t>
            </a:r>
            <a:r>
              <a:rPr lang="en-US" u="sng" dirty="0"/>
              <a:t>demand curve</a:t>
            </a:r>
            <a:r>
              <a:rPr lang="en-US" dirty="0"/>
              <a:t> (D). </a:t>
            </a:r>
          </a:p>
          <a:p>
            <a:endParaRPr lang="en-US" dirty="0"/>
          </a:p>
          <a:p>
            <a:r>
              <a:rPr lang="en-US" dirty="0"/>
              <a:t>The </a:t>
            </a:r>
            <a:r>
              <a:rPr lang="en-US" i="1" dirty="0"/>
              <a:t>downward</a:t>
            </a:r>
            <a:r>
              <a:rPr lang="en-US" dirty="0"/>
              <a:t> slope of the demand curve again illustrates the </a:t>
            </a:r>
            <a:r>
              <a:rPr lang="en-US" u="sng" dirty="0"/>
              <a:t>law of demand</a:t>
            </a:r>
            <a:r>
              <a:rPr lang="en-US" dirty="0"/>
              <a:t> - the inverse relationship between prices and quantity demanded.</a:t>
            </a:r>
          </a:p>
          <a:p>
            <a:endParaRPr lang="en-US" dirty="0"/>
          </a:p>
        </p:txBody>
      </p:sp>
      <p:pic>
        <p:nvPicPr>
          <p:cNvPr id="6" name="Picture 5" descr="The graph illustrates the demand curve for gasoline, with price per gallon on the y-axis and quantity as millions of gallons on the x-axis. It slopes down from 5.20 dollars per gallon and 420 million gallons to 1.00 dollar per gallon and 800 million gallons, representing the law of demand.">
            <a:extLst>
              <a:ext uri="{FF2B5EF4-FFF2-40B4-BE49-F238E27FC236}">
                <a16:creationId xmlns:a16="http://schemas.microsoft.com/office/drawing/2014/main" id="{2794E17A-8787-7D43-6522-C11A6EF8489C}"/>
              </a:ext>
            </a:extLst>
          </p:cNvPr>
          <p:cNvPicPr>
            <a:picLocks noChangeAspect="1"/>
          </p:cNvPicPr>
          <p:nvPr/>
        </p:nvPicPr>
        <p:blipFill>
          <a:blip r:embed="rId3"/>
          <a:stretch>
            <a:fillRect/>
          </a:stretch>
        </p:blipFill>
        <p:spPr>
          <a:xfrm>
            <a:off x="3040015" y="891857"/>
            <a:ext cx="6111970" cy="3268902"/>
          </a:xfrm>
          <a:prstGeom prst="rect">
            <a:avLst/>
          </a:prstGeom>
        </p:spPr>
      </p:pic>
    </p:spTree>
    <p:extLst>
      <p:ext uri="{BB962C8B-B14F-4D97-AF65-F5344CB8AC3E}">
        <p14:creationId xmlns:p14="http://schemas.microsoft.com/office/powerpoint/2010/main" val="100362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CDBE-F05C-C31F-BAC1-F374026EA154}"/>
              </a:ext>
            </a:extLst>
          </p:cNvPr>
          <p:cNvSpPr>
            <a:spLocks noGrp="1"/>
          </p:cNvSpPr>
          <p:nvPr>
            <p:ph type="title"/>
          </p:nvPr>
        </p:nvSpPr>
        <p:spPr/>
        <p:txBody>
          <a:bodyPr>
            <a:normAutofit fontScale="90000"/>
          </a:bodyPr>
          <a:lstStyle/>
          <a:p>
            <a:r>
              <a:rPr lang="en-US" dirty="0"/>
              <a:t>Supply of Goods and Services</a:t>
            </a:r>
          </a:p>
        </p:txBody>
      </p:sp>
      <p:sp>
        <p:nvSpPr>
          <p:cNvPr id="3" name="Content Placeholder 2">
            <a:extLst>
              <a:ext uri="{FF2B5EF4-FFF2-40B4-BE49-F238E27FC236}">
                <a16:creationId xmlns:a16="http://schemas.microsoft.com/office/drawing/2014/main" id="{2DF11FAA-A92A-7789-06C5-53993D8B44F9}"/>
              </a:ext>
            </a:extLst>
          </p:cNvPr>
          <p:cNvSpPr>
            <a:spLocks noGrp="1"/>
          </p:cNvSpPr>
          <p:nvPr>
            <p:ph idx="1"/>
          </p:nvPr>
        </p:nvSpPr>
        <p:spPr>
          <a:xfrm>
            <a:off x="838200" y="955964"/>
            <a:ext cx="10515600" cy="4909259"/>
          </a:xfrm>
        </p:spPr>
        <p:txBody>
          <a:bodyPr>
            <a:normAutofit fontScale="92500" lnSpcReduction="10000"/>
          </a:bodyPr>
          <a:lstStyle/>
          <a:p>
            <a:r>
              <a:rPr lang="en-US" b="1" dirty="0"/>
              <a:t>Supply</a:t>
            </a:r>
            <a:r>
              <a:rPr lang="en-US" dirty="0"/>
              <a:t> - the amount of some good or service a producer is willing to supply at each price.</a:t>
            </a:r>
          </a:p>
          <a:p>
            <a:endParaRPr lang="en-US" dirty="0"/>
          </a:p>
          <a:p>
            <a:r>
              <a:rPr lang="en-US" b="1" dirty="0"/>
              <a:t>Quantity supplied </a:t>
            </a:r>
            <a:r>
              <a:rPr lang="en-US" dirty="0"/>
              <a:t>- the total number of units of a good or service producers are willing to sell at a given price.</a:t>
            </a:r>
          </a:p>
          <a:p>
            <a:endParaRPr lang="en-US" dirty="0"/>
          </a:p>
          <a:p>
            <a:r>
              <a:rPr lang="en-US" b="1" dirty="0"/>
              <a:t>Law of supply </a:t>
            </a:r>
            <a:r>
              <a:rPr lang="en-US" dirty="0"/>
              <a:t>- assuming all other variables that affect supply are held constant,</a:t>
            </a:r>
          </a:p>
          <a:p>
            <a:endParaRPr lang="en-US" dirty="0"/>
          </a:p>
          <a:p>
            <a:pPr lvl="1"/>
            <a:r>
              <a:rPr lang="en-US" dirty="0"/>
              <a:t>if price goes      , then quantity supplied goes </a:t>
            </a:r>
          </a:p>
          <a:p>
            <a:pPr lvl="1"/>
            <a:endParaRPr lang="en-US" dirty="0"/>
          </a:p>
          <a:p>
            <a:pPr lvl="1"/>
            <a:r>
              <a:rPr lang="en-US" dirty="0"/>
              <a:t>if price goes      , then quantity supplied goes </a:t>
            </a:r>
          </a:p>
          <a:p>
            <a:endParaRPr lang="en-US" dirty="0"/>
          </a:p>
        </p:txBody>
      </p:sp>
      <p:sp>
        <p:nvSpPr>
          <p:cNvPr id="7" name="Shape 91" descr="Up">
            <a:extLst>
              <a:ext uri="{FF2B5EF4-FFF2-40B4-BE49-F238E27FC236}">
                <a16:creationId xmlns:a16="http://schemas.microsoft.com/office/drawing/2014/main" id="{F1BF4C99-91A5-D0D4-B768-4CB772A978A9}"/>
              </a:ext>
            </a:extLst>
          </p:cNvPr>
          <p:cNvSpPr/>
          <p:nvPr/>
        </p:nvSpPr>
        <p:spPr>
          <a:xfrm>
            <a:off x="3034311" y="4394230"/>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8" name="Shape 91" descr="Up">
            <a:extLst>
              <a:ext uri="{FF2B5EF4-FFF2-40B4-BE49-F238E27FC236}">
                <a16:creationId xmlns:a16="http://schemas.microsoft.com/office/drawing/2014/main" id="{FE51DEDB-2C71-1500-0089-9EA14E701ABF}"/>
              </a:ext>
            </a:extLst>
          </p:cNvPr>
          <p:cNvSpPr/>
          <p:nvPr/>
        </p:nvSpPr>
        <p:spPr>
          <a:xfrm>
            <a:off x="6720507" y="4394230"/>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 name="Shape 92" descr="Down">
            <a:extLst>
              <a:ext uri="{FF2B5EF4-FFF2-40B4-BE49-F238E27FC236}">
                <a16:creationId xmlns:a16="http://schemas.microsoft.com/office/drawing/2014/main" id="{AC198FD8-7ABD-61D3-28DD-C21A26BC4E4D}"/>
              </a:ext>
            </a:extLst>
          </p:cNvPr>
          <p:cNvSpPr/>
          <p:nvPr/>
        </p:nvSpPr>
        <p:spPr>
          <a:xfrm rot="10800000">
            <a:off x="3036781" y="5129725"/>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 name="Shape 92" descr="Down">
            <a:extLst>
              <a:ext uri="{FF2B5EF4-FFF2-40B4-BE49-F238E27FC236}">
                <a16:creationId xmlns:a16="http://schemas.microsoft.com/office/drawing/2014/main" id="{EE4F2387-3DBD-CE3B-01DB-30E86F4752E0}"/>
              </a:ext>
            </a:extLst>
          </p:cNvPr>
          <p:cNvSpPr/>
          <p:nvPr/>
        </p:nvSpPr>
        <p:spPr>
          <a:xfrm rot="10800000">
            <a:off x="6720507" y="5129726"/>
            <a:ext cx="217800" cy="3441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93136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E7082-E45B-1EC3-B5A6-E98BCA66DBDB}"/>
              </a:ext>
            </a:extLst>
          </p:cNvPr>
          <p:cNvSpPr>
            <a:spLocks noGrp="1"/>
          </p:cNvSpPr>
          <p:nvPr>
            <p:ph type="title"/>
          </p:nvPr>
        </p:nvSpPr>
        <p:spPr/>
        <p:txBody>
          <a:bodyPr>
            <a:normAutofit fontScale="90000"/>
          </a:bodyPr>
          <a:lstStyle/>
          <a:p>
            <a:r>
              <a:rPr lang="en-US" dirty="0"/>
              <a:t>Supply Schedule &amp; Curve</a:t>
            </a:r>
          </a:p>
        </p:txBody>
      </p:sp>
      <p:sp>
        <p:nvSpPr>
          <p:cNvPr id="7" name="Content Placeholder 6">
            <a:extLst>
              <a:ext uri="{FF2B5EF4-FFF2-40B4-BE49-F238E27FC236}">
                <a16:creationId xmlns:a16="http://schemas.microsoft.com/office/drawing/2014/main" id="{71E13D42-0204-C2AD-D4F2-DCFA711A46CC}"/>
              </a:ext>
            </a:extLst>
          </p:cNvPr>
          <p:cNvSpPr>
            <a:spLocks noGrp="1"/>
          </p:cNvSpPr>
          <p:nvPr>
            <p:ph idx="1"/>
          </p:nvPr>
        </p:nvSpPr>
        <p:spPr/>
        <p:txBody>
          <a:bodyPr/>
          <a:lstStyle/>
          <a:p>
            <a:r>
              <a:rPr lang="en-US" b="1" dirty="0"/>
              <a:t>Supply schedule </a:t>
            </a:r>
            <a:r>
              <a:rPr lang="en-US" dirty="0"/>
              <a:t>- a table that shows the quantity supplied at a range of different prices.</a:t>
            </a:r>
          </a:p>
          <a:p>
            <a:endParaRPr lang="en-US" dirty="0"/>
          </a:p>
          <a:p>
            <a:r>
              <a:rPr lang="en-US" b="1" dirty="0"/>
              <a:t>Supply curve </a:t>
            </a:r>
            <a:r>
              <a:rPr lang="en-US" dirty="0"/>
              <a:t>- a graphic illustration of the relationship between price, shown on the vertical axis, and quantity, shown on the horizontal axis.</a:t>
            </a:r>
          </a:p>
          <a:p>
            <a:endParaRPr lang="en-US" dirty="0"/>
          </a:p>
        </p:txBody>
      </p:sp>
    </p:spTree>
    <p:extLst>
      <p:ext uri="{BB962C8B-B14F-4D97-AF65-F5344CB8AC3E}">
        <p14:creationId xmlns:p14="http://schemas.microsoft.com/office/powerpoint/2010/main" val="59501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641-E368-FA38-005A-FED7F58CA053}"/>
              </a:ext>
            </a:extLst>
          </p:cNvPr>
          <p:cNvSpPr>
            <a:spLocks noGrp="1"/>
          </p:cNvSpPr>
          <p:nvPr>
            <p:ph type="title"/>
          </p:nvPr>
        </p:nvSpPr>
        <p:spPr/>
        <p:txBody>
          <a:bodyPr>
            <a:normAutofit fontScale="90000"/>
          </a:bodyPr>
          <a:lstStyle/>
          <a:p>
            <a:r>
              <a:rPr lang="en-US" dirty="0"/>
              <a:t>Graphing the Supply</a:t>
            </a:r>
          </a:p>
        </p:txBody>
      </p:sp>
      <p:sp>
        <p:nvSpPr>
          <p:cNvPr id="3" name="Content Placeholder 2">
            <a:extLst>
              <a:ext uri="{FF2B5EF4-FFF2-40B4-BE49-F238E27FC236}">
                <a16:creationId xmlns:a16="http://schemas.microsoft.com/office/drawing/2014/main" id="{E71405FB-6FFF-841A-262B-8A676ED76DE5}"/>
              </a:ext>
            </a:extLst>
          </p:cNvPr>
          <p:cNvSpPr>
            <a:spLocks noGrp="1"/>
          </p:cNvSpPr>
          <p:nvPr>
            <p:ph idx="1"/>
          </p:nvPr>
        </p:nvSpPr>
        <p:spPr>
          <a:xfrm>
            <a:off x="838200" y="4056437"/>
            <a:ext cx="10515600" cy="1921700"/>
          </a:xfrm>
        </p:spPr>
        <p:txBody>
          <a:bodyPr>
            <a:normAutofit fontScale="92500" lnSpcReduction="20000"/>
          </a:bodyPr>
          <a:lstStyle/>
          <a:p>
            <a:r>
              <a:rPr lang="en-US" dirty="0"/>
              <a:t>The </a:t>
            </a:r>
            <a:r>
              <a:rPr lang="en-US" u="sng" dirty="0"/>
              <a:t>supply curve</a:t>
            </a:r>
            <a:r>
              <a:rPr lang="en-US" dirty="0"/>
              <a:t> (S) is created by graphing the points from a </a:t>
            </a:r>
            <a:r>
              <a:rPr lang="en-US" u="sng" dirty="0"/>
              <a:t>supply schedule</a:t>
            </a:r>
            <a:r>
              <a:rPr lang="en-US" dirty="0"/>
              <a:t> and then connecting them. </a:t>
            </a:r>
          </a:p>
          <a:p>
            <a:endParaRPr lang="en-US" dirty="0"/>
          </a:p>
          <a:p>
            <a:r>
              <a:rPr lang="en-US" dirty="0"/>
              <a:t>The </a:t>
            </a:r>
            <a:r>
              <a:rPr lang="en-US" i="1" dirty="0"/>
              <a:t>upward</a:t>
            </a:r>
            <a:r>
              <a:rPr lang="en-US" dirty="0"/>
              <a:t> slope of the supply curve illustrates the </a:t>
            </a:r>
            <a:r>
              <a:rPr lang="en-US" u="sng" dirty="0"/>
              <a:t>law of supply</a:t>
            </a:r>
            <a:r>
              <a:rPr lang="en-US" dirty="0"/>
              <a:t> - that a higher price leads to a higher quantity supplied, and vice versa.</a:t>
            </a:r>
          </a:p>
          <a:p>
            <a:endParaRPr lang="en-US" dirty="0"/>
          </a:p>
        </p:txBody>
      </p:sp>
      <p:pic>
        <p:nvPicPr>
          <p:cNvPr id="6" name="Picture 5" descr=" The graph illustrates the supply curve for gasoline, with price per gallon on the y-axis and quantity as millions of gallons on the x-axis. It slopes up from 1.00 dollar per gallon and 500 million gallons to 2.20 dollars per gallon and 720 million gallons, representing the law of supply.">
            <a:extLst>
              <a:ext uri="{FF2B5EF4-FFF2-40B4-BE49-F238E27FC236}">
                <a16:creationId xmlns:a16="http://schemas.microsoft.com/office/drawing/2014/main" id="{978D2972-6215-641D-FD60-358DE197248A}"/>
              </a:ext>
            </a:extLst>
          </p:cNvPr>
          <p:cNvPicPr>
            <a:picLocks noChangeAspect="1"/>
          </p:cNvPicPr>
          <p:nvPr/>
        </p:nvPicPr>
        <p:blipFill>
          <a:blip r:embed="rId3"/>
          <a:stretch>
            <a:fillRect/>
          </a:stretch>
        </p:blipFill>
        <p:spPr>
          <a:xfrm>
            <a:off x="3249818" y="982485"/>
            <a:ext cx="5692364" cy="2881176"/>
          </a:xfrm>
          <a:prstGeom prst="rect">
            <a:avLst/>
          </a:prstGeom>
        </p:spPr>
      </p:pic>
    </p:spTree>
    <p:extLst>
      <p:ext uri="{BB962C8B-B14F-4D97-AF65-F5344CB8AC3E}">
        <p14:creationId xmlns:p14="http://schemas.microsoft.com/office/powerpoint/2010/main" val="524474128"/>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2267</Words>
  <Application>Microsoft Office PowerPoint</Application>
  <PresentationFormat>Widescreen</PresentationFormat>
  <Paragraphs>187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Economics</vt:lpstr>
      <vt:lpstr>Ch.3 OUTLINE</vt:lpstr>
      <vt:lpstr>Why Does It Cost More?</vt:lpstr>
      <vt:lpstr>3.1 Demand, Supply, and Equilibrium in Markets for Goods and Services</vt:lpstr>
      <vt:lpstr>Demand Schedule &amp; Curve</vt:lpstr>
      <vt:lpstr>Graphing the Demand</vt:lpstr>
      <vt:lpstr>Supply of Goods and Services</vt:lpstr>
      <vt:lpstr>Supply Schedule &amp; Curve</vt:lpstr>
      <vt:lpstr>Graphing the Supply</vt:lpstr>
      <vt:lpstr>Equilibrium - Where Demand and Supply Intersect</vt:lpstr>
      <vt:lpstr>Equilibrium - Where Demand and Supply Intersect</vt:lpstr>
      <vt:lpstr>3.2 Shifts in Demand and Supply for Goods and Services</vt:lpstr>
      <vt:lpstr>Demand Curve</vt:lpstr>
      <vt:lpstr>Shifting the Demand Curve</vt:lpstr>
      <vt:lpstr>Shifting the Demand Curve</vt:lpstr>
      <vt:lpstr>What Factors Affect Demand?</vt:lpstr>
      <vt:lpstr>How Factors Affect Demand</vt:lpstr>
      <vt:lpstr>Types of Goods &amp; Services</vt:lpstr>
      <vt:lpstr>Supply Curve</vt:lpstr>
      <vt:lpstr>Supply Price</vt:lpstr>
      <vt:lpstr>Changing the Price</vt:lpstr>
      <vt:lpstr>Shifting the Supply Curve</vt:lpstr>
      <vt:lpstr>Shifting the Supply Curve</vt:lpstr>
      <vt:lpstr>What Factors Affect Supply?</vt:lpstr>
      <vt:lpstr>How Factors Affect Supply</vt:lpstr>
      <vt:lpstr>3.3 Changes in Equilibrium Price and Quantity: The Four-Step Process</vt:lpstr>
      <vt:lpstr>Example: Shift in Supply</vt:lpstr>
      <vt:lpstr>Example: Shift in Demand</vt:lpstr>
      <vt:lpstr>A Combined Example</vt:lpstr>
      <vt:lpstr>A Combined Example</vt:lpstr>
      <vt:lpstr>Movements vs. Shifts</vt:lpstr>
      <vt:lpstr>3.4 Price Ceilings and Price Floors</vt:lpstr>
      <vt:lpstr>A Price Ceiling Example - Rent Control</vt:lpstr>
      <vt:lpstr>A Price Floor Example - European Wheat Prices</vt:lpstr>
      <vt:lpstr>3.5 Demand, Supply, and Efficiency</vt:lpstr>
      <vt:lpstr>Consumer and Producer Surplus</vt:lpstr>
      <vt:lpstr>Efficiency and Price Floors and Ceilings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92</cp:revision>
  <dcterms:created xsi:type="dcterms:W3CDTF">2018-05-29T21:16:34Z</dcterms:created>
  <dcterms:modified xsi:type="dcterms:W3CDTF">2025-09-16T17:57:58Z</dcterms:modified>
</cp:coreProperties>
</file>