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5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114" d="100"/>
          <a:sy n="114" d="100"/>
        </p:scale>
        <p:origin x="108"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0021C3-4082-4448-BC10-F9E887B45964}" type="datetimeFigureOut">
              <a:rPr lang="en-US" smtClean="0"/>
              <a:t>9/16/2025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FD9563-A824-4778-88C2-B60B850956BF}" type="slidenum">
              <a:rPr lang="en-US" smtClean="0"/>
              <a:t>‹#›</a:t>
            </a:fld>
            <a:endParaRPr lang="en-US"/>
          </a:p>
        </p:txBody>
      </p:sp>
    </p:spTree>
    <p:extLst>
      <p:ext uri="{BB962C8B-B14F-4D97-AF65-F5344CB8AC3E}">
        <p14:creationId xmlns:p14="http://schemas.microsoft.com/office/powerpoint/2010/main" val="7401472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3FD9563-A824-4778-88C2-B60B850956BF}" type="slidenum">
              <a:rPr lang="en-US" smtClean="0"/>
              <a:t>22</a:t>
            </a:fld>
            <a:endParaRPr lang="en-US"/>
          </a:p>
        </p:txBody>
      </p:sp>
    </p:spTree>
    <p:extLst>
      <p:ext uri="{BB962C8B-B14F-4D97-AF65-F5344CB8AC3E}">
        <p14:creationId xmlns:p14="http://schemas.microsoft.com/office/powerpoint/2010/main" val="20839484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561943"/>
            <a:ext cx="9144000" cy="1011237"/>
          </a:xfrm>
        </p:spPr>
        <p:txBody>
          <a:bodyPr>
            <a:normAutofit/>
          </a:bodyPr>
          <a:lstStyle/>
          <a:p>
            <a:r>
              <a:rPr lang="en-US" dirty="0"/>
              <a:t>Economics</a:t>
            </a:r>
          </a:p>
        </p:txBody>
      </p:sp>
      <p:sp>
        <p:nvSpPr>
          <p:cNvPr id="24" name="Text Placeholder 23">
            <a:extLst>
              <a:ext uri="{FF2B5EF4-FFF2-40B4-BE49-F238E27FC236}">
                <a16:creationId xmlns:a16="http://schemas.microsoft.com/office/drawing/2014/main" id="{0F1E18ED-FDAD-4C46-A2CD-D2ED77832A05}"/>
              </a:ext>
            </a:extLst>
          </p:cNvPr>
          <p:cNvSpPr>
            <a:spLocks noGrp="1"/>
          </p:cNvSpPr>
          <p:nvPr>
            <p:ph type="body" sz="quarter" idx="14"/>
          </p:nvPr>
        </p:nvSpPr>
        <p:spPr>
          <a:xfrm>
            <a:off x="1524000" y="3573406"/>
            <a:ext cx="9144000" cy="750161"/>
          </a:xfrm>
        </p:spPr>
        <p:txBody>
          <a:bodyPr>
            <a:normAutofit/>
          </a:bodyPr>
          <a:lstStyle/>
          <a:p>
            <a:r>
              <a:rPr lang="en-US" dirty="0"/>
              <a:t>ELASTICITY</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Zero Elasticity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2048493"/>
          </a:xfrm>
        </p:spPr>
        <p:txBody>
          <a:bodyPr>
            <a:normAutofit fontScale="92500" lnSpcReduction="20000"/>
          </a:bodyPr>
          <a:lstStyle/>
          <a:p>
            <a:r>
              <a:rPr lang="en-US" b="1" dirty="0"/>
              <a:t>Zero elasticity </a:t>
            </a:r>
            <a:r>
              <a:rPr lang="en-US" dirty="0"/>
              <a:t>or </a:t>
            </a:r>
            <a:r>
              <a:rPr lang="en-US" b="1" dirty="0"/>
              <a:t>perfect inelasticity </a:t>
            </a:r>
            <a:r>
              <a:rPr lang="en-US" dirty="0"/>
              <a:t>- a percentage change in price, no matter how large, results in zero change in quantity.</a:t>
            </a:r>
          </a:p>
          <a:p>
            <a:endParaRPr lang="en-US" dirty="0"/>
          </a:p>
          <a:p>
            <a:r>
              <a:rPr lang="en-US" dirty="0"/>
              <a:t>The </a:t>
            </a:r>
            <a:r>
              <a:rPr lang="en-US" i="1" dirty="0"/>
              <a:t>vertical</a:t>
            </a:r>
            <a:r>
              <a:rPr lang="en-US" dirty="0"/>
              <a:t> supply curve and </a:t>
            </a:r>
            <a:r>
              <a:rPr lang="en-US" i="1" dirty="0"/>
              <a:t>vertical</a:t>
            </a:r>
            <a:r>
              <a:rPr lang="en-US" dirty="0"/>
              <a:t> demand curve show that there will be zero percentage change in quantity (a) supplied or (b) demanded, regardless of the price. </a:t>
            </a:r>
          </a:p>
          <a:p>
            <a:endParaRPr lang="en-US" dirty="0"/>
          </a:p>
        </p:txBody>
      </p:sp>
      <p:pic>
        <p:nvPicPr>
          <p:cNvPr id="5" name="Picture 4" descr="The two graphs show that zero elasticity of supply and zero elasticity of demand are straight, vertical lines.">
            <a:extLst>
              <a:ext uri="{FF2B5EF4-FFF2-40B4-BE49-F238E27FC236}">
                <a16:creationId xmlns:a16="http://schemas.microsoft.com/office/drawing/2014/main" id="{DBF3E19A-36C8-249D-3822-693D0F489DAD}"/>
              </a:ext>
            </a:extLst>
          </p:cNvPr>
          <p:cNvPicPr>
            <a:picLocks noChangeAspect="1"/>
          </p:cNvPicPr>
          <p:nvPr/>
        </p:nvPicPr>
        <p:blipFill>
          <a:blip r:embed="rId3"/>
          <a:stretch>
            <a:fillRect/>
          </a:stretch>
        </p:blipFill>
        <p:spPr>
          <a:xfrm>
            <a:off x="2978205" y="3218688"/>
            <a:ext cx="6235590" cy="2683348"/>
          </a:xfrm>
          <a:prstGeom prst="rect">
            <a:avLst/>
          </a:prstGeom>
        </p:spPr>
      </p:pic>
    </p:spTree>
    <p:extLst>
      <p:ext uri="{BB962C8B-B14F-4D97-AF65-F5344CB8AC3E}">
        <p14:creationId xmlns:p14="http://schemas.microsoft.com/office/powerpoint/2010/main" val="3936586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Constant Unitary Elasticity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5"/>
            <a:ext cx="10515600" cy="977338"/>
          </a:xfrm>
        </p:spPr>
        <p:txBody>
          <a:bodyPr>
            <a:normAutofit fontScale="92500" lnSpcReduction="20000"/>
          </a:bodyPr>
          <a:lstStyle/>
          <a:p>
            <a:r>
              <a:rPr lang="en-US" b="1" dirty="0"/>
              <a:t>Constant unitary elasticity</a:t>
            </a:r>
            <a:r>
              <a:rPr lang="en-US" dirty="0"/>
              <a:t>, in either a supply or demand curve, occurs when a price change of one percent results in a quantity change of one percent.</a:t>
            </a:r>
          </a:p>
          <a:p>
            <a:endParaRPr lang="en-US" dirty="0"/>
          </a:p>
        </p:txBody>
      </p:sp>
      <p:sp>
        <p:nvSpPr>
          <p:cNvPr id="2" name="Content Placeholder 6">
            <a:extLst>
              <a:ext uri="{FF2B5EF4-FFF2-40B4-BE49-F238E27FC236}">
                <a16:creationId xmlns:a16="http://schemas.microsoft.com/office/drawing/2014/main" id="{349EE699-13E6-1F32-0DBF-D89429764D94}"/>
              </a:ext>
            </a:extLst>
          </p:cNvPr>
          <p:cNvSpPr txBox="1">
            <a:spLocks/>
          </p:cNvSpPr>
          <p:nvPr/>
        </p:nvSpPr>
        <p:spPr>
          <a:xfrm>
            <a:off x="886097" y="5036321"/>
            <a:ext cx="10515600" cy="11732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A </a:t>
            </a:r>
            <a:r>
              <a:rPr lang="en-US" u="sng" dirty="0"/>
              <a:t>demand</a:t>
            </a:r>
            <a:r>
              <a:rPr lang="en-US" dirty="0"/>
              <a:t> curve with constant unitary elasticity will be a </a:t>
            </a:r>
            <a:r>
              <a:rPr lang="en-US" i="1" dirty="0"/>
              <a:t>curved</a:t>
            </a:r>
            <a:r>
              <a:rPr lang="en-US" dirty="0"/>
              <a:t> line. </a:t>
            </a:r>
          </a:p>
          <a:p>
            <a:r>
              <a:rPr lang="en-US" dirty="0"/>
              <a:t>Notice how price and quantity demanded change by an identical amount in each step down the demand curve.</a:t>
            </a:r>
          </a:p>
          <a:p>
            <a:pPr marL="0" indent="0">
              <a:buNone/>
            </a:pPr>
            <a:endParaRPr lang="en-US" dirty="0"/>
          </a:p>
        </p:txBody>
      </p:sp>
      <p:pic>
        <p:nvPicPr>
          <p:cNvPr id="3" name="Picture 2" descr="A demand curve that illustrates unitary elasticity along its entire length is shown. Because of unitary elasticity, it will always have a curved shape. This curved shape represents that the percentage change in quantity demanded divided by the percentage change in price will always equal one. Four points with four different combinations of price and quantity are shown, and the percentage changes in price and quantity between the points are illustrated. At all the points, these percentage changes are 66.7 percent.">
            <a:extLst>
              <a:ext uri="{FF2B5EF4-FFF2-40B4-BE49-F238E27FC236}">
                <a16:creationId xmlns:a16="http://schemas.microsoft.com/office/drawing/2014/main" id="{57303A85-E3DE-08D0-23AE-532CA4BCF8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175" y="1625736"/>
            <a:ext cx="4147650" cy="3410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074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Constant Unitary Elasticity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4748348"/>
            <a:ext cx="10515600" cy="1323109"/>
          </a:xfrm>
        </p:spPr>
        <p:txBody>
          <a:bodyPr>
            <a:normAutofit fontScale="85000" lnSpcReduction="20000"/>
          </a:bodyPr>
          <a:lstStyle/>
          <a:p>
            <a:r>
              <a:rPr lang="en-US" dirty="0"/>
              <a:t>A constant unitary elasticity </a:t>
            </a:r>
            <a:r>
              <a:rPr lang="en-US" u="sng" dirty="0"/>
              <a:t>supply</a:t>
            </a:r>
            <a:r>
              <a:rPr lang="en-US" dirty="0"/>
              <a:t> curve is a </a:t>
            </a:r>
            <a:r>
              <a:rPr lang="en-US" i="1" dirty="0"/>
              <a:t>straight</a:t>
            </a:r>
            <a:r>
              <a:rPr lang="en-US" dirty="0"/>
              <a:t> line reaching up from the origin. </a:t>
            </a:r>
          </a:p>
          <a:p>
            <a:r>
              <a:rPr lang="en-US" dirty="0"/>
              <a:t>Between each point, the percentage increase in quantity demanded is the same as the percentage increase in price.</a:t>
            </a:r>
          </a:p>
          <a:p>
            <a:endParaRPr lang="en-US" dirty="0"/>
          </a:p>
        </p:txBody>
      </p:sp>
      <p:pic>
        <p:nvPicPr>
          <p:cNvPr id="3" name="Picture 2" descr="This graph shows that a supply curve with unitary elasticity at all points will always be a straight line.">
            <a:extLst>
              <a:ext uri="{FF2B5EF4-FFF2-40B4-BE49-F238E27FC236}">
                <a16:creationId xmlns:a16="http://schemas.microsoft.com/office/drawing/2014/main" id="{7C824DA9-6B3C-BAC5-ACE8-5925C68B3909}"/>
              </a:ext>
            </a:extLst>
          </p:cNvPr>
          <p:cNvPicPr>
            <a:picLocks noChangeAspect="1"/>
          </p:cNvPicPr>
          <p:nvPr/>
        </p:nvPicPr>
        <p:blipFill>
          <a:blip r:embed="rId3"/>
          <a:stretch>
            <a:fillRect/>
          </a:stretch>
        </p:blipFill>
        <p:spPr>
          <a:xfrm>
            <a:off x="2670855" y="883735"/>
            <a:ext cx="6850290" cy="3770587"/>
          </a:xfrm>
          <a:prstGeom prst="rect">
            <a:avLst/>
          </a:prstGeom>
        </p:spPr>
      </p:pic>
    </p:spTree>
    <p:extLst>
      <p:ext uri="{BB962C8B-B14F-4D97-AF65-F5344CB8AC3E}">
        <p14:creationId xmlns:p14="http://schemas.microsoft.com/office/powerpoint/2010/main" val="940524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5.3 Elasticity and Pricing</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p:txBody>
          <a:bodyPr/>
          <a:lstStyle/>
          <a:p>
            <a:r>
              <a:rPr lang="en-US" dirty="0"/>
              <a:t>Most businesses face a day-to-day struggle to figure out ways to produce at a lower cost, as one pathway to their goal of earning higher profits. </a:t>
            </a:r>
          </a:p>
          <a:p>
            <a:endParaRPr lang="en-US" dirty="0"/>
          </a:p>
          <a:p>
            <a:r>
              <a:rPr lang="en-US" dirty="0"/>
              <a:t>However, in some cases, the price of a key input over which the firm has no control may rise or fall.</a:t>
            </a:r>
          </a:p>
          <a:p>
            <a:endParaRPr lang="en-US" dirty="0"/>
          </a:p>
          <a:p>
            <a:r>
              <a:rPr lang="en-US" dirty="0"/>
              <a:t>Can businesses pass costs (or cost savings) onto consumers?</a:t>
            </a:r>
          </a:p>
          <a:p>
            <a:endParaRPr lang="en-US" dirty="0"/>
          </a:p>
        </p:txBody>
      </p:sp>
    </p:spTree>
    <p:extLst>
      <p:ext uri="{BB962C8B-B14F-4D97-AF65-F5344CB8AC3E}">
        <p14:creationId xmlns:p14="http://schemas.microsoft.com/office/powerpoint/2010/main" val="22397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a:xfrm>
            <a:off x="838200" y="365126"/>
            <a:ext cx="10515600" cy="590838"/>
          </a:xfrm>
        </p:spPr>
        <p:txBody>
          <a:bodyPr>
            <a:normAutofit fontScale="90000"/>
          </a:bodyPr>
          <a:lstStyle/>
          <a:p>
            <a:pPr marL="0" marR="0" lvl="0" indent="0" rtl="0">
              <a:spcBef>
                <a:spcPts val="0"/>
              </a:spcBef>
            </a:pPr>
            <a:r>
              <a:rPr lang="en-US" dirty="0"/>
              <a:t>Passing Along Cost Savings to Consumers -Technological </a:t>
            </a:r>
            <a:br>
              <a:rPr lang="en-US" dirty="0"/>
            </a:br>
            <a:r>
              <a:rPr lang="en-US" dirty="0"/>
              <a:t>Improvements</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4088675"/>
            <a:ext cx="10515600" cy="2204852"/>
          </a:xfrm>
        </p:spPr>
        <p:txBody>
          <a:bodyPr>
            <a:normAutofit fontScale="77500" lnSpcReduction="20000"/>
          </a:bodyPr>
          <a:lstStyle/>
          <a:p>
            <a:r>
              <a:rPr lang="en-US" dirty="0"/>
              <a:t>Cost-saving gains cause supply to shift out to the right from S</a:t>
            </a:r>
            <a:r>
              <a:rPr lang="en-US" baseline="-25000" dirty="0"/>
              <a:t>0</a:t>
            </a:r>
            <a:r>
              <a:rPr lang="en-US" dirty="0"/>
              <a:t> to S</a:t>
            </a:r>
            <a:r>
              <a:rPr lang="en-US" baseline="-25000" dirty="0"/>
              <a:t>1</a:t>
            </a:r>
            <a:r>
              <a:rPr lang="en-US" dirty="0"/>
              <a:t>; that is, at any given price, firms will be willing to supply a greater quantity. </a:t>
            </a:r>
          </a:p>
          <a:p>
            <a:r>
              <a:rPr lang="en-US" dirty="0"/>
              <a:t>If </a:t>
            </a:r>
            <a:r>
              <a:rPr lang="en-US" u="sng" dirty="0"/>
              <a:t>demand</a:t>
            </a:r>
            <a:r>
              <a:rPr lang="en-US" dirty="0"/>
              <a:t> is </a:t>
            </a:r>
            <a:r>
              <a:rPr lang="en-US" u="sng" dirty="0"/>
              <a:t>inelastic</a:t>
            </a:r>
            <a:r>
              <a:rPr lang="en-US" dirty="0"/>
              <a:t>, as in (a), the result of this cost-saving technological improvement will be substantially lower prices. </a:t>
            </a:r>
          </a:p>
          <a:p>
            <a:r>
              <a:rPr lang="en-US" dirty="0"/>
              <a:t>If </a:t>
            </a:r>
            <a:r>
              <a:rPr lang="en-US" u="sng" dirty="0"/>
              <a:t>demand</a:t>
            </a:r>
            <a:r>
              <a:rPr lang="en-US" dirty="0"/>
              <a:t> is </a:t>
            </a:r>
            <a:r>
              <a:rPr lang="en-US" u="sng" dirty="0"/>
              <a:t>elastic</a:t>
            </a:r>
            <a:r>
              <a:rPr lang="en-US" dirty="0"/>
              <a:t>, as in (b), the result will be only slightly lower prices. </a:t>
            </a:r>
          </a:p>
          <a:p>
            <a:r>
              <a:rPr lang="en-US" dirty="0"/>
              <a:t>Consumers benefit in either case, from a greater quantity at a lower price, but the benefit is greater when demand is inelastic, as in (a).</a:t>
            </a:r>
          </a:p>
          <a:p>
            <a:endParaRPr lang="en-US" dirty="0"/>
          </a:p>
        </p:txBody>
      </p:sp>
      <p:pic>
        <p:nvPicPr>
          <p:cNvPr id="4" name="Picture 3" descr="The two graphs show a highly elastic demand curve (on the left) and highly inelastic demand curve (on the right).">
            <a:extLst>
              <a:ext uri="{FF2B5EF4-FFF2-40B4-BE49-F238E27FC236}">
                <a16:creationId xmlns:a16="http://schemas.microsoft.com/office/drawing/2014/main" id="{049AEBCC-E025-1AAC-9D06-7857CAF3B747}"/>
              </a:ext>
            </a:extLst>
          </p:cNvPr>
          <p:cNvPicPr>
            <a:picLocks noChangeAspect="1"/>
          </p:cNvPicPr>
          <p:nvPr/>
        </p:nvPicPr>
        <p:blipFill>
          <a:blip r:embed="rId3"/>
          <a:stretch>
            <a:fillRect/>
          </a:stretch>
        </p:blipFill>
        <p:spPr>
          <a:xfrm>
            <a:off x="3678248" y="1078546"/>
            <a:ext cx="4835503" cy="2908238"/>
          </a:xfrm>
          <a:prstGeom prst="rect">
            <a:avLst/>
          </a:prstGeom>
        </p:spPr>
      </p:pic>
    </p:spTree>
    <p:extLst>
      <p:ext uri="{BB962C8B-B14F-4D97-AF65-F5344CB8AC3E}">
        <p14:creationId xmlns:p14="http://schemas.microsoft.com/office/powerpoint/2010/main" val="1873017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pPr marL="0" marR="0" lvl="0" indent="0" rtl="0">
              <a:spcBef>
                <a:spcPts val="0"/>
              </a:spcBef>
            </a:pPr>
            <a:r>
              <a:rPr lang="en-US" dirty="0"/>
              <a:t>Passing Along Higher Costs to Consumers - Rising Taxes</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3958046"/>
            <a:ext cx="10515600" cy="2534828"/>
          </a:xfrm>
        </p:spPr>
        <p:txBody>
          <a:bodyPr>
            <a:normAutofit fontScale="70000" lnSpcReduction="20000"/>
          </a:bodyPr>
          <a:lstStyle/>
          <a:p>
            <a:r>
              <a:rPr lang="en-US" dirty="0"/>
              <a:t>Higher costs, like a higher tax on cigarette companies for example, lead supply to shift to the left. This shift is identical in (a) and (b). </a:t>
            </a:r>
          </a:p>
          <a:p>
            <a:r>
              <a:rPr lang="en-US" dirty="0"/>
              <a:t>However, in (a), where </a:t>
            </a:r>
            <a:r>
              <a:rPr lang="en-US" u="sng" dirty="0"/>
              <a:t>demand</a:t>
            </a:r>
            <a:r>
              <a:rPr lang="en-US" dirty="0"/>
              <a:t> is </a:t>
            </a:r>
            <a:r>
              <a:rPr lang="en-US" u="sng" dirty="0"/>
              <a:t>inelastic</a:t>
            </a:r>
            <a:r>
              <a:rPr lang="en-US" dirty="0"/>
              <a:t>, the cost increase can largely be passed along to consumers in the form of higher prices, without much of a decline in equilibrium quantity. </a:t>
            </a:r>
          </a:p>
          <a:p>
            <a:r>
              <a:rPr lang="en-US" dirty="0"/>
              <a:t>In (b), </a:t>
            </a:r>
            <a:r>
              <a:rPr lang="en-US" u="sng" dirty="0"/>
              <a:t>demand</a:t>
            </a:r>
            <a:r>
              <a:rPr lang="en-US" dirty="0"/>
              <a:t> is </a:t>
            </a:r>
            <a:r>
              <a:rPr lang="en-US" u="sng" dirty="0"/>
              <a:t>elastic</a:t>
            </a:r>
            <a:r>
              <a:rPr lang="en-US" dirty="0"/>
              <a:t>, so the shift in supply results primarily in a lower equilibrium quantity. </a:t>
            </a:r>
          </a:p>
          <a:p>
            <a:r>
              <a:rPr lang="en-US" dirty="0"/>
              <a:t>Consumers do not benefit in either case, but in (a), they pay a </a:t>
            </a:r>
            <a:r>
              <a:rPr lang="en-US" u="sng" dirty="0"/>
              <a:t>higher price</a:t>
            </a:r>
            <a:r>
              <a:rPr lang="en-US" dirty="0"/>
              <a:t> for the same quantity, while in (b), they must buy a </a:t>
            </a:r>
            <a:r>
              <a:rPr lang="en-US" u="sng" dirty="0"/>
              <a:t>lower quantity</a:t>
            </a:r>
            <a:r>
              <a:rPr lang="en-US" dirty="0"/>
              <a:t> (and presumably needing to shift their consumption elsewhere).</a:t>
            </a:r>
          </a:p>
          <a:p>
            <a:endParaRPr lang="en-US" dirty="0"/>
          </a:p>
        </p:txBody>
      </p:sp>
      <p:pic>
        <p:nvPicPr>
          <p:cNvPr id="5" name="Picture 4" descr="These two graphs show how a supply shift affects price and quantity. Figure (a) shows how supply shifts when demand is inelastic and figure (b) shows how supply shifts when demand is elastic.">
            <a:extLst>
              <a:ext uri="{FF2B5EF4-FFF2-40B4-BE49-F238E27FC236}">
                <a16:creationId xmlns:a16="http://schemas.microsoft.com/office/drawing/2014/main" id="{96FC9CCF-3244-66B8-D9BE-0F5A03ECC3C4}"/>
              </a:ext>
            </a:extLst>
          </p:cNvPr>
          <p:cNvPicPr>
            <a:picLocks noChangeAspect="1"/>
          </p:cNvPicPr>
          <p:nvPr/>
        </p:nvPicPr>
        <p:blipFill>
          <a:blip r:embed="rId3"/>
          <a:stretch>
            <a:fillRect/>
          </a:stretch>
        </p:blipFill>
        <p:spPr>
          <a:xfrm>
            <a:off x="3041546" y="980577"/>
            <a:ext cx="6108907" cy="2786601"/>
          </a:xfrm>
          <a:prstGeom prst="rect">
            <a:avLst/>
          </a:prstGeom>
        </p:spPr>
      </p:pic>
    </p:spTree>
    <p:extLst>
      <p:ext uri="{BB962C8B-B14F-4D97-AF65-F5344CB8AC3E}">
        <p14:creationId xmlns:p14="http://schemas.microsoft.com/office/powerpoint/2010/main" val="133897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Elasticity and Tax Incidence</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p:txBody>
          <a:bodyPr/>
          <a:lstStyle/>
          <a:p>
            <a:r>
              <a:rPr lang="en-US" b="1" dirty="0"/>
              <a:t>Tax incidence</a:t>
            </a:r>
            <a:r>
              <a:rPr lang="en-US" dirty="0"/>
              <a:t> - manner in which the tax burden is divided between buyers and sellers.</a:t>
            </a:r>
          </a:p>
          <a:p>
            <a:endParaRPr lang="en-US" dirty="0"/>
          </a:p>
          <a:p>
            <a:r>
              <a:rPr lang="en-US" dirty="0"/>
              <a:t>If </a:t>
            </a:r>
            <a:r>
              <a:rPr lang="en-US" u="sng" dirty="0"/>
              <a:t>demand is more inelastic</a:t>
            </a:r>
            <a:r>
              <a:rPr lang="en-US" dirty="0"/>
              <a:t> than supply, </a:t>
            </a:r>
            <a:r>
              <a:rPr lang="en-US" u="sng" dirty="0"/>
              <a:t>consumers</a:t>
            </a:r>
            <a:r>
              <a:rPr lang="en-US" dirty="0"/>
              <a:t> bear most of the tax burden. </a:t>
            </a:r>
          </a:p>
          <a:p>
            <a:endParaRPr lang="en-US" dirty="0"/>
          </a:p>
          <a:p>
            <a:r>
              <a:rPr lang="en-US" dirty="0"/>
              <a:t>If </a:t>
            </a:r>
            <a:r>
              <a:rPr lang="en-US" u="sng" dirty="0"/>
              <a:t>supply is more inelastic</a:t>
            </a:r>
            <a:r>
              <a:rPr lang="en-US" dirty="0"/>
              <a:t> than demand, </a:t>
            </a:r>
            <a:r>
              <a:rPr lang="en-US" u="sng" dirty="0"/>
              <a:t>sellers</a:t>
            </a:r>
            <a:r>
              <a:rPr lang="en-US" dirty="0"/>
              <a:t> bear most of the tax burden.</a:t>
            </a:r>
          </a:p>
          <a:p>
            <a:endParaRPr lang="en-US" dirty="0"/>
          </a:p>
        </p:txBody>
      </p:sp>
    </p:spTree>
    <p:extLst>
      <p:ext uri="{BB962C8B-B14F-4D97-AF65-F5344CB8AC3E}">
        <p14:creationId xmlns:p14="http://schemas.microsoft.com/office/powerpoint/2010/main" val="271407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Elasticity and Tax Incidence</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3683726"/>
            <a:ext cx="10515600" cy="2609800"/>
          </a:xfrm>
        </p:spPr>
        <p:txBody>
          <a:bodyPr>
            <a:normAutofit fontScale="85000" lnSpcReduction="10000"/>
          </a:bodyPr>
          <a:lstStyle/>
          <a:p>
            <a:r>
              <a:rPr lang="en-US" dirty="0"/>
              <a:t>An excise tax introduces a wedge between the price paid by consumers (Pc) and the price received by producers (Pp). </a:t>
            </a:r>
          </a:p>
          <a:p>
            <a:r>
              <a:rPr lang="en-US" dirty="0"/>
              <a:t>The more elastic the demand and supply curves are, the lower the tax revenue.</a:t>
            </a:r>
          </a:p>
          <a:p>
            <a:pPr marL="0" indent="0">
              <a:buNone/>
            </a:pPr>
            <a:r>
              <a:rPr lang="en-US" dirty="0">
                <a:solidFill>
                  <a:srgbClr val="0070C0"/>
                </a:solidFill>
              </a:rPr>
              <a:t>(a) </a:t>
            </a:r>
            <a:r>
              <a:rPr lang="en-US" dirty="0"/>
              <a:t>When the demand is more elastic than supply, the tax incidence on consumers, Pc – Pe, is lower than the tax incidence on producers, Pe – Pp. </a:t>
            </a:r>
          </a:p>
          <a:p>
            <a:pPr marL="0" indent="0">
              <a:buNone/>
            </a:pPr>
            <a:r>
              <a:rPr lang="en-US" dirty="0">
                <a:solidFill>
                  <a:srgbClr val="0070C0"/>
                </a:solidFill>
              </a:rPr>
              <a:t>(b) </a:t>
            </a:r>
            <a:r>
              <a:rPr lang="en-US" dirty="0"/>
              <a:t>When the supply is more elastic than demand, the tax incidence on consumers, Pc – Pe, is larger than the tax incidence on producers, Pe – Pp.</a:t>
            </a:r>
          </a:p>
          <a:p>
            <a:endParaRPr lang="en-US" dirty="0"/>
          </a:p>
        </p:txBody>
      </p:sp>
      <p:pic>
        <p:nvPicPr>
          <p:cNvPr id="4" name="Picture 3" descr="This graph shows two images that represent the relationship between elasticity and tax incidence. Image (a) shows the situation that occurs when demand is elastic and supply is inelastic: tax incidence is lower on consumers. Image (b) shows the situation that occurs when demand is inelastic and supply is elastic: tax incidence is lower on producers.">
            <a:extLst>
              <a:ext uri="{FF2B5EF4-FFF2-40B4-BE49-F238E27FC236}">
                <a16:creationId xmlns:a16="http://schemas.microsoft.com/office/drawing/2014/main" id="{5F8070AD-7FEE-92D4-EBCF-BB16FF2FCC7D}"/>
              </a:ext>
            </a:extLst>
          </p:cNvPr>
          <p:cNvPicPr>
            <a:picLocks noChangeAspect="1"/>
          </p:cNvPicPr>
          <p:nvPr/>
        </p:nvPicPr>
        <p:blipFill>
          <a:blip r:embed="rId3"/>
          <a:stretch>
            <a:fillRect/>
          </a:stretch>
        </p:blipFill>
        <p:spPr>
          <a:xfrm>
            <a:off x="2663315" y="789709"/>
            <a:ext cx="6865369" cy="2894017"/>
          </a:xfrm>
          <a:prstGeom prst="rect">
            <a:avLst/>
          </a:prstGeom>
        </p:spPr>
      </p:pic>
    </p:spTree>
    <p:extLst>
      <p:ext uri="{BB962C8B-B14F-4D97-AF65-F5344CB8AC3E}">
        <p14:creationId xmlns:p14="http://schemas.microsoft.com/office/powerpoint/2010/main" val="4037916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Long-Run vs. Short-Run Impact</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791693"/>
          </a:xfrm>
        </p:spPr>
        <p:txBody>
          <a:bodyPr>
            <a:normAutofit fontScale="92500" lnSpcReduction="10000"/>
          </a:bodyPr>
          <a:lstStyle/>
          <a:p>
            <a:r>
              <a:rPr lang="en-US" dirty="0"/>
              <a:t>Elasticities are often lower in the short run than in the long run.</a:t>
            </a:r>
          </a:p>
          <a:p>
            <a:endParaRPr lang="en-US" dirty="0"/>
          </a:p>
          <a:p>
            <a:r>
              <a:rPr lang="en-US" dirty="0"/>
              <a:t>On the </a:t>
            </a:r>
            <a:r>
              <a:rPr lang="en-US" u="sng" dirty="0"/>
              <a:t>demand</a:t>
            </a:r>
            <a:r>
              <a:rPr lang="en-US" dirty="0"/>
              <a:t> side of the market, it can sometimes be difficult to change </a:t>
            </a:r>
            <a:r>
              <a:rPr lang="en-US" dirty="0" err="1"/>
              <a:t>Qd</a:t>
            </a:r>
            <a:r>
              <a:rPr lang="en-US" dirty="0"/>
              <a:t> in the short run, but easier in the long run. </a:t>
            </a:r>
          </a:p>
          <a:p>
            <a:endParaRPr lang="en-US" dirty="0"/>
          </a:p>
          <a:p>
            <a:r>
              <a:rPr lang="en-US" dirty="0"/>
              <a:t>On the </a:t>
            </a:r>
            <a:r>
              <a:rPr lang="en-US" u="sng" dirty="0"/>
              <a:t>supply</a:t>
            </a:r>
            <a:r>
              <a:rPr lang="en-US" dirty="0"/>
              <a:t> side of markets, producers of goods and services typically find it easier to expand production in the long term of several years rather than in the short run of a few months.</a:t>
            </a:r>
          </a:p>
          <a:p>
            <a:endParaRPr lang="en-US" dirty="0"/>
          </a:p>
          <a:p>
            <a:r>
              <a:rPr lang="en-US" dirty="0"/>
              <a:t>In most markets for goods and services: </a:t>
            </a:r>
          </a:p>
          <a:p>
            <a:pPr lvl="1"/>
            <a:r>
              <a:rPr lang="en-US" dirty="0"/>
              <a:t>in the short run - prices bounce up and down more than quantities.</a:t>
            </a:r>
          </a:p>
          <a:p>
            <a:pPr lvl="1"/>
            <a:r>
              <a:rPr lang="en-US" dirty="0"/>
              <a:t>in the long run - quantities often move more than prices.</a:t>
            </a:r>
          </a:p>
          <a:p>
            <a:endParaRPr lang="en-US" dirty="0"/>
          </a:p>
        </p:txBody>
      </p:sp>
    </p:spTree>
    <p:extLst>
      <p:ext uri="{BB962C8B-B14F-4D97-AF65-F5344CB8AC3E}">
        <p14:creationId xmlns:p14="http://schemas.microsoft.com/office/powerpoint/2010/main" val="1397507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Responsiveness of Demand to Price Changes of Crude Oil</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3618411"/>
            <a:ext cx="10515600" cy="2675115"/>
          </a:xfrm>
        </p:spPr>
        <p:txBody>
          <a:bodyPr>
            <a:normAutofit fontScale="70000" lnSpcReduction="20000"/>
          </a:bodyPr>
          <a:lstStyle/>
          <a:p>
            <a:r>
              <a:rPr lang="en-US" dirty="0"/>
              <a:t>The intersection (E</a:t>
            </a:r>
            <a:r>
              <a:rPr lang="en-US" baseline="-25000" dirty="0"/>
              <a:t>0</a:t>
            </a:r>
            <a:r>
              <a:rPr lang="en-US" dirty="0"/>
              <a:t>) between demand curve D and supply curve S</a:t>
            </a:r>
            <a:r>
              <a:rPr lang="en-US" baseline="-25000" dirty="0"/>
              <a:t>0</a:t>
            </a:r>
            <a:r>
              <a:rPr lang="en-US" dirty="0"/>
              <a:t> is the same </a:t>
            </a:r>
          </a:p>
          <a:p>
            <a:r>
              <a:rPr lang="en-US" dirty="0"/>
              <a:t>The shift of supply to the left from S</a:t>
            </a:r>
            <a:r>
              <a:rPr lang="en-US" baseline="-25000" dirty="0"/>
              <a:t>0</a:t>
            </a:r>
            <a:r>
              <a:rPr lang="en-US" dirty="0"/>
              <a:t> to S</a:t>
            </a:r>
            <a:r>
              <a:rPr lang="en-US" baseline="-25000" dirty="0"/>
              <a:t>1</a:t>
            </a:r>
            <a:r>
              <a:rPr lang="en-US" dirty="0"/>
              <a:t> is identical in both (a) and (b).</a:t>
            </a:r>
          </a:p>
          <a:p>
            <a:r>
              <a:rPr lang="en-US" dirty="0"/>
              <a:t>The new equilibrium (E</a:t>
            </a:r>
            <a:r>
              <a:rPr lang="en-US" baseline="-25000" dirty="0"/>
              <a:t>1</a:t>
            </a:r>
            <a:r>
              <a:rPr lang="en-US" dirty="0"/>
              <a:t>) has a higher price and a lower quantity than the original equilibrium (E</a:t>
            </a:r>
            <a:r>
              <a:rPr lang="en-US" baseline="-25000" dirty="0"/>
              <a:t>0</a:t>
            </a:r>
            <a:r>
              <a:rPr lang="en-US" dirty="0"/>
              <a:t>) in both (a) and (b). </a:t>
            </a:r>
          </a:p>
          <a:p>
            <a:r>
              <a:rPr lang="en-US" dirty="0"/>
              <a:t>However, the shape of the demand curve D is different in (a) and (b). </a:t>
            </a:r>
          </a:p>
          <a:p>
            <a:r>
              <a:rPr lang="en-US" dirty="0"/>
              <a:t>As a result, the shift in supply can result either in a new equilibrium with a much higher price and an only slightly smaller quantity, as in (a).</a:t>
            </a:r>
          </a:p>
          <a:p>
            <a:r>
              <a:rPr lang="en-US" dirty="0"/>
              <a:t>Or in a new equilibrium with only a small increase in price and a relatively larger reduction in quantity, as in (b).</a:t>
            </a:r>
          </a:p>
          <a:p>
            <a:endParaRPr lang="en-US" dirty="0"/>
          </a:p>
        </p:txBody>
      </p:sp>
      <p:pic>
        <p:nvPicPr>
          <p:cNvPr id="5" name="Picture 4" descr="Two graphs that show an inelastic demand curve means that a shift in supply will mainly affect price and that an elastic demand curve means that a shift in supply will mainly affect quantity.">
            <a:extLst>
              <a:ext uri="{FF2B5EF4-FFF2-40B4-BE49-F238E27FC236}">
                <a16:creationId xmlns:a16="http://schemas.microsoft.com/office/drawing/2014/main" id="{6DF4FBBD-72E4-8321-3859-C8501B6073C9}"/>
              </a:ext>
            </a:extLst>
          </p:cNvPr>
          <p:cNvPicPr>
            <a:picLocks noChangeAspect="1"/>
          </p:cNvPicPr>
          <p:nvPr/>
        </p:nvPicPr>
        <p:blipFill>
          <a:blip r:embed="rId3"/>
          <a:stretch>
            <a:fillRect/>
          </a:stretch>
        </p:blipFill>
        <p:spPr>
          <a:xfrm>
            <a:off x="3124200" y="888927"/>
            <a:ext cx="5943600" cy="2729484"/>
          </a:xfrm>
          <a:prstGeom prst="rect">
            <a:avLst/>
          </a:prstGeom>
        </p:spPr>
      </p:pic>
    </p:spTree>
    <p:extLst>
      <p:ext uri="{BB962C8B-B14F-4D97-AF65-F5344CB8AC3E}">
        <p14:creationId xmlns:p14="http://schemas.microsoft.com/office/powerpoint/2010/main" val="1770756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Ch.5 OUTLINE</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p:txBody>
          <a:bodyPr/>
          <a:lstStyle/>
          <a:p>
            <a:r>
              <a:rPr lang="en-US" dirty="0"/>
              <a:t>5.1: Price Elasticity of Demand and Price Elasticity of Supply</a:t>
            </a:r>
          </a:p>
          <a:p>
            <a:r>
              <a:rPr lang="en-US" dirty="0"/>
              <a:t>5.2: Polar Cases of Elasticity and Constant Elasticity</a:t>
            </a:r>
          </a:p>
          <a:p>
            <a:r>
              <a:rPr lang="en-US" dirty="0"/>
              <a:t>5.3: Elasticity and Pricing</a:t>
            </a:r>
          </a:p>
          <a:p>
            <a:r>
              <a:rPr lang="en-US" dirty="0"/>
              <a:t>5.4: Elasticity in Areas Other Than Price</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5.4 Elasticity in Areas Other Than Price</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p:txBody>
          <a:bodyPr>
            <a:normAutofit fontScale="92500"/>
          </a:bodyPr>
          <a:lstStyle/>
          <a:p>
            <a:r>
              <a:rPr lang="en-US" b="1" dirty="0"/>
              <a:t>Income elasticity of demand  </a:t>
            </a:r>
          </a:p>
          <a:p>
            <a:pPr marL="0" indent="0" algn="ctr">
              <a:buNone/>
            </a:pPr>
            <a:r>
              <a:rPr lang="en-US" u="sng" dirty="0"/>
              <a:t>% change in quantity demanded</a:t>
            </a:r>
          </a:p>
          <a:p>
            <a:pPr marL="0" indent="0" algn="ctr">
              <a:buNone/>
            </a:pPr>
            <a:r>
              <a:rPr lang="en-US" dirty="0"/>
              <a:t>% change in income</a:t>
            </a:r>
          </a:p>
          <a:p>
            <a:endParaRPr lang="en-US" dirty="0"/>
          </a:p>
          <a:p>
            <a:r>
              <a:rPr lang="en-US" dirty="0"/>
              <a:t>For most products, most of the time, the income elasticity of demand is positive: </a:t>
            </a:r>
          </a:p>
          <a:p>
            <a:endParaRPr lang="en-US" dirty="0"/>
          </a:p>
          <a:p>
            <a:r>
              <a:rPr lang="en-US" dirty="0"/>
              <a:t>That is, a rise in income will cause an increase in the quantity demanded.</a:t>
            </a:r>
          </a:p>
          <a:p>
            <a:endParaRPr lang="en-US" dirty="0"/>
          </a:p>
        </p:txBody>
      </p:sp>
      <p:sp>
        <p:nvSpPr>
          <p:cNvPr id="2" name="Shape 195">
            <a:extLst>
              <a:ext uri="{FF2B5EF4-FFF2-40B4-BE49-F238E27FC236}">
                <a16:creationId xmlns:a16="http://schemas.microsoft.com/office/drawing/2014/main" id="{37BB1235-117F-AB7B-FAE7-FC862FF430CA}"/>
              </a:ext>
            </a:extLst>
          </p:cNvPr>
          <p:cNvSpPr txBox="1"/>
          <p:nvPr/>
        </p:nvSpPr>
        <p:spPr>
          <a:xfrm>
            <a:off x="3526606" y="1680600"/>
            <a:ext cx="492300" cy="297600"/>
          </a:xfrm>
          <a:prstGeom prst="rect">
            <a:avLst/>
          </a:prstGeom>
          <a:noFill/>
          <a:ln>
            <a:noFill/>
          </a:ln>
        </p:spPr>
        <p:txBody>
          <a:bodyPr wrap="square" lIns="91425" tIns="91425" rIns="91425" bIns="91425" anchor="t" anchorCtr="0">
            <a:noAutofit/>
          </a:bodyPr>
          <a:lstStyle/>
          <a:p>
            <a:pPr lvl="0">
              <a:spcBef>
                <a:spcPts val="0"/>
              </a:spcBef>
              <a:buNone/>
            </a:pPr>
            <a:r>
              <a:rPr lang="en-US" sz="2000" dirty="0"/>
              <a:t>=</a:t>
            </a:r>
          </a:p>
        </p:txBody>
      </p:sp>
    </p:spTree>
    <p:extLst>
      <p:ext uri="{BB962C8B-B14F-4D97-AF65-F5344CB8AC3E}">
        <p14:creationId xmlns:p14="http://schemas.microsoft.com/office/powerpoint/2010/main" val="397825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Cross-Price Elasticity of Demand</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229990"/>
          </a:xfrm>
        </p:spPr>
        <p:txBody>
          <a:bodyPr>
            <a:normAutofit fontScale="85000" lnSpcReduction="20000"/>
          </a:bodyPr>
          <a:lstStyle/>
          <a:p>
            <a:r>
              <a:rPr lang="en-US" dirty="0"/>
              <a:t>A change in the price of one good can shift the quantity demanded for another good.</a:t>
            </a:r>
          </a:p>
          <a:p>
            <a:endParaRPr lang="en-US" dirty="0"/>
          </a:p>
          <a:p>
            <a:r>
              <a:rPr lang="en-US" b="1" dirty="0"/>
              <a:t>Cross-price elasticity of demand </a:t>
            </a:r>
            <a:r>
              <a:rPr lang="en-US" dirty="0"/>
              <a:t>- the percentage change in the quantity of good A that is demanded as a result of a percentage change in the price good B.</a:t>
            </a:r>
          </a:p>
          <a:p>
            <a:endParaRPr lang="en-US" dirty="0"/>
          </a:p>
          <a:p>
            <a:pPr marL="0" indent="0" algn="ctr">
              <a:buNone/>
            </a:pPr>
            <a:r>
              <a:rPr lang="en-US" u="sng" dirty="0"/>
              <a:t>% change in </a:t>
            </a:r>
            <a:r>
              <a:rPr lang="en-US" u="sng" dirty="0" err="1"/>
              <a:t>Qd</a:t>
            </a:r>
            <a:r>
              <a:rPr lang="en-US" u="sng" dirty="0"/>
              <a:t> of good A</a:t>
            </a:r>
          </a:p>
          <a:p>
            <a:pPr marL="0" indent="0" algn="ctr">
              <a:buNone/>
            </a:pPr>
            <a:r>
              <a:rPr lang="en-US" dirty="0"/>
              <a:t>% change in price of good B</a:t>
            </a:r>
          </a:p>
          <a:p>
            <a:endParaRPr lang="en-US" dirty="0"/>
          </a:p>
          <a:p>
            <a:r>
              <a:rPr lang="en-US" b="1" dirty="0"/>
              <a:t>Discussion Question</a:t>
            </a:r>
            <a:r>
              <a:rPr lang="en-US" dirty="0"/>
              <a:t>: What are examples of complement and substitute goods, where a change in price of one good would cause a change in demand of the other?</a:t>
            </a:r>
          </a:p>
          <a:p>
            <a:endParaRPr lang="en-US" dirty="0"/>
          </a:p>
        </p:txBody>
      </p:sp>
      <p:sp>
        <p:nvSpPr>
          <p:cNvPr id="2" name="Shape 203">
            <a:extLst>
              <a:ext uri="{FF2B5EF4-FFF2-40B4-BE49-F238E27FC236}">
                <a16:creationId xmlns:a16="http://schemas.microsoft.com/office/drawing/2014/main" id="{EE59748B-2659-3E34-2FF5-DD8D488A3A8B}"/>
              </a:ext>
            </a:extLst>
          </p:cNvPr>
          <p:cNvSpPr txBox="1"/>
          <p:nvPr/>
        </p:nvSpPr>
        <p:spPr>
          <a:xfrm>
            <a:off x="3983806" y="3070959"/>
            <a:ext cx="492300" cy="297600"/>
          </a:xfrm>
          <a:prstGeom prst="rect">
            <a:avLst/>
          </a:prstGeom>
          <a:noFill/>
          <a:ln>
            <a:noFill/>
          </a:ln>
        </p:spPr>
        <p:txBody>
          <a:bodyPr wrap="square" lIns="91425" tIns="91425" rIns="91425" bIns="91425" anchor="t" anchorCtr="0">
            <a:noAutofit/>
          </a:bodyPr>
          <a:lstStyle/>
          <a:p>
            <a:pPr lvl="0" rtl="0">
              <a:spcBef>
                <a:spcPts val="0"/>
              </a:spcBef>
              <a:buNone/>
            </a:pPr>
            <a:r>
              <a:rPr lang="en-US" sz="2000" dirty="0"/>
              <a:t>=</a:t>
            </a:r>
          </a:p>
        </p:txBody>
      </p:sp>
    </p:spTree>
    <p:extLst>
      <p:ext uri="{BB962C8B-B14F-4D97-AF65-F5344CB8AC3E}">
        <p14:creationId xmlns:p14="http://schemas.microsoft.com/office/powerpoint/2010/main" val="15589330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Elasticity in Labor </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334493"/>
          </a:xfrm>
        </p:spPr>
        <p:txBody>
          <a:bodyPr>
            <a:normAutofit fontScale="85000" lnSpcReduction="20000"/>
          </a:bodyPr>
          <a:lstStyle/>
          <a:p>
            <a:r>
              <a:rPr lang="en-US" b="1" dirty="0"/>
              <a:t>Wage elasticity of labor supply </a:t>
            </a:r>
            <a:r>
              <a:rPr lang="en-US" dirty="0"/>
              <a:t>- the percentage change in labor supplied divided by the percentage change in wages.</a:t>
            </a:r>
          </a:p>
          <a:p>
            <a:endParaRPr lang="en-US" dirty="0"/>
          </a:p>
          <a:p>
            <a:pPr marL="0" indent="0" algn="ctr">
              <a:buNone/>
            </a:pPr>
            <a:r>
              <a:rPr lang="en-US" u="sng" dirty="0"/>
              <a:t>% change in quantity of labor supplied</a:t>
            </a:r>
          </a:p>
          <a:p>
            <a:pPr marL="0" indent="0" algn="ctr">
              <a:buNone/>
            </a:pPr>
            <a:r>
              <a:rPr lang="en-US" dirty="0"/>
              <a:t>% change in wage</a:t>
            </a:r>
          </a:p>
          <a:p>
            <a:endParaRPr lang="en-US" dirty="0"/>
          </a:p>
          <a:p>
            <a:endParaRPr lang="en-US" dirty="0"/>
          </a:p>
          <a:p>
            <a:r>
              <a:rPr lang="en-US" b="1" dirty="0"/>
              <a:t>Wage elasticity of labor demand </a:t>
            </a:r>
            <a:r>
              <a:rPr lang="en-US" dirty="0"/>
              <a:t>- the percentage change in labor demanded divided by the percentage change in wages.</a:t>
            </a:r>
          </a:p>
          <a:p>
            <a:endParaRPr lang="en-US" dirty="0"/>
          </a:p>
          <a:p>
            <a:pPr marL="0" indent="0" algn="ctr">
              <a:buNone/>
            </a:pPr>
            <a:r>
              <a:rPr lang="en-US" u="sng" dirty="0"/>
              <a:t>% change in quantity of labor demanded</a:t>
            </a:r>
          </a:p>
          <a:p>
            <a:pPr marL="0" indent="0" algn="ctr">
              <a:buNone/>
            </a:pPr>
            <a:r>
              <a:rPr lang="en-US" dirty="0"/>
              <a:t>% change in wage</a:t>
            </a:r>
          </a:p>
          <a:p>
            <a:endParaRPr lang="en-US" dirty="0"/>
          </a:p>
        </p:txBody>
      </p:sp>
      <p:sp>
        <p:nvSpPr>
          <p:cNvPr id="2" name="Shape 212">
            <a:extLst>
              <a:ext uri="{FF2B5EF4-FFF2-40B4-BE49-F238E27FC236}">
                <a16:creationId xmlns:a16="http://schemas.microsoft.com/office/drawing/2014/main" id="{F89CC049-06FB-94FF-0449-2496A068A930}"/>
              </a:ext>
            </a:extLst>
          </p:cNvPr>
          <p:cNvSpPr txBox="1"/>
          <p:nvPr/>
        </p:nvSpPr>
        <p:spPr>
          <a:xfrm>
            <a:off x="3175323" y="4526634"/>
            <a:ext cx="492300" cy="297600"/>
          </a:xfrm>
          <a:prstGeom prst="rect">
            <a:avLst/>
          </a:prstGeom>
          <a:noFill/>
          <a:ln>
            <a:noFill/>
          </a:ln>
        </p:spPr>
        <p:txBody>
          <a:bodyPr wrap="square" lIns="91425" tIns="91425" rIns="91425" bIns="91425" anchor="t" anchorCtr="0">
            <a:noAutofit/>
          </a:bodyPr>
          <a:lstStyle/>
          <a:p>
            <a:pPr lvl="0" rtl="0">
              <a:spcBef>
                <a:spcPts val="0"/>
              </a:spcBef>
              <a:buNone/>
            </a:pPr>
            <a:r>
              <a:rPr lang="en-US" sz="2000" dirty="0"/>
              <a:t>=</a:t>
            </a:r>
          </a:p>
        </p:txBody>
      </p:sp>
      <p:sp>
        <p:nvSpPr>
          <p:cNvPr id="3" name="Shape 212">
            <a:extLst>
              <a:ext uri="{FF2B5EF4-FFF2-40B4-BE49-F238E27FC236}">
                <a16:creationId xmlns:a16="http://schemas.microsoft.com/office/drawing/2014/main" id="{C3C7E9C7-29E5-78ED-5AD4-B80F58A6B7DA}"/>
              </a:ext>
            </a:extLst>
          </p:cNvPr>
          <p:cNvSpPr txBox="1"/>
          <p:nvPr/>
        </p:nvSpPr>
        <p:spPr>
          <a:xfrm>
            <a:off x="3330531" y="2026701"/>
            <a:ext cx="492300" cy="297600"/>
          </a:xfrm>
          <a:prstGeom prst="rect">
            <a:avLst/>
          </a:prstGeom>
          <a:noFill/>
          <a:ln>
            <a:noFill/>
          </a:ln>
        </p:spPr>
        <p:txBody>
          <a:bodyPr wrap="square" lIns="91425" tIns="91425" rIns="91425" bIns="91425" anchor="t" anchorCtr="0">
            <a:noAutofit/>
          </a:bodyPr>
          <a:lstStyle/>
          <a:p>
            <a:pPr lvl="0" rtl="0">
              <a:spcBef>
                <a:spcPts val="0"/>
              </a:spcBef>
              <a:buNone/>
            </a:pPr>
            <a:r>
              <a:rPr lang="en-US" sz="2000" dirty="0"/>
              <a:t>=</a:t>
            </a:r>
          </a:p>
        </p:txBody>
      </p:sp>
    </p:spTree>
    <p:extLst>
      <p:ext uri="{BB962C8B-B14F-4D97-AF65-F5344CB8AC3E}">
        <p14:creationId xmlns:p14="http://schemas.microsoft.com/office/powerpoint/2010/main" val="27812033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Elasticity in Financial Capital Markets</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941253"/>
          </a:xfrm>
        </p:spPr>
        <p:txBody>
          <a:bodyPr>
            <a:normAutofit fontScale="92500" lnSpcReduction="10000"/>
          </a:bodyPr>
          <a:lstStyle/>
          <a:p>
            <a:r>
              <a:rPr lang="en-US" b="1" dirty="0"/>
              <a:t>Interest rate elasticity of savings </a:t>
            </a:r>
            <a:r>
              <a:rPr lang="en-US" dirty="0"/>
              <a:t>- the percentage change in the quantity of savings divided by the percentage change in interest rates.</a:t>
            </a:r>
          </a:p>
          <a:p>
            <a:endParaRPr lang="en-US" dirty="0"/>
          </a:p>
          <a:p>
            <a:pPr marL="0" indent="0" algn="ctr">
              <a:buNone/>
            </a:pPr>
            <a:r>
              <a:rPr lang="en-US" u="sng" dirty="0"/>
              <a:t>% change in quantity of financial savings</a:t>
            </a:r>
          </a:p>
          <a:p>
            <a:pPr marL="0" indent="0" algn="ctr">
              <a:buNone/>
            </a:pPr>
            <a:r>
              <a:rPr lang="en-US" dirty="0"/>
              <a:t>% change in interest rate</a:t>
            </a:r>
          </a:p>
          <a:p>
            <a:endParaRPr lang="en-US" dirty="0"/>
          </a:p>
          <a:p>
            <a:r>
              <a:rPr lang="en-US" b="1" dirty="0"/>
              <a:t>Interest rate elasticity of borrowing </a:t>
            </a:r>
            <a:r>
              <a:rPr lang="en-US" dirty="0"/>
              <a:t>- the percentage change in the quantity of borrowing divided by the percentage change in interest rates.</a:t>
            </a:r>
          </a:p>
          <a:p>
            <a:endParaRPr lang="en-US" dirty="0"/>
          </a:p>
          <a:p>
            <a:pPr marL="0" indent="0" algn="ctr">
              <a:buNone/>
            </a:pPr>
            <a:r>
              <a:rPr lang="en-US" u="sng" dirty="0"/>
              <a:t>% change in quantity of financial borrowing</a:t>
            </a:r>
          </a:p>
          <a:p>
            <a:pPr marL="0" indent="0" algn="ctr">
              <a:buNone/>
            </a:pPr>
            <a:r>
              <a:rPr lang="en-US" dirty="0"/>
              <a:t>% change in interest rate</a:t>
            </a:r>
          </a:p>
          <a:p>
            <a:endParaRPr lang="en-US" dirty="0"/>
          </a:p>
        </p:txBody>
      </p:sp>
      <p:sp>
        <p:nvSpPr>
          <p:cNvPr id="2" name="Shape 220">
            <a:extLst>
              <a:ext uri="{FF2B5EF4-FFF2-40B4-BE49-F238E27FC236}">
                <a16:creationId xmlns:a16="http://schemas.microsoft.com/office/drawing/2014/main" id="{019E4F0F-E062-C96C-B7EC-56F8865A7C7E}"/>
              </a:ext>
            </a:extLst>
          </p:cNvPr>
          <p:cNvSpPr txBox="1"/>
          <p:nvPr/>
        </p:nvSpPr>
        <p:spPr>
          <a:xfrm>
            <a:off x="2963483" y="2260382"/>
            <a:ext cx="492300" cy="297600"/>
          </a:xfrm>
          <a:prstGeom prst="rect">
            <a:avLst/>
          </a:prstGeom>
          <a:noFill/>
          <a:ln>
            <a:noFill/>
          </a:ln>
        </p:spPr>
        <p:txBody>
          <a:bodyPr wrap="square" lIns="91425" tIns="91425" rIns="91425" bIns="91425" anchor="t" anchorCtr="0">
            <a:noAutofit/>
          </a:bodyPr>
          <a:lstStyle/>
          <a:p>
            <a:pPr lvl="0" rtl="0">
              <a:spcBef>
                <a:spcPts val="0"/>
              </a:spcBef>
              <a:buNone/>
            </a:pPr>
            <a:r>
              <a:rPr lang="en-US" sz="2000" dirty="0"/>
              <a:t>=</a:t>
            </a:r>
          </a:p>
        </p:txBody>
      </p:sp>
      <p:sp>
        <p:nvSpPr>
          <p:cNvPr id="3" name="Shape 220">
            <a:extLst>
              <a:ext uri="{FF2B5EF4-FFF2-40B4-BE49-F238E27FC236}">
                <a16:creationId xmlns:a16="http://schemas.microsoft.com/office/drawing/2014/main" id="{B527A11D-0AAC-3FBA-6CEF-0E58A54D8FCA}"/>
              </a:ext>
            </a:extLst>
          </p:cNvPr>
          <p:cNvSpPr txBox="1"/>
          <p:nvPr/>
        </p:nvSpPr>
        <p:spPr>
          <a:xfrm>
            <a:off x="2717333" y="4818052"/>
            <a:ext cx="492300" cy="297600"/>
          </a:xfrm>
          <a:prstGeom prst="rect">
            <a:avLst/>
          </a:prstGeom>
          <a:noFill/>
          <a:ln>
            <a:noFill/>
          </a:ln>
        </p:spPr>
        <p:txBody>
          <a:bodyPr wrap="square" lIns="91425" tIns="91425" rIns="91425" bIns="91425" anchor="t" anchorCtr="0">
            <a:noAutofit/>
          </a:bodyPr>
          <a:lstStyle/>
          <a:p>
            <a:pPr lvl="0" rtl="0">
              <a:spcBef>
                <a:spcPts val="0"/>
              </a:spcBef>
              <a:buNone/>
            </a:pPr>
            <a:r>
              <a:rPr lang="en-US" sz="2000" dirty="0"/>
              <a:t>=</a:t>
            </a:r>
          </a:p>
        </p:txBody>
      </p:sp>
    </p:spTree>
    <p:extLst>
      <p:ext uri="{BB962C8B-B14F-4D97-AF65-F5344CB8AC3E}">
        <p14:creationId xmlns:p14="http://schemas.microsoft.com/office/powerpoint/2010/main" val="26338088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Back to Netflix</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5272558"/>
          </a:xfrm>
        </p:spPr>
        <p:txBody>
          <a:bodyPr>
            <a:normAutofit fontScale="92500" lnSpcReduction="10000"/>
          </a:bodyPr>
          <a:lstStyle/>
          <a:p>
            <a:pPr marL="0" indent="0">
              <a:buNone/>
            </a:pPr>
            <a:r>
              <a:rPr lang="en-US" dirty="0"/>
              <a:t>How did the 60% price increase in 2011 end up for Netflix?</a:t>
            </a:r>
          </a:p>
          <a:p>
            <a:pPr lvl="1"/>
            <a:r>
              <a:rPr lang="en-US" dirty="0"/>
              <a:t>Before the price increase - 24.6 million U.S. subscribers. </a:t>
            </a:r>
          </a:p>
          <a:p>
            <a:pPr lvl="1"/>
            <a:r>
              <a:rPr lang="en-US" dirty="0"/>
              <a:t>After the price increase - 810,000 U.S. consumers canceled their subscriptions.  </a:t>
            </a:r>
          </a:p>
          <a:p>
            <a:pPr lvl="1"/>
            <a:r>
              <a:rPr lang="en-US" dirty="0"/>
              <a:t>Fast forward to June 2013, there were 36 million streaming Netflix subscribers in the United States.</a:t>
            </a:r>
          </a:p>
          <a:p>
            <a:pPr lvl="2"/>
            <a:r>
              <a:rPr lang="en-US" dirty="0"/>
              <a:t>An average per quarter growth of about 1.6 million.</a:t>
            </a:r>
          </a:p>
          <a:p>
            <a:pPr lvl="2"/>
            <a:r>
              <a:rPr lang="en-US" dirty="0"/>
              <a:t>This was </a:t>
            </a:r>
            <a:r>
              <a:rPr lang="en-US" u="sng" dirty="0"/>
              <a:t>less</a:t>
            </a:r>
            <a:r>
              <a:rPr lang="en-US" dirty="0"/>
              <a:t> than the 2 million per quarter increases that had been the previous norm, before the price change.</a:t>
            </a:r>
          </a:p>
          <a:p>
            <a:pPr marL="0" indent="0">
              <a:buNone/>
            </a:pPr>
            <a:r>
              <a:rPr lang="en-US" dirty="0"/>
              <a:t>Why was the estimate of customers leaving so far off? What missteps did the Netflix management make?</a:t>
            </a:r>
          </a:p>
          <a:p>
            <a:r>
              <a:rPr lang="en-US" dirty="0"/>
              <a:t>A </a:t>
            </a:r>
            <a:r>
              <a:rPr lang="en-US" dirty="0" err="1"/>
              <a:t>misjudgement</a:t>
            </a:r>
            <a:r>
              <a:rPr lang="en-US" dirty="0"/>
              <a:t> of the elasticity of demand. </a:t>
            </a:r>
          </a:p>
          <a:p>
            <a:pPr lvl="1"/>
            <a:r>
              <a:rPr lang="en-US" dirty="0"/>
              <a:t>Due to increase in the number of close substitutes (Vudu, Amazon Prime, Hulu, Redbox).</a:t>
            </a:r>
          </a:p>
          <a:p>
            <a:r>
              <a:rPr lang="en-US" dirty="0" err="1"/>
              <a:t>Misjudgement</a:t>
            </a:r>
            <a:r>
              <a:rPr lang="en-US" dirty="0"/>
              <a:t> of customers’ preferences and tastes.</a:t>
            </a:r>
          </a:p>
          <a:p>
            <a:pPr lvl="1"/>
            <a:r>
              <a:rPr lang="en-US" dirty="0"/>
              <a:t>Many consumers still preferred a physical DVD disk over streaming video.</a:t>
            </a:r>
          </a:p>
          <a:p>
            <a:endParaRPr lang="en-US" dirty="0"/>
          </a:p>
        </p:txBody>
      </p:sp>
    </p:spTree>
    <p:extLst>
      <p:ext uri="{BB962C8B-B14F-4D97-AF65-F5344CB8AC3E}">
        <p14:creationId xmlns:p14="http://schemas.microsoft.com/office/powerpoint/2010/main" val="7431996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1FD70D9B-EC9E-D528-E545-547E2C5E68B1}"/>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Netflix and Economic Elasticity</a:t>
            </a:r>
          </a:p>
        </p:txBody>
      </p:sp>
      <p:sp>
        <p:nvSpPr>
          <p:cNvPr id="8" name="Content Placeholder 7">
            <a:extLst>
              <a:ext uri="{FF2B5EF4-FFF2-40B4-BE49-F238E27FC236}">
                <a16:creationId xmlns:a16="http://schemas.microsoft.com/office/drawing/2014/main" id="{59413D4B-1F99-7EF3-EB49-6EACED38306A}"/>
              </a:ext>
            </a:extLst>
          </p:cNvPr>
          <p:cNvSpPr>
            <a:spLocks noGrp="1"/>
          </p:cNvSpPr>
          <p:nvPr>
            <p:ph idx="13"/>
          </p:nvPr>
        </p:nvSpPr>
        <p:spPr/>
        <p:txBody>
          <a:bodyPr>
            <a:normAutofit/>
          </a:bodyPr>
          <a:lstStyle/>
          <a:p>
            <a:r>
              <a:rPr lang="en-US" sz="1800" dirty="0"/>
              <a:t>Many on-demand Internet streaming media providers, such as Netflix, have introduced tiered pricing for levels of access to services, begging the question, how will these prices affect buyer's purchasing choices? (Credit: modification of "160906_FF_CreditCardAgreements" by </a:t>
            </a:r>
            <a:r>
              <a:rPr lang="en-US" sz="1800" dirty="0" err="1"/>
              <a:t>kdiwavvou</a:t>
            </a:r>
            <a:r>
              <a:rPr lang="en-US" sz="1800" dirty="0"/>
              <a:t>/Flickr, Public Domain)</a:t>
            </a:r>
          </a:p>
        </p:txBody>
      </p:sp>
      <p:pic>
        <p:nvPicPr>
          <p:cNvPr id="5" name="Picture 4" descr="An image shows a woman holding a credit card in her hand and looking at a laptop. ">
            <a:extLst>
              <a:ext uri="{FF2B5EF4-FFF2-40B4-BE49-F238E27FC236}">
                <a16:creationId xmlns:a16="http://schemas.microsoft.com/office/drawing/2014/main" id="{6E2F3609-E066-94EC-4C8E-DF57E3E8FC62}"/>
              </a:ext>
            </a:extLst>
          </p:cNvPr>
          <p:cNvPicPr>
            <a:picLocks noChangeAspect="1"/>
          </p:cNvPicPr>
          <p:nvPr/>
        </p:nvPicPr>
        <p:blipFill>
          <a:blip r:embed="rId3"/>
          <a:stretch>
            <a:fillRect/>
          </a:stretch>
        </p:blipFill>
        <p:spPr>
          <a:xfrm>
            <a:off x="3269389" y="968904"/>
            <a:ext cx="5653222" cy="3770264"/>
          </a:xfrm>
          <a:prstGeom prst="rect">
            <a:avLst/>
          </a:prstGeom>
        </p:spPr>
      </p:pic>
    </p:spTree>
    <p:extLst>
      <p:ext uri="{BB962C8B-B14F-4D97-AF65-F5344CB8AC3E}">
        <p14:creationId xmlns:p14="http://schemas.microsoft.com/office/powerpoint/2010/main" val="232064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5.1 Price Elasticity of Demand and Price Elasticity of Supply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634939"/>
          </a:xfrm>
        </p:spPr>
        <p:txBody>
          <a:bodyPr>
            <a:normAutofit fontScale="92500" lnSpcReduction="20000"/>
          </a:bodyPr>
          <a:lstStyle/>
          <a:p>
            <a:r>
              <a:rPr lang="en-US" b="1" dirty="0"/>
              <a:t>Elasticity</a:t>
            </a:r>
            <a:r>
              <a:rPr lang="en-US" dirty="0"/>
              <a:t> is an economics concept that measures the responsiveness of one variable to changes in another variable.</a:t>
            </a:r>
          </a:p>
          <a:p>
            <a:endParaRPr lang="en-US" dirty="0"/>
          </a:p>
          <a:p>
            <a:r>
              <a:rPr lang="en-US" b="1" dirty="0"/>
              <a:t>Price elasticity</a:t>
            </a:r>
            <a:r>
              <a:rPr lang="en-US" dirty="0"/>
              <a:t> is the ratio between the percentage change in the quantity demanded (</a:t>
            </a:r>
            <a:r>
              <a:rPr lang="en-US" dirty="0" err="1"/>
              <a:t>Qd</a:t>
            </a:r>
            <a:r>
              <a:rPr lang="en-US" dirty="0"/>
              <a:t>) or supplied (Qs), and the corresponding percent change in price.</a:t>
            </a:r>
          </a:p>
          <a:p>
            <a:endParaRPr lang="en-US" dirty="0"/>
          </a:p>
          <a:p>
            <a:r>
              <a:rPr lang="en-US" b="1" dirty="0"/>
              <a:t>Price elasticity of demand </a:t>
            </a:r>
            <a:r>
              <a:rPr lang="en-US" dirty="0"/>
              <a:t>- percentage change in the quantity demanded of a good or service divided the percentage</a:t>
            </a:r>
          </a:p>
          <a:p>
            <a:endParaRPr lang="en-US" dirty="0"/>
          </a:p>
          <a:p>
            <a:r>
              <a:rPr lang="en-US" b="1" dirty="0"/>
              <a:t>Price elasticity of supply </a:t>
            </a:r>
            <a:r>
              <a:rPr lang="en-US" dirty="0"/>
              <a:t>- the percentage change in quantity supplied divided by the percentage change in price.</a:t>
            </a:r>
          </a:p>
          <a:p>
            <a:endParaRPr lang="en-US" dirty="0"/>
          </a:p>
        </p:txBody>
      </p:sp>
    </p:spTree>
    <p:extLst>
      <p:ext uri="{BB962C8B-B14F-4D97-AF65-F5344CB8AC3E}">
        <p14:creationId xmlns:p14="http://schemas.microsoft.com/office/powerpoint/2010/main" val="1019098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Elastic, Inelastic, and Unitary: Three Cases of Elasticity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3380905"/>
          </a:xfrm>
        </p:spPr>
        <p:txBody>
          <a:bodyPr/>
          <a:lstStyle/>
          <a:p>
            <a:r>
              <a:rPr lang="en-US" dirty="0"/>
              <a:t>An </a:t>
            </a:r>
            <a:r>
              <a:rPr lang="en-US" b="1" dirty="0"/>
              <a:t>elastic demand </a:t>
            </a:r>
            <a:r>
              <a:rPr lang="en-US" dirty="0"/>
              <a:t>or </a:t>
            </a:r>
            <a:r>
              <a:rPr lang="en-US" b="1" dirty="0"/>
              <a:t>elastic supply </a:t>
            </a:r>
            <a:r>
              <a:rPr lang="en-US" dirty="0"/>
              <a:t>is one in which the elasticity is greater than one, indicating a high responsiveness to changes in price.</a:t>
            </a:r>
          </a:p>
          <a:p>
            <a:r>
              <a:rPr lang="en-US" b="1" dirty="0"/>
              <a:t>Inelastic demand </a:t>
            </a:r>
            <a:r>
              <a:rPr lang="en-US" dirty="0"/>
              <a:t>or </a:t>
            </a:r>
            <a:r>
              <a:rPr lang="en-US" b="1" dirty="0"/>
              <a:t>inelastic supply </a:t>
            </a:r>
            <a:r>
              <a:rPr lang="en-US" dirty="0"/>
              <a:t>- elasticities that are less than one, indicating low responsiveness to price changes.</a:t>
            </a:r>
          </a:p>
          <a:p>
            <a:r>
              <a:rPr lang="en-US" b="1" dirty="0"/>
              <a:t>Unitary elasticities </a:t>
            </a:r>
            <a:r>
              <a:rPr lang="en-US" dirty="0"/>
              <a:t>indicate proportional responsiveness of either demand or supply,</a:t>
            </a:r>
          </a:p>
          <a:p>
            <a:pPr marL="0" indent="0">
              <a:buNone/>
            </a:pPr>
            <a:endParaRPr lang="en-US" dirty="0"/>
          </a:p>
        </p:txBody>
      </p:sp>
      <p:pic>
        <p:nvPicPr>
          <p:cNvPr id="2" name="Shape 72" descr="If percentage change in quantity is greater than percentage change in price then percentage change in quantity divided by percentage change in price is greater than 1, and it is called “Elastic.” If percentage change in quantity is equal to percentage change in price then percentage change in quantity divided by percentage change in price is equal to 1, and it is called “Unitary.” If percentage change in quantity is less than percentage change in price then percentage change in quantity divided by percentage change in price is less than 1, and it is called “Inelastic.”">
            <a:extLst>
              <a:ext uri="{FF2B5EF4-FFF2-40B4-BE49-F238E27FC236}">
                <a16:creationId xmlns:a16="http://schemas.microsoft.com/office/drawing/2014/main" id="{18D8659A-953F-D595-7557-E8F37F10139A}"/>
              </a:ext>
            </a:extLst>
          </p:cNvPr>
          <p:cNvPicPr preferRelativeResize="0"/>
          <p:nvPr/>
        </p:nvPicPr>
        <p:blipFill>
          <a:blip r:embed="rId3">
            <a:alphaModFix/>
          </a:blip>
          <a:stretch>
            <a:fillRect/>
          </a:stretch>
        </p:blipFill>
        <p:spPr>
          <a:xfrm>
            <a:off x="2133575" y="4115134"/>
            <a:ext cx="7924850" cy="2271225"/>
          </a:xfrm>
          <a:prstGeom prst="rect">
            <a:avLst/>
          </a:prstGeom>
          <a:noFill/>
          <a:ln>
            <a:noFill/>
          </a:ln>
        </p:spPr>
      </p:pic>
    </p:spTree>
    <p:extLst>
      <p:ext uri="{BB962C8B-B14F-4D97-AF65-F5344CB8AC3E}">
        <p14:creationId xmlns:p14="http://schemas.microsoft.com/office/powerpoint/2010/main" val="227320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Calculate Elasticity of a Curve</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4282242"/>
          </a:xfrm>
        </p:spPr>
        <p:txBody>
          <a:bodyPr>
            <a:normAutofit lnSpcReduction="10000"/>
          </a:bodyPr>
          <a:lstStyle/>
          <a:p>
            <a:pPr marL="0" indent="0">
              <a:buNone/>
            </a:pPr>
            <a:r>
              <a:rPr lang="en-US" dirty="0"/>
              <a:t>To calculate elasticity along a demand or supply curve economists use the average percent change in both quantity and price.</a:t>
            </a:r>
          </a:p>
          <a:p>
            <a:endParaRPr lang="en-US" dirty="0"/>
          </a:p>
          <a:p>
            <a:pPr marL="0" indent="0">
              <a:buNone/>
            </a:pPr>
            <a:r>
              <a:rPr lang="en-US" u="sng" dirty="0"/>
              <a:t>Midpoint Method for Elasticity</a:t>
            </a:r>
            <a:r>
              <a:rPr lang="en-US" dirty="0"/>
              <a:t>:</a:t>
            </a:r>
          </a:p>
          <a:p>
            <a:endParaRPr lang="en-US" dirty="0"/>
          </a:p>
          <a:p>
            <a:pPr marL="0" indent="0">
              <a:buNone/>
            </a:pPr>
            <a:r>
              <a:rPr lang="en-US" dirty="0"/>
              <a:t>% change in quantity = </a:t>
            </a:r>
          </a:p>
          <a:p>
            <a:pPr marL="0" indent="0">
              <a:buNone/>
            </a:pPr>
            <a:endParaRPr lang="en-US" dirty="0"/>
          </a:p>
          <a:p>
            <a:pPr marL="0" indent="0">
              <a:buNone/>
            </a:pPr>
            <a:endParaRPr lang="en-US" dirty="0"/>
          </a:p>
          <a:p>
            <a:pPr marL="0" indent="0">
              <a:buNone/>
            </a:pPr>
            <a:r>
              <a:rPr lang="en-US" dirty="0"/>
              <a:t>% change in price =</a:t>
            </a:r>
          </a:p>
        </p:txBody>
      </p:sp>
      <p:graphicFrame>
        <p:nvGraphicFramePr>
          <p:cNvPr id="4" name="Object 3">
            <a:extLst>
              <a:ext uri="{FF2B5EF4-FFF2-40B4-BE49-F238E27FC236}">
                <a16:creationId xmlns:a16="http://schemas.microsoft.com/office/drawing/2014/main" id="{2626390D-DCB4-2680-C2E2-FC2F870B93BE}"/>
              </a:ext>
            </a:extLst>
          </p:cNvPr>
          <p:cNvGraphicFramePr>
            <a:graphicFrameLocks noChangeAspect="1"/>
          </p:cNvGraphicFramePr>
          <p:nvPr>
            <p:extLst>
              <p:ext uri="{D42A27DB-BD31-4B8C-83A1-F6EECF244321}">
                <p14:modId xmlns:p14="http://schemas.microsoft.com/office/powerpoint/2010/main" val="38065092"/>
              </p:ext>
            </p:extLst>
          </p:nvPr>
        </p:nvGraphicFramePr>
        <p:xfrm>
          <a:off x="4351745" y="2854036"/>
          <a:ext cx="2941611" cy="1055143"/>
        </p:xfrm>
        <a:graphic>
          <a:graphicData uri="http://schemas.openxmlformats.org/presentationml/2006/ole">
            <mc:AlternateContent xmlns:mc="http://schemas.openxmlformats.org/markup-compatibility/2006">
              <mc:Choice xmlns:v="urn:schemas-microsoft-com:vml" Requires="v">
                <p:oleObj name="Equation" r:id="rId3" imgW="1168200" imgH="419040" progId="Equation.DSMT4">
                  <p:embed/>
                </p:oleObj>
              </mc:Choice>
              <mc:Fallback>
                <p:oleObj name="Equation" r:id="rId3" imgW="1168200" imgH="419040" progId="Equation.DSMT4">
                  <p:embed/>
                  <p:pic>
                    <p:nvPicPr>
                      <p:cNvPr id="0" name=""/>
                      <p:cNvPicPr/>
                      <p:nvPr/>
                    </p:nvPicPr>
                    <p:blipFill>
                      <a:blip r:embed="rId4"/>
                      <a:stretch>
                        <a:fillRect/>
                      </a:stretch>
                    </p:blipFill>
                    <p:spPr>
                      <a:xfrm>
                        <a:off x="4351745" y="2854036"/>
                        <a:ext cx="2941611" cy="1055143"/>
                      </a:xfrm>
                      <a:prstGeom prst="rect">
                        <a:avLst/>
                      </a:prstGeom>
                    </p:spPr>
                  </p:pic>
                </p:oleObj>
              </mc:Fallback>
            </mc:AlternateContent>
          </a:graphicData>
        </a:graphic>
      </p:graphicFrame>
      <p:graphicFrame>
        <p:nvGraphicFramePr>
          <p:cNvPr id="5" name="Object 4">
            <a:extLst>
              <a:ext uri="{FF2B5EF4-FFF2-40B4-BE49-F238E27FC236}">
                <a16:creationId xmlns:a16="http://schemas.microsoft.com/office/drawing/2014/main" id="{4701EE6A-D07D-BC11-908F-B7DB5750CC42}"/>
              </a:ext>
            </a:extLst>
          </p:cNvPr>
          <p:cNvGraphicFramePr>
            <a:graphicFrameLocks noChangeAspect="1"/>
          </p:cNvGraphicFramePr>
          <p:nvPr>
            <p:extLst>
              <p:ext uri="{D42A27DB-BD31-4B8C-83A1-F6EECF244321}">
                <p14:modId xmlns:p14="http://schemas.microsoft.com/office/powerpoint/2010/main" val="3773024172"/>
              </p:ext>
            </p:extLst>
          </p:nvPr>
        </p:nvGraphicFramePr>
        <p:xfrm>
          <a:off x="4415692" y="4320005"/>
          <a:ext cx="2813715" cy="1055143"/>
        </p:xfrm>
        <a:graphic>
          <a:graphicData uri="http://schemas.openxmlformats.org/presentationml/2006/ole">
            <mc:AlternateContent xmlns:mc="http://schemas.openxmlformats.org/markup-compatibility/2006">
              <mc:Choice xmlns:v="urn:schemas-microsoft-com:vml" Requires="v">
                <p:oleObj name="Equation" r:id="rId5" imgW="1117440" imgH="419040" progId="Equation.DSMT4">
                  <p:embed/>
                </p:oleObj>
              </mc:Choice>
              <mc:Fallback>
                <p:oleObj name="Equation" r:id="rId5" imgW="1117440" imgH="419040" progId="Equation.DSMT4">
                  <p:embed/>
                  <p:pic>
                    <p:nvPicPr>
                      <p:cNvPr id="0" name=""/>
                      <p:cNvPicPr/>
                      <p:nvPr/>
                    </p:nvPicPr>
                    <p:blipFill>
                      <a:blip r:embed="rId6"/>
                      <a:stretch>
                        <a:fillRect/>
                      </a:stretch>
                    </p:blipFill>
                    <p:spPr>
                      <a:xfrm>
                        <a:off x="4415692" y="4320005"/>
                        <a:ext cx="2813715" cy="1055143"/>
                      </a:xfrm>
                      <a:prstGeom prst="rect">
                        <a:avLst/>
                      </a:prstGeom>
                    </p:spPr>
                  </p:pic>
                </p:oleObj>
              </mc:Fallback>
            </mc:AlternateContent>
          </a:graphicData>
        </a:graphic>
      </p:graphicFrame>
    </p:spTree>
    <p:extLst>
      <p:ext uri="{BB962C8B-B14F-4D97-AF65-F5344CB8AC3E}">
        <p14:creationId xmlns:p14="http://schemas.microsoft.com/office/powerpoint/2010/main" val="2705661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pPr marL="0" marR="0" lvl="0" indent="0" rtl="0">
              <a:spcBef>
                <a:spcPts val="0"/>
              </a:spcBef>
            </a:pPr>
            <a:r>
              <a:rPr lang="en-US" dirty="0"/>
              <a:t>Example - Calculating the Price Elasticity of Demand</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3748446"/>
            <a:ext cx="5257800" cy="2639290"/>
          </a:xfrm>
        </p:spPr>
        <p:txBody>
          <a:bodyPr>
            <a:normAutofit fontScale="77500" lnSpcReduction="20000"/>
          </a:bodyPr>
          <a:lstStyle/>
          <a:p>
            <a:r>
              <a:rPr lang="en-US" dirty="0"/>
              <a:t>The price elasticity of demand is calculated as the percentage change in quantity divided by the percentage change in price.</a:t>
            </a:r>
          </a:p>
          <a:p>
            <a:endParaRPr lang="en-US" dirty="0"/>
          </a:p>
          <a:p>
            <a:r>
              <a:rPr lang="en-US" dirty="0"/>
              <a:t>Therefore, the elasticity of demand between these two points is 0.45, an amount </a:t>
            </a:r>
            <a:r>
              <a:rPr lang="en-US" i="1" dirty="0"/>
              <a:t>smaller</a:t>
            </a:r>
            <a:r>
              <a:rPr lang="en-US" dirty="0"/>
              <a:t> than one, showing that the demand is </a:t>
            </a:r>
            <a:r>
              <a:rPr lang="en-US" u="sng" dirty="0"/>
              <a:t>inelastic</a:t>
            </a:r>
            <a:r>
              <a:rPr lang="en-US" dirty="0"/>
              <a:t> in this interval.</a:t>
            </a:r>
          </a:p>
        </p:txBody>
      </p:sp>
      <p:pic>
        <p:nvPicPr>
          <p:cNvPr id="2" name="Shape 90" descr="The image shows one or more math equations. Alternate text is coming soon.">
            <a:extLst>
              <a:ext uri="{FF2B5EF4-FFF2-40B4-BE49-F238E27FC236}">
                <a16:creationId xmlns:a16="http://schemas.microsoft.com/office/drawing/2014/main" id="{6B01A9B3-5488-5219-7460-8BE27209408B}"/>
              </a:ext>
            </a:extLst>
          </p:cNvPr>
          <p:cNvPicPr preferRelativeResize="0"/>
          <p:nvPr/>
        </p:nvPicPr>
        <p:blipFill>
          <a:blip r:embed="rId3">
            <a:alphaModFix/>
          </a:blip>
          <a:stretch>
            <a:fillRect/>
          </a:stretch>
        </p:blipFill>
        <p:spPr>
          <a:xfrm>
            <a:off x="7370064" y="3748446"/>
            <a:ext cx="3983736" cy="2478025"/>
          </a:xfrm>
          <a:prstGeom prst="rect">
            <a:avLst/>
          </a:prstGeom>
          <a:noFill/>
          <a:ln>
            <a:noFill/>
          </a:ln>
        </p:spPr>
      </p:pic>
      <p:pic>
        <p:nvPicPr>
          <p:cNvPr id="5" name="Picture 4" descr="This graph illustrates a downward-sloping demand curve. Different price and quantity demanded combinations are shown, with different letters representing those points. The top left combination is point H, a price of 130 dollars and quantity of 1600. The next point is point G, a price of 120 dollars and quantity of 1800. Moving down the demand curve the last two points illustrated are B and A. B is price of 70 dollars and quantity of 2800. A is a price of 60 dollars and quantity of 3000. These points and their different prices and quantities can be used to calculate price elasticity of demand.">
            <a:extLst>
              <a:ext uri="{FF2B5EF4-FFF2-40B4-BE49-F238E27FC236}">
                <a16:creationId xmlns:a16="http://schemas.microsoft.com/office/drawing/2014/main" id="{36607A46-3B9D-1174-9EE4-15FA2D8ADF8E}"/>
              </a:ext>
            </a:extLst>
          </p:cNvPr>
          <p:cNvPicPr>
            <a:picLocks noChangeAspect="1"/>
          </p:cNvPicPr>
          <p:nvPr/>
        </p:nvPicPr>
        <p:blipFill>
          <a:blip r:embed="rId4"/>
          <a:stretch>
            <a:fillRect/>
          </a:stretch>
        </p:blipFill>
        <p:spPr>
          <a:xfrm>
            <a:off x="3850489" y="789708"/>
            <a:ext cx="4491022" cy="2958737"/>
          </a:xfrm>
          <a:prstGeom prst="rect">
            <a:avLst/>
          </a:prstGeom>
        </p:spPr>
      </p:pic>
    </p:spTree>
    <p:extLst>
      <p:ext uri="{BB962C8B-B14F-4D97-AF65-F5344CB8AC3E}">
        <p14:creationId xmlns:p14="http://schemas.microsoft.com/office/powerpoint/2010/main" val="4037972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pPr marL="0" marR="0" lvl="0" indent="0" rtl="0">
              <a:spcBef>
                <a:spcPts val="0"/>
              </a:spcBef>
            </a:pPr>
            <a:r>
              <a:rPr lang="en-US" dirty="0"/>
              <a:t>Example - Calculating the Price Elasticity of Supply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4147793"/>
            <a:ext cx="5257800" cy="2152995"/>
          </a:xfrm>
        </p:spPr>
        <p:txBody>
          <a:bodyPr>
            <a:normAutofit fontScale="85000" lnSpcReduction="20000"/>
          </a:bodyPr>
          <a:lstStyle/>
          <a:p>
            <a:r>
              <a:rPr lang="en-US" dirty="0"/>
              <a:t>The price elasticity of supply is calculated as the percentage change in quantity divided by the percentage change in price.</a:t>
            </a:r>
          </a:p>
          <a:p>
            <a:endParaRPr lang="en-US" dirty="0"/>
          </a:p>
          <a:p>
            <a:r>
              <a:rPr lang="en-US" dirty="0"/>
              <a:t>What category of elasticity does the result fall into?</a:t>
            </a:r>
          </a:p>
          <a:p>
            <a:endParaRPr lang="en-US" dirty="0"/>
          </a:p>
        </p:txBody>
      </p:sp>
      <p:pic>
        <p:nvPicPr>
          <p:cNvPr id="2" name="Shape 99" descr="Econ2e_C5_03.jpg">
            <a:extLst>
              <a:ext uri="{FF2B5EF4-FFF2-40B4-BE49-F238E27FC236}">
                <a16:creationId xmlns:a16="http://schemas.microsoft.com/office/drawing/2014/main" id="{2D7172AA-80F4-6EF0-8DAA-E6D1757790A6}"/>
              </a:ext>
            </a:extLst>
          </p:cNvPr>
          <p:cNvPicPr preferRelativeResize="0"/>
          <p:nvPr/>
        </p:nvPicPr>
        <p:blipFill>
          <a:blip r:embed="rId3">
            <a:alphaModFix/>
          </a:blip>
          <a:stretch>
            <a:fillRect/>
          </a:stretch>
        </p:blipFill>
        <p:spPr>
          <a:xfrm>
            <a:off x="6794470" y="1031966"/>
            <a:ext cx="4559330" cy="3115827"/>
          </a:xfrm>
          <a:prstGeom prst="rect">
            <a:avLst/>
          </a:prstGeom>
          <a:noFill/>
          <a:ln>
            <a:noFill/>
          </a:ln>
        </p:spPr>
      </p:pic>
      <p:pic>
        <p:nvPicPr>
          <p:cNvPr id="5" name="Picture 4" descr="The graph shows an upward sloping line that represents the supply of apartment rentals.">
            <a:extLst>
              <a:ext uri="{FF2B5EF4-FFF2-40B4-BE49-F238E27FC236}">
                <a16:creationId xmlns:a16="http://schemas.microsoft.com/office/drawing/2014/main" id="{026076AA-C7DB-55C0-D55B-DB38ABE29941}"/>
              </a:ext>
            </a:extLst>
          </p:cNvPr>
          <p:cNvPicPr>
            <a:picLocks noChangeAspect="1"/>
          </p:cNvPicPr>
          <p:nvPr/>
        </p:nvPicPr>
        <p:blipFill>
          <a:blip r:embed="rId4"/>
          <a:stretch>
            <a:fillRect/>
          </a:stretch>
        </p:blipFill>
        <p:spPr>
          <a:xfrm>
            <a:off x="838200" y="880988"/>
            <a:ext cx="3916681" cy="3175525"/>
          </a:xfrm>
          <a:prstGeom prst="rect">
            <a:avLst/>
          </a:prstGeom>
        </p:spPr>
      </p:pic>
    </p:spTree>
    <p:extLst>
      <p:ext uri="{BB962C8B-B14F-4D97-AF65-F5344CB8AC3E}">
        <p14:creationId xmlns:p14="http://schemas.microsoft.com/office/powerpoint/2010/main" val="3356254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1A7479-65DA-69D3-46CE-B0CFA8D7B701}"/>
              </a:ext>
            </a:extLst>
          </p:cNvPr>
          <p:cNvSpPr>
            <a:spLocks noGrp="1"/>
          </p:cNvSpPr>
          <p:nvPr>
            <p:ph type="title"/>
          </p:nvPr>
        </p:nvSpPr>
        <p:spPr/>
        <p:txBody>
          <a:bodyPr>
            <a:normAutofit fontScale="90000"/>
          </a:bodyPr>
          <a:lstStyle/>
          <a:p>
            <a:r>
              <a:rPr lang="en-US" dirty="0"/>
              <a:t>5.2 Polar Cases of Elasticity and Constant Elasticity</a:t>
            </a:r>
          </a:p>
        </p:txBody>
      </p:sp>
      <p:sp>
        <p:nvSpPr>
          <p:cNvPr id="7" name="Content Placeholder 6">
            <a:extLst>
              <a:ext uri="{FF2B5EF4-FFF2-40B4-BE49-F238E27FC236}">
                <a16:creationId xmlns:a16="http://schemas.microsoft.com/office/drawing/2014/main" id="{2027E8B6-B57E-F620-240E-4BB252513E65}"/>
              </a:ext>
            </a:extLst>
          </p:cNvPr>
          <p:cNvSpPr>
            <a:spLocks noGrp="1"/>
          </p:cNvSpPr>
          <p:nvPr>
            <p:ph idx="1"/>
          </p:nvPr>
        </p:nvSpPr>
        <p:spPr>
          <a:xfrm>
            <a:off x="838200" y="955964"/>
            <a:ext cx="10515600" cy="2375065"/>
          </a:xfrm>
        </p:spPr>
        <p:txBody>
          <a:bodyPr>
            <a:normAutofit fontScale="77500" lnSpcReduction="20000"/>
          </a:bodyPr>
          <a:lstStyle/>
          <a:p>
            <a:r>
              <a:rPr lang="en-US" b="1" dirty="0"/>
              <a:t>Infinite elasticity </a:t>
            </a:r>
            <a:r>
              <a:rPr lang="en-US" dirty="0"/>
              <a:t>or </a:t>
            </a:r>
            <a:r>
              <a:rPr lang="en-US" b="1" dirty="0"/>
              <a:t>perfect elasticity </a:t>
            </a:r>
            <a:r>
              <a:rPr lang="en-US" dirty="0"/>
              <a:t>- either the quantity demanded (</a:t>
            </a:r>
            <a:r>
              <a:rPr lang="en-US" dirty="0" err="1"/>
              <a:t>Qd</a:t>
            </a:r>
            <a:r>
              <a:rPr lang="en-US" dirty="0"/>
              <a:t>) or supplied (Qs) changes by an infinite amount in response to any change in price at all.  </a:t>
            </a:r>
          </a:p>
          <a:p>
            <a:endParaRPr lang="en-US" dirty="0"/>
          </a:p>
          <a:p>
            <a:r>
              <a:rPr lang="en-US" dirty="0"/>
              <a:t>In both cases, the supply and the demand curve are </a:t>
            </a:r>
            <a:r>
              <a:rPr lang="en-US" i="1" dirty="0"/>
              <a:t>horizontal</a:t>
            </a:r>
            <a:r>
              <a:rPr lang="en-US" dirty="0"/>
              <a:t>.</a:t>
            </a:r>
          </a:p>
          <a:p>
            <a:endParaRPr lang="en-US" dirty="0"/>
          </a:p>
          <a:p>
            <a:r>
              <a:rPr lang="en-US" dirty="0"/>
              <a:t>The quantity supplied or demanded is extremely responsive to price changes, moving from zero for prices close to P to infinite when price reach P.</a:t>
            </a:r>
          </a:p>
          <a:p>
            <a:endParaRPr lang="en-US" dirty="0"/>
          </a:p>
        </p:txBody>
      </p:sp>
      <p:pic>
        <p:nvPicPr>
          <p:cNvPr id="4" name="Picture 3" descr="Two graphs, side by side, show that perfectly elastic demand and perfectly elastic supply are both straight, horizontal lines.">
            <a:extLst>
              <a:ext uri="{FF2B5EF4-FFF2-40B4-BE49-F238E27FC236}">
                <a16:creationId xmlns:a16="http://schemas.microsoft.com/office/drawing/2014/main" id="{F9E3641D-A4FF-8FD7-716C-A7C4B5B5966E}"/>
              </a:ext>
            </a:extLst>
          </p:cNvPr>
          <p:cNvPicPr>
            <a:picLocks noChangeAspect="1"/>
          </p:cNvPicPr>
          <p:nvPr/>
        </p:nvPicPr>
        <p:blipFill>
          <a:blip r:embed="rId3"/>
          <a:stretch>
            <a:fillRect/>
          </a:stretch>
        </p:blipFill>
        <p:spPr>
          <a:xfrm>
            <a:off x="2931268" y="3429000"/>
            <a:ext cx="6329464" cy="2743200"/>
          </a:xfrm>
          <a:prstGeom prst="rect">
            <a:avLst/>
          </a:prstGeom>
        </p:spPr>
      </p:pic>
    </p:spTree>
    <p:extLst>
      <p:ext uri="{BB962C8B-B14F-4D97-AF65-F5344CB8AC3E}">
        <p14:creationId xmlns:p14="http://schemas.microsoft.com/office/powerpoint/2010/main" val="486547149"/>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345</TotalTime>
  <Words>1862</Words>
  <Application>Microsoft Office PowerPoint</Application>
  <PresentationFormat>Widescreen</PresentationFormat>
  <Paragraphs>156</Paragraphs>
  <Slides>25</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0" baseType="lpstr">
      <vt:lpstr>Arial</vt:lpstr>
      <vt:lpstr>Calibri</vt:lpstr>
      <vt:lpstr>Calibri Light</vt:lpstr>
      <vt:lpstr>Office Theme</vt:lpstr>
      <vt:lpstr>Equation</vt:lpstr>
      <vt:lpstr>Economics</vt:lpstr>
      <vt:lpstr>Ch.5 OUTLINE</vt:lpstr>
      <vt:lpstr>Netflix and Economic Elasticity</vt:lpstr>
      <vt:lpstr>5.1 Price Elasticity of Demand and Price Elasticity of Supply</vt:lpstr>
      <vt:lpstr>Elastic, Inelastic, and Unitary: Three Cases of Elasticity</vt:lpstr>
      <vt:lpstr>Calculate Elasticity of a Curve</vt:lpstr>
      <vt:lpstr>Example - Calculating the Price Elasticity of Demand</vt:lpstr>
      <vt:lpstr>Example - Calculating the Price Elasticity of Supply</vt:lpstr>
      <vt:lpstr>5.2 Polar Cases of Elasticity and Constant Elasticity</vt:lpstr>
      <vt:lpstr>Zero Elasticity</vt:lpstr>
      <vt:lpstr>Constant Unitary Elasticity</vt:lpstr>
      <vt:lpstr>Constant Unitary Elasticity</vt:lpstr>
      <vt:lpstr>5.3 Elasticity and Pricing</vt:lpstr>
      <vt:lpstr>Passing Along Cost Savings to Consumers -Technological  Improvements</vt:lpstr>
      <vt:lpstr>Passing Along Higher Costs to Consumers - Rising Taxes</vt:lpstr>
      <vt:lpstr>Elasticity and Tax Incidence</vt:lpstr>
      <vt:lpstr>Elasticity and Tax Incidence</vt:lpstr>
      <vt:lpstr>Long-Run vs. Short-Run Impact</vt:lpstr>
      <vt:lpstr>Responsiveness of Demand to Price Changes of Crude Oil</vt:lpstr>
      <vt:lpstr>5.4 Elasticity in Areas Other Than Price</vt:lpstr>
      <vt:lpstr>Cross-Price Elasticity of Demand</vt:lpstr>
      <vt:lpstr>Elasticity in Labor </vt:lpstr>
      <vt:lpstr>Elasticity in Financial Capital Markets</vt:lpstr>
      <vt:lpstr>Back to Netflix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93</cp:revision>
  <dcterms:created xsi:type="dcterms:W3CDTF">2018-05-29T21:16:34Z</dcterms:created>
  <dcterms:modified xsi:type="dcterms:W3CDTF">2025-09-16T17:58:26Z</dcterms:modified>
</cp:coreProperties>
</file>