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3" r:id="rId20"/>
    <p:sldId id="25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07F4C7-6843-4202-BE17-4CEDC4A59E56}" v="1" dt="2021-04-13T03:49:35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02"/>
    <p:restoredTop sz="94674"/>
  </p:normalViewPr>
  <p:slideViewPr>
    <p:cSldViewPr snapToGrid="0" snapToObjects="1">
      <p:cViewPr varScale="1">
        <p:scale>
          <a:sx n="114" d="100"/>
          <a:sy n="114" d="100"/>
        </p:scale>
        <p:origin x="108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pril Yang" clId="Web-{3D07F4C7-6843-4202-BE17-4CEDC4A59E56}"/>
    <pc:docChg chg="addSld">
      <pc:chgData name="April Yang" userId="" providerId="" clId="Web-{3D07F4C7-6843-4202-BE17-4CEDC4A59E56}" dt="2021-04-13T03:49:35.317" v="0"/>
      <pc:docMkLst>
        <pc:docMk/>
      </pc:docMkLst>
      <pc:sldChg chg="new">
        <pc:chgData name="April Yang" userId="" providerId="" clId="Web-{3D07F4C7-6843-4202-BE17-4CEDC4A59E56}" dt="2021-04-13T03:49:35.317" v="0"/>
        <pc:sldMkLst>
          <pc:docMk/>
          <pc:sldMk cId="1067035083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498249"/>
            <a:ext cx="9144000" cy="10112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 of the Book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23999" y="6356350"/>
            <a:ext cx="8549898" cy="354416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983831" y="2390620"/>
            <a:ext cx="4224337" cy="385113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1523999" y="1509485"/>
            <a:ext cx="9144000" cy="67288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400" dirty="0">
              <a:solidFill>
                <a:schemeClr val="accent5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1509713"/>
            <a:ext cx="9144000" cy="443778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accent5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Chapter # CHAPTER TITLE</a:t>
            </a:r>
          </a:p>
        </p:txBody>
      </p:sp>
    </p:spTree>
    <p:extLst>
      <p:ext uri="{BB962C8B-B14F-4D97-AF65-F5344CB8AC3E}">
        <p14:creationId xmlns:p14="http://schemas.microsoft.com/office/powerpoint/2010/main" val="10024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424583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55964"/>
            <a:ext cx="10515600" cy="37961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42801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8200" y="4918364"/>
            <a:ext cx="10515600" cy="1271731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Caption</a:t>
            </a:r>
          </a:p>
        </p:txBody>
      </p:sp>
    </p:spTree>
    <p:extLst>
      <p:ext uri="{BB962C8B-B14F-4D97-AF65-F5344CB8AC3E}">
        <p14:creationId xmlns:p14="http://schemas.microsoft.com/office/powerpoint/2010/main" val="192762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466148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10661"/>
            <a:ext cx="5181600" cy="51663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10661"/>
            <a:ext cx="5181600" cy="51663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414164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3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535420"/>
          </a:xfrm>
        </p:spPr>
        <p:txBody>
          <a:bodyPr>
            <a:normAutofit/>
          </a:bodyPr>
          <a:lstStyle>
            <a:lvl1pPr>
              <a:defRPr sz="2800" b="1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838200" y="1011383"/>
            <a:ext cx="10515600" cy="32558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38200" y="4378037"/>
            <a:ext cx="10515600" cy="162790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14F94F-1E52-2B42-BC75-C0C106E8BE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6271576"/>
            <a:ext cx="10515600" cy="442595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/>
              <a:t>This OpenStax ancillary resource is © Rice University under a CC BY 4.0 International license; it may be reproduced or modified but must be attributed to OpenStax, Rice University and any changes must be noted.</a:t>
            </a:r>
          </a:p>
        </p:txBody>
      </p:sp>
    </p:spTree>
    <p:extLst>
      <p:ext uri="{BB962C8B-B14F-4D97-AF65-F5344CB8AC3E}">
        <p14:creationId xmlns:p14="http://schemas.microsoft.com/office/powerpoint/2010/main" val="168617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Title (optional)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838200" y="900545"/>
            <a:ext cx="10515600" cy="5347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2568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Title (optional)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838200" y="900545"/>
            <a:ext cx="10515600" cy="534785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marR="0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lvl2pPr>
          </a:lstStyle>
          <a:p>
            <a:pPr lvl="0"/>
            <a:r>
              <a:rPr lang="en-US" dirty="0"/>
              <a:t>Discussion question 1</a:t>
            </a:r>
          </a:p>
          <a:p>
            <a:pPr lvl="1"/>
            <a:r>
              <a:rPr lang="en-US" dirty="0"/>
              <a:t>Distractor (optional)</a:t>
            </a:r>
          </a:p>
          <a:p>
            <a:pPr lvl="1"/>
            <a:r>
              <a:rPr lang="en-US" dirty="0"/>
              <a:t>Distractor (optional)</a:t>
            </a:r>
          </a:p>
          <a:p>
            <a:pPr lvl="1"/>
            <a:r>
              <a:rPr lang="en-US" dirty="0"/>
              <a:t>Distractor (optional)</a:t>
            </a:r>
          </a:p>
          <a:p>
            <a:pPr lvl="1"/>
            <a:r>
              <a:rPr lang="en-US" dirty="0"/>
              <a:t>Distractor (optional)</a:t>
            </a:r>
          </a:p>
          <a:p>
            <a:pPr lvl="0"/>
            <a:r>
              <a:rPr lang="en-US" dirty="0"/>
              <a:t>Discussion question 2</a:t>
            </a:r>
          </a:p>
          <a:p>
            <a:pPr lvl="1"/>
            <a:r>
              <a:rPr lang="en-US" dirty="0"/>
              <a:t>Distractor (optional)</a:t>
            </a:r>
          </a:p>
          <a:p>
            <a:pPr lvl="1"/>
            <a:r>
              <a:rPr lang="en-US" dirty="0"/>
              <a:t>Distractor (optional)</a:t>
            </a:r>
          </a:p>
          <a:p>
            <a:pPr marL="914400" marR="0" lvl="1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lang="en-US" dirty="0"/>
              <a:t>Distractor (optional)</a:t>
            </a:r>
          </a:p>
          <a:p>
            <a:pPr lvl="1"/>
            <a:r>
              <a:rPr lang="en-US" dirty="0"/>
              <a:t>Distractor (optional)</a:t>
            </a:r>
          </a:p>
        </p:txBody>
      </p:sp>
    </p:spTree>
    <p:extLst>
      <p:ext uri="{BB962C8B-B14F-4D97-AF65-F5344CB8AC3E}">
        <p14:creationId xmlns:p14="http://schemas.microsoft.com/office/powerpoint/2010/main" val="164846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4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(optional)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90601"/>
            <a:ext cx="10515600" cy="5219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99AE0-B13C-E741-A969-DCDFA4F7E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677BF-C91A-CA46-9BF6-A28F3D13A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6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0" r:id="rId4"/>
    <p:sldLayoutId id="2147483661" r:id="rId5"/>
    <p:sldLayoutId id="2147483662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accent5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accent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96D634E8-4422-6744-BAAE-52C9030B1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26383"/>
            <a:ext cx="9144000" cy="1011237"/>
          </a:xfrm>
        </p:spPr>
        <p:txBody>
          <a:bodyPr/>
          <a:lstStyle/>
          <a:p>
            <a:r>
              <a:rPr lang="en-US" dirty="0"/>
              <a:t>Economics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F1E18ED-FDAD-4C46-A2CD-D2ED77832A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24000" y="3237846"/>
            <a:ext cx="9144000" cy="756969"/>
          </a:xfrm>
        </p:spPr>
        <p:txBody>
          <a:bodyPr>
            <a:normAutofit/>
          </a:bodyPr>
          <a:lstStyle/>
          <a:p>
            <a:r>
              <a:rPr lang="en-US" sz="2800" dirty="0"/>
              <a:t>CONSUMER CHOICES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115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8AD7C3-FAC0-E872-D85C-05E442D06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83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- Concert Tickets vs. Overnight Getaway when Income </a:t>
            </a:r>
            <a:br>
              <a:rPr lang="en-US" dirty="0"/>
            </a:br>
            <a:r>
              <a:rPr lang="en-US" dirty="0"/>
              <a:t>Increases, Cont.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56E1C2-C095-14EA-F9F9-5AD34442E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51870"/>
            <a:ext cx="10515600" cy="15195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On the new budget constraint, a choice like N will be made if </a:t>
            </a:r>
            <a:r>
              <a:rPr lang="en-US" u="sng" dirty="0"/>
              <a:t>both</a:t>
            </a:r>
            <a:r>
              <a:rPr lang="en-US" dirty="0"/>
              <a:t> goods are </a:t>
            </a:r>
            <a:r>
              <a:rPr lang="en-US" u="sng" dirty="0"/>
              <a:t>normal</a:t>
            </a:r>
            <a:r>
              <a:rPr lang="en-US" dirty="0"/>
              <a:t> goods. </a:t>
            </a:r>
          </a:p>
          <a:p>
            <a:r>
              <a:rPr lang="en-US" dirty="0"/>
              <a:t>If </a:t>
            </a:r>
            <a:r>
              <a:rPr lang="en-US" u="sng" dirty="0"/>
              <a:t>overnight stays</a:t>
            </a:r>
            <a:r>
              <a:rPr lang="en-US" dirty="0"/>
              <a:t> is an inferior good, a choice like P will be made. </a:t>
            </a:r>
          </a:p>
          <a:p>
            <a:r>
              <a:rPr lang="en-US" dirty="0"/>
              <a:t>If </a:t>
            </a:r>
            <a:r>
              <a:rPr lang="en-US" u="sng" dirty="0"/>
              <a:t>concert tickets</a:t>
            </a:r>
            <a:r>
              <a:rPr lang="en-US" dirty="0"/>
              <a:t> are an inferior good, a choice like Q will be made.</a:t>
            </a:r>
          </a:p>
          <a:p>
            <a:endParaRPr lang="en-US" dirty="0"/>
          </a:p>
        </p:txBody>
      </p:sp>
      <p:pic>
        <p:nvPicPr>
          <p:cNvPr id="3" name="Picture 2" descr="The graph's various points represent which good is viewed as inferior. The first solid downward sloping line represents the original budget constraint. The second budget constraint represents a different set of options based on the consumer having more money to spend on both items.">
            <a:extLst>
              <a:ext uri="{FF2B5EF4-FFF2-40B4-BE49-F238E27FC236}">
                <a16:creationId xmlns:a16="http://schemas.microsoft.com/office/drawing/2014/main" id="{7A19FB1E-09F3-8916-824B-59B5E950E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75" y="1077732"/>
            <a:ext cx="3981450" cy="310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52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8AD7C3-FAC0-E872-D85C-05E442D06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 lvl="0" indent="0" rtl="0">
              <a:spcBef>
                <a:spcPts val="0"/>
              </a:spcBef>
            </a:pPr>
            <a:r>
              <a:rPr lang="en-US" dirty="0"/>
              <a:t>Example - How a Change in Price Affects Consumption Choices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56E1C2-C095-14EA-F9F9-5AD34442E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23657"/>
            <a:ext cx="10515600" cy="192182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original utility-maximizing choice is M.</a:t>
            </a:r>
          </a:p>
          <a:p>
            <a:endParaRPr lang="en-US" dirty="0"/>
          </a:p>
          <a:p>
            <a:r>
              <a:rPr lang="en-US" dirty="0"/>
              <a:t>When the price of bats rises, the budget constraint rotates inward. </a:t>
            </a:r>
          </a:p>
          <a:p>
            <a:endParaRPr lang="en-US" dirty="0"/>
          </a:p>
          <a:p>
            <a:r>
              <a:rPr lang="en-US" dirty="0"/>
              <a:t>The dashed lines make it possible to see whether the new consumption choice involves less of both goods, or less of one good and more of the other. </a:t>
            </a:r>
          </a:p>
          <a:p>
            <a:endParaRPr lang="en-US" dirty="0"/>
          </a:p>
        </p:txBody>
      </p:sp>
      <p:pic>
        <p:nvPicPr>
          <p:cNvPr id="5" name="Picture 4" descr="This graph illustrates a budget constraint. The spending choices are between cameras, shown on the y-axis, and baseball bats, shown on the x-axis. The budget constraint is a downward-sloping line. In this example, the price of baseball bats has increased, and the budget constraint is shown shifting in. The original utility maximizing choice is point M on the original budget constraint, and the new budget constraint shows four different consumption possibilities, points H, J, K, and L.">
            <a:extLst>
              <a:ext uri="{FF2B5EF4-FFF2-40B4-BE49-F238E27FC236}">
                <a16:creationId xmlns:a16="http://schemas.microsoft.com/office/drawing/2014/main" id="{A37B5965-0017-067D-F2F8-D0F06CBDC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000" y="1060080"/>
            <a:ext cx="6152000" cy="289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474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8AD7C3-FAC0-E872-D85C-05E442D06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838"/>
          </a:xfrm>
        </p:spPr>
        <p:txBody>
          <a:bodyPr>
            <a:normAutofit fontScale="90000"/>
          </a:bodyPr>
          <a:lstStyle/>
          <a:p>
            <a:pPr lvl="0">
              <a:spcBef>
                <a:spcPts val="0"/>
              </a:spcBef>
            </a:pPr>
            <a:r>
              <a:rPr lang="en-US" dirty="0"/>
              <a:t>Example - How a Change in Price Affects Consumption Choices, </a:t>
            </a:r>
            <a:br>
              <a:rPr lang="en-US" dirty="0"/>
            </a:br>
            <a:r>
              <a:rPr lang="en-US" dirty="0"/>
              <a:t>Continued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56E1C2-C095-14EA-F9F9-5AD34442E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46286"/>
            <a:ext cx="10515600" cy="2296642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new possible choices would be </a:t>
            </a:r>
            <a:r>
              <a:rPr lang="en-US" u="sng" dirty="0"/>
              <a:t>fewer</a:t>
            </a:r>
            <a:r>
              <a:rPr lang="en-US" dirty="0"/>
              <a:t> baseball bats and </a:t>
            </a:r>
            <a:r>
              <a:rPr lang="en-US" u="sng" dirty="0"/>
              <a:t>more</a:t>
            </a:r>
            <a:r>
              <a:rPr lang="en-US" dirty="0"/>
              <a:t> cameras, like point H, or less of both goods, as at point J.</a:t>
            </a:r>
          </a:p>
          <a:p>
            <a:endParaRPr lang="en-US" dirty="0"/>
          </a:p>
          <a:p>
            <a:r>
              <a:rPr lang="en-US" dirty="0"/>
              <a:t>Choice K would mean that the higher price of bats led to exactly the </a:t>
            </a:r>
            <a:r>
              <a:rPr lang="en-US" u="sng" dirty="0"/>
              <a:t>same quantity</a:t>
            </a:r>
            <a:r>
              <a:rPr lang="en-US" dirty="0"/>
              <a:t> of bat consumption, but </a:t>
            </a:r>
            <a:r>
              <a:rPr lang="en-US" u="sng" dirty="0"/>
              <a:t>fewer</a:t>
            </a:r>
            <a:r>
              <a:rPr lang="en-US" dirty="0"/>
              <a:t> cameras.</a:t>
            </a:r>
          </a:p>
          <a:p>
            <a:endParaRPr lang="en-US" dirty="0"/>
          </a:p>
          <a:p>
            <a:r>
              <a:rPr lang="en-US" dirty="0"/>
              <a:t>Possibly, but unlikely, would be choice L since it would mean a higher price for bats lead to a greater consumption of bats.</a:t>
            </a:r>
          </a:p>
          <a:p>
            <a:endParaRPr lang="en-US" dirty="0"/>
          </a:p>
        </p:txBody>
      </p:sp>
      <p:pic>
        <p:nvPicPr>
          <p:cNvPr id="3" name="Picture 2" descr="This graph illustrates a budget constraint. The spending choices are between cameras, shown on the y-axis, and baseball bats, shown on the x-axis. The budget constraint is a downward-sloping line. In this example, the price of baseball bats has increased, and the budget constraint is shown shifting in. The original utility maximizing choice is point M on the original budget constraint, and the new budget constraint shows four different consumption possibilities, points H, J, K, and L.">
            <a:extLst>
              <a:ext uri="{FF2B5EF4-FFF2-40B4-BE49-F238E27FC236}">
                <a16:creationId xmlns:a16="http://schemas.microsoft.com/office/drawing/2014/main" id="{77621B3F-DB2C-DE0C-FD74-1AD78B616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0000" y="996942"/>
            <a:ext cx="5971600" cy="280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66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8AD7C3-FAC0-E872-D85C-05E442D06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Response to Higher Prices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56E1C2-C095-14EA-F9F9-5AD34442E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964"/>
            <a:ext cx="10515600" cy="48524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typical </a:t>
            </a:r>
            <a:r>
              <a:rPr lang="en-US" u="sng" dirty="0"/>
              <a:t>response to higher prices</a:t>
            </a:r>
            <a:r>
              <a:rPr lang="en-US" dirty="0"/>
              <a:t> is that a person chooses to </a:t>
            </a:r>
            <a:r>
              <a:rPr lang="en-US" u="sng" dirty="0"/>
              <a:t>consume less of the product with the higher price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This occurs for two reasons: </a:t>
            </a:r>
          </a:p>
          <a:p>
            <a:endParaRPr lang="en-US" dirty="0"/>
          </a:p>
          <a:p>
            <a:pPr lvl="1"/>
            <a:r>
              <a:rPr lang="en-US" b="1" dirty="0"/>
              <a:t>Substitution effect </a:t>
            </a:r>
            <a:r>
              <a:rPr lang="en-US" dirty="0"/>
              <a:t>- when a price changes, consumers have an incentive to consume less of the good with a relatively higher price and more of the good with a relatively lower price; always happens simultaneously with an income effect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Income effect </a:t>
            </a:r>
            <a:r>
              <a:rPr lang="en-US" dirty="0"/>
              <a:t>- a higher price means that the buying power of income has been reduced, even though actual income has not changed; always happens simultaneously with a substitution effect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87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8AD7C3-FAC0-E872-D85C-05E442D06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Foundations of Demand Curves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56E1C2-C095-14EA-F9F9-5AD34442E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Changes in the price of a good lead the budget constraint to rotate.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u="sng" dirty="0"/>
              <a:t>rotation</a:t>
            </a:r>
            <a:r>
              <a:rPr lang="en-US" dirty="0"/>
              <a:t> in the budget constraint means that when individuals are seeking their </a:t>
            </a:r>
            <a:r>
              <a:rPr lang="en-US" u="sng" dirty="0"/>
              <a:t>highest utility</a:t>
            </a:r>
            <a:r>
              <a:rPr lang="en-US" dirty="0"/>
              <a:t>, the quantity that is demanded of that good will change.</a:t>
            </a:r>
          </a:p>
          <a:p>
            <a:endParaRPr lang="en-US" dirty="0"/>
          </a:p>
          <a:p>
            <a:r>
              <a:rPr lang="en-US" dirty="0"/>
              <a:t>In this way, the logical foundations of demand curves (a connection between prices and quantity demanded) are based on the underlying idea of individuals seeking utility.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3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8AD7C3-FAC0-E872-D85C-05E442D06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Foundations of a Demand Curve: An Example of Housing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983F9-C47A-4E6F-DB2C-72334AF5A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10661"/>
            <a:ext cx="5181600" cy="1822691"/>
          </a:xfrm>
        </p:spPr>
        <p:txBody>
          <a:bodyPr>
            <a:normAutofit fontScale="70000" lnSpcReduction="20000"/>
          </a:bodyPr>
          <a:lstStyle/>
          <a:p>
            <a:r>
              <a:rPr lang="en-US" sz="2600" dirty="0"/>
              <a:t>In (a) as the price increases from P</a:t>
            </a:r>
            <a:r>
              <a:rPr lang="en-US" sz="2600" baseline="-25000" dirty="0"/>
              <a:t>0</a:t>
            </a:r>
            <a:r>
              <a:rPr lang="en-US" sz="2600" dirty="0"/>
              <a:t> to P</a:t>
            </a:r>
            <a:r>
              <a:rPr lang="en-US" sz="2600" baseline="-25000" dirty="0"/>
              <a:t>1</a:t>
            </a:r>
            <a:r>
              <a:rPr lang="en-US" sz="2600" dirty="0"/>
              <a:t> to P</a:t>
            </a:r>
            <a:r>
              <a:rPr lang="en-US" sz="2600" baseline="-25000" dirty="0"/>
              <a:t>2</a:t>
            </a:r>
            <a:r>
              <a:rPr lang="en-US" sz="2600" dirty="0"/>
              <a:t> to P</a:t>
            </a:r>
            <a:r>
              <a:rPr lang="en-US" sz="2600" baseline="-25000" dirty="0"/>
              <a:t>3</a:t>
            </a:r>
            <a:r>
              <a:rPr lang="en-US" sz="2600" dirty="0"/>
              <a:t>, the budget constraint on the upper part of the diagram rotates inward. </a:t>
            </a:r>
          </a:p>
          <a:p>
            <a:r>
              <a:rPr lang="en-US" sz="2600" dirty="0"/>
              <a:t>The utility-maximizing choice changes from M</a:t>
            </a:r>
            <a:r>
              <a:rPr lang="en-US" sz="2600" baseline="-25000" dirty="0"/>
              <a:t>0</a:t>
            </a:r>
            <a:r>
              <a:rPr lang="en-US" sz="2600" dirty="0"/>
              <a:t> to M</a:t>
            </a:r>
            <a:r>
              <a:rPr lang="en-US" sz="2600" baseline="-25000" dirty="0"/>
              <a:t>1</a:t>
            </a:r>
            <a:r>
              <a:rPr lang="en-US" sz="2600" dirty="0"/>
              <a:t> to M</a:t>
            </a:r>
            <a:r>
              <a:rPr lang="en-US" sz="2600" baseline="-25000" dirty="0"/>
              <a:t>2</a:t>
            </a:r>
            <a:r>
              <a:rPr lang="en-US" sz="2600" dirty="0"/>
              <a:t> to M</a:t>
            </a:r>
            <a:r>
              <a:rPr lang="en-US" sz="2600" baseline="-25000" dirty="0"/>
              <a:t>3</a:t>
            </a:r>
            <a:r>
              <a:rPr lang="en-US" sz="2600" dirty="0"/>
              <a:t>. </a:t>
            </a:r>
          </a:p>
          <a:p>
            <a:r>
              <a:rPr lang="en-US" sz="2600" dirty="0"/>
              <a:t>As a result, the quantity demanded of housing shifts from Q</a:t>
            </a:r>
            <a:r>
              <a:rPr lang="en-US" sz="2600" baseline="-25000" dirty="0"/>
              <a:t>0</a:t>
            </a:r>
            <a:r>
              <a:rPr lang="en-US" sz="2600" dirty="0"/>
              <a:t> to Q</a:t>
            </a:r>
            <a:r>
              <a:rPr lang="en-US" sz="2600" baseline="-25000" dirty="0"/>
              <a:t>1</a:t>
            </a:r>
            <a:r>
              <a:rPr lang="en-US" sz="2600" dirty="0"/>
              <a:t> to Q</a:t>
            </a:r>
            <a:r>
              <a:rPr lang="en-US" sz="2600" baseline="-25000" dirty="0"/>
              <a:t>2</a:t>
            </a:r>
            <a:r>
              <a:rPr lang="en-US" sz="2600" dirty="0"/>
              <a:t> to Q</a:t>
            </a:r>
            <a:r>
              <a:rPr lang="en-US" sz="2600" baseline="-25000" dirty="0"/>
              <a:t>3</a:t>
            </a:r>
            <a:r>
              <a:rPr lang="en-US" sz="2600" dirty="0"/>
              <a:t>, </a:t>
            </a:r>
            <a:r>
              <a:rPr lang="en-US" sz="2600" i="1" dirty="0"/>
              <a:t>ceteris paribus</a:t>
            </a:r>
            <a:r>
              <a:rPr lang="en-US" sz="2600" dirty="0"/>
              <a:t>.</a:t>
            </a:r>
          </a:p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14D46F-2B4F-D964-11EB-ED47701CC55D}"/>
              </a:ext>
            </a:extLst>
          </p:cNvPr>
          <p:cNvSpPr txBox="1">
            <a:spLocks/>
          </p:cNvSpPr>
          <p:nvPr/>
        </p:nvSpPr>
        <p:spPr>
          <a:xfrm>
            <a:off x="6172200" y="3022242"/>
            <a:ext cx="5181600" cy="315472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The demand curve (b) graphs each combination of the price of housing and the quantity of housing demanded, </a:t>
            </a:r>
            <a:r>
              <a:rPr lang="en-US" sz="2600" i="1" dirty="0"/>
              <a:t>ceteris paribus</a:t>
            </a:r>
            <a:r>
              <a:rPr lang="en-US" sz="2600" dirty="0"/>
              <a:t>. </a:t>
            </a:r>
          </a:p>
          <a:p>
            <a:r>
              <a:rPr lang="en-US" sz="2600" dirty="0"/>
              <a:t>The quantities of housing are the same at the points on both (a) and (b). </a:t>
            </a:r>
          </a:p>
          <a:p>
            <a:r>
              <a:rPr lang="en-US" sz="2600" dirty="0"/>
              <a:t>Thus, the original price of housing (P</a:t>
            </a:r>
            <a:r>
              <a:rPr lang="en-US" sz="2600" baseline="-25000" dirty="0"/>
              <a:t>0</a:t>
            </a:r>
            <a:r>
              <a:rPr lang="en-US" sz="2600" dirty="0"/>
              <a:t>) and the original quantity of housing (Q</a:t>
            </a:r>
            <a:r>
              <a:rPr lang="en-US" sz="2600" baseline="-25000" dirty="0"/>
              <a:t>0</a:t>
            </a:r>
            <a:r>
              <a:rPr lang="en-US" sz="2600" dirty="0"/>
              <a:t>) appear on the demand curve as point E</a:t>
            </a:r>
            <a:r>
              <a:rPr lang="en-US" sz="2600" baseline="-25000" dirty="0"/>
              <a:t>0</a:t>
            </a:r>
            <a:r>
              <a:rPr lang="en-US" sz="2600" dirty="0"/>
              <a:t>. </a:t>
            </a:r>
          </a:p>
          <a:p>
            <a:r>
              <a:rPr lang="en-US" sz="2600" dirty="0"/>
              <a:t>The higher price of housing (P</a:t>
            </a:r>
            <a:r>
              <a:rPr lang="en-US" sz="2600" baseline="-25000" dirty="0"/>
              <a:t>1</a:t>
            </a:r>
            <a:r>
              <a:rPr lang="en-US" sz="2600" dirty="0"/>
              <a:t>) and the corresponding lower quantity demanded of housing (Q</a:t>
            </a:r>
            <a:r>
              <a:rPr lang="en-US" sz="2600" baseline="-25000" dirty="0"/>
              <a:t>1</a:t>
            </a:r>
            <a:r>
              <a:rPr lang="en-US" sz="2600" dirty="0"/>
              <a:t>) appear on the demand curve as point E</a:t>
            </a:r>
            <a:r>
              <a:rPr lang="en-US" sz="2600" baseline="-25000" dirty="0"/>
              <a:t>1</a:t>
            </a:r>
            <a:r>
              <a:rPr lang="en-US" sz="2600" dirty="0"/>
              <a:t>.</a:t>
            </a:r>
          </a:p>
        </p:txBody>
      </p:sp>
      <p:pic>
        <p:nvPicPr>
          <p:cNvPr id="8" name="Picture 7" descr="The two graphs show how budget constraints influence the demand curve.">
            <a:extLst>
              <a:ext uri="{FF2B5EF4-FFF2-40B4-BE49-F238E27FC236}">
                <a16:creationId xmlns:a16="http://schemas.microsoft.com/office/drawing/2014/main" id="{E8E12091-B602-6C62-5367-3DD43599F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893985"/>
            <a:ext cx="3390900" cy="530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87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8AD7C3-FAC0-E872-D85C-05E442D06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838"/>
          </a:xfrm>
        </p:spPr>
        <p:txBody>
          <a:bodyPr>
            <a:normAutofit fontScale="90000"/>
          </a:bodyPr>
          <a:lstStyle/>
          <a:p>
            <a:r>
              <a:rPr lang="en-US" dirty="0"/>
              <a:t>6.3 Behavioral Economics: An Alternative Framework for </a:t>
            </a:r>
            <a:br>
              <a:rPr lang="en-US" dirty="0"/>
            </a:br>
            <a:r>
              <a:rPr lang="en-US" dirty="0"/>
              <a:t>Consumer Choice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56E1C2-C095-14EA-F9F9-5AD34442E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4704"/>
            <a:ext cx="10515600" cy="417275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u="sng" dirty="0"/>
              <a:t>traditional economic</a:t>
            </a:r>
            <a:r>
              <a:rPr lang="en-US" dirty="0"/>
              <a:t> models assume rationality.</a:t>
            </a:r>
          </a:p>
          <a:p>
            <a:endParaRPr lang="en-US" dirty="0"/>
          </a:p>
          <a:p>
            <a:r>
              <a:rPr lang="en-US" dirty="0"/>
              <a:t>People take all available information and make </a:t>
            </a:r>
            <a:r>
              <a:rPr lang="en-US" u="sng" dirty="0"/>
              <a:t>consistent</a:t>
            </a:r>
            <a:r>
              <a:rPr lang="en-US" dirty="0"/>
              <a:t> and </a:t>
            </a:r>
            <a:r>
              <a:rPr lang="en-US" u="sng" dirty="0"/>
              <a:t>informed</a:t>
            </a:r>
            <a:r>
              <a:rPr lang="en-US" dirty="0"/>
              <a:t> decisions that are in their best interest.</a:t>
            </a:r>
          </a:p>
          <a:p>
            <a:endParaRPr lang="en-US" dirty="0"/>
          </a:p>
          <a:p>
            <a:r>
              <a:rPr lang="en-US" dirty="0"/>
              <a:t>Assumes human beings have complete self control.</a:t>
            </a:r>
          </a:p>
          <a:p>
            <a:endParaRPr lang="en-US" dirty="0"/>
          </a:p>
          <a:p>
            <a:r>
              <a:rPr lang="en-US" b="1" dirty="0"/>
              <a:t>Fungible</a:t>
            </a:r>
            <a:r>
              <a:rPr lang="en-US" dirty="0"/>
              <a:t> - units of a good are capable of mutual substitution with each other and carry equal value to the individual.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674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8AD7C3-FAC0-E872-D85C-05E442D06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Behavioral Economics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56E1C2-C095-14EA-F9F9-5AD34442E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Behavioral economics</a:t>
            </a:r>
            <a:r>
              <a:rPr lang="en-US" dirty="0"/>
              <a:t> takes into account people’s state of mind.</a:t>
            </a:r>
          </a:p>
          <a:p>
            <a:endParaRPr lang="en-US" dirty="0"/>
          </a:p>
          <a:p>
            <a:r>
              <a:rPr lang="en-US" dirty="0"/>
              <a:t>Seeks to enrich our understanding of decision-making by integrating the insights of </a:t>
            </a:r>
            <a:r>
              <a:rPr lang="en-US" u="sng" dirty="0"/>
              <a:t>psychology</a:t>
            </a:r>
            <a:r>
              <a:rPr lang="en-US" dirty="0"/>
              <a:t> into economics.</a:t>
            </a:r>
          </a:p>
          <a:p>
            <a:endParaRPr lang="en-US" dirty="0"/>
          </a:p>
          <a:p>
            <a:r>
              <a:rPr lang="en-US" dirty="0"/>
              <a:t>Investigates how given dollar amounts can mean different things to individuals depending on the situation. </a:t>
            </a:r>
          </a:p>
          <a:p>
            <a:endParaRPr lang="en-US" dirty="0"/>
          </a:p>
          <a:p>
            <a:r>
              <a:rPr lang="en-US" dirty="0"/>
              <a:t>This can lead to decisions that appear outwardly inconsistent, or irrational, to the outside observer.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729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8AD7C3-FAC0-E872-D85C-05E442D06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Is Education Worth It?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56E1C2-C095-14EA-F9F9-5AD34442E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Discussion Question</a:t>
            </a:r>
            <a:r>
              <a:rPr lang="en-US" dirty="0"/>
              <a:t>: Why spend the money to go to college during a recession?</a:t>
            </a:r>
          </a:p>
          <a:p>
            <a:endParaRPr lang="en-US" dirty="0"/>
          </a:p>
          <a:p>
            <a:r>
              <a:rPr lang="en-US" dirty="0"/>
              <a:t>If you are unemployed (or underemployed, working fewer hours than you would like), </a:t>
            </a:r>
            <a:r>
              <a:rPr lang="en-US" u="sng" dirty="0"/>
              <a:t>the opportunity cost of your time is low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If you are unemployed, you don’t have to give up work hours and income by going to college.</a:t>
            </a:r>
          </a:p>
          <a:p>
            <a:endParaRPr lang="en-US" dirty="0"/>
          </a:p>
          <a:p>
            <a:r>
              <a:rPr lang="en-US" dirty="0"/>
              <a:t>Do you think the data supports the idea that more education means less unemployment 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243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8AD7C3-FAC0-E872-D85C-05E442D06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Impact of Education on Earnings and Unemployment Rates, 2012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56E1C2-C095-14EA-F9F9-5AD34442E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07413"/>
            <a:ext cx="10515600" cy="165903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There is a positive correlation between earnings and education.</a:t>
            </a:r>
          </a:p>
          <a:p>
            <a:r>
              <a:rPr lang="en-US" dirty="0"/>
              <a:t>Those with the </a:t>
            </a:r>
            <a:r>
              <a:rPr lang="en-US" u="sng" dirty="0"/>
              <a:t>highest degrees</a:t>
            </a:r>
            <a:r>
              <a:rPr lang="en-US" dirty="0"/>
              <a:t> in 2012 had substantially </a:t>
            </a:r>
            <a:r>
              <a:rPr lang="en-US" u="sng" dirty="0"/>
              <a:t>lower unemployment</a:t>
            </a:r>
            <a:r>
              <a:rPr lang="en-US" dirty="0"/>
              <a:t> rates </a:t>
            </a:r>
          </a:p>
          <a:p>
            <a:r>
              <a:rPr lang="en-US" dirty="0"/>
              <a:t>Those with the </a:t>
            </a:r>
            <a:r>
              <a:rPr lang="en-US" u="sng" dirty="0"/>
              <a:t>least formal education</a:t>
            </a:r>
            <a:r>
              <a:rPr lang="en-US" dirty="0"/>
              <a:t> had the </a:t>
            </a:r>
            <a:r>
              <a:rPr lang="en-US" u="sng" dirty="0"/>
              <a:t>highest unemployment</a:t>
            </a:r>
            <a:r>
              <a:rPr lang="en-US" dirty="0"/>
              <a:t> rates. </a:t>
            </a:r>
          </a:p>
          <a:p>
            <a:r>
              <a:rPr lang="en-US" dirty="0"/>
              <a:t>The national median average weekly income was $815, and the nation unemployment average in 2012 was 6.8%. (Source: Bureau of Labor Statistics, May 22, 2013)</a:t>
            </a:r>
          </a:p>
          <a:p>
            <a:endParaRPr lang="en-US" dirty="0"/>
          </a:p>
        </p:txBody>
      </p:sp>
      <p:pic>
        <p:nvPicPr>
          <p:cNvPr id="2" name="Shape 199" descr="The graph shows the unemployment rate and median weekly earnings in 2012 for various levels of education. People with professional degrees made around $1,735 a week and suffered a 2.1% unemployment rate. People with doctoral degrees made around $1,624 a week and suffered a 2.5% unemployment rate. People with Master’s degrees made around $1,300 a week and suffered a 3.5% unemployment rate. People with Bachelor’s degrees made around $1,066 a week and suffered a 4.5% unemployment rate. People with Associate’s degrees made around $785 a week and suffered a 6.2% unemployment rate. People with some college, no degree made around $727 a week and suffered a 7.7% unemployment rate. People with a high school diploma made around $652 a week and suffered an 8.3% unemployment rate. People with less than a high school diploma made around $471 a week and suffered a 12.4% unemployment rate.">
            <a:extLst>
              <a:ext uri="{FF2B5EF4-FFF2-40B4-BE49-F238E27FC236}">
                <a16:creationId xmlns:a16="http://schemas.microsoft.com/office/drawing/2014/main" id="{CB2BDC6C-27B7-7544-965B-C817A25C7489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rcRect/>
          <a:stretch/>
        </p:blipFill>
        <p:spPr>
          <a:xfrm>
            <a:off x="2840452" y="938888"/>
            <a:ext cx="6511096" cy="35193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340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8AD7C3-FAC0-E872-D85C-05E442D06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Ch.6 OUTLINE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56E1C2-C095-14EA-F9F9-5AD34442E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6.1: Consumption Choices</a:t>
            </a:r>
          </a:p>
          <a:p>
            <a:r>
              <a:rPr lang="en-US" dirty="0"/>
              <a:t>6.2: How Changes in Income and Prices Affect Consumption Choices</a:t>
            </a:r>
          </a:p>
          <a:p>
            <a:r>
              <a:rPr lang="en-US" dirty="0"/>
              <a:t>6.3: Behavioral Economics: An Alternative Framework for Consumer Choice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3432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73CF-74FD-40C7-933E-A08F14EB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1FB94CAB-C0CD-CAB8-F0F7-802DD3959D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5742" y="5380555"/>
            <a:ext cx="10518058" cy="932124"/>
          </a:xfrm>
        </p:spPr>
        <p:txBody>
          <a:bodyPr>
            <a:normAutofit/>
          </a:bodyPr>
          <a:lstStyle/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6703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8AD7C3-FAC0-E872-D85C-05E442D06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Investment Choices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828EFFC-5BCB-5493-3CE4-B4EC40427D2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sz="1800" dirty="0"/>
              <a:t>Higher education is generally viewed as a good investment, if one can afford it. Is spending on education only considered beneficial during the good times, since incomes decrease during recessions?</a:t>
            </a:r>
          </a:p>
          <a:p>
            <a:r>
              <a:rPr lang="en-US" sz="1800" dirty="0"/>
              <a:t>(Credit: modification of “Commencement” by </a:t>
            </a:r>
            <a:r>
              <a:rPr lang="en-US" sz="1800" dirty="0" err="1"/>
              <a:t>roanokecollege</a:t>
            </a:r>
            <a:r>
              <a:rPr lang="en-US" sz="1800" dirty="0"/>
              <a:t>/Flickr, CC BY 2.0)</a:t>
            </a:r>
          </a:p>
          <a:p>
            <a:endParaRPr lang="en-US" dirty="0"/>
          </a:p>
        </p:txBody>
      </p:sp>
      <p:pic>
        <p:nvPicPr>
          <p:cNvPr id="5" name="Picture 4" descr="Image depicts a group of students at a graduation.">
            <a:extLst>
              <a:ext uri="{FF2B5EF4-FFF2-40B4-BE49-F238E27FC236}">
                <a16:creationId xmlns:a16="http://schemas.microsoft.com/office/drawing/2014/main" id="{31A4E24E-251A-5ABE-6B44-A52C7AAAB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162396"/>
            <a:ext cx="5943600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009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8AD7C3-FAC0-E872-D85C-05E442D06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6.1 Consumption Choices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56E1C2-C095-14EA-F9F9-5AD34442E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Budget constraint </a:t>
            </a:r>
            <a:r>
              <a:rPr lang="en-US" dirty="0"/>
              <a:t>- shows the possible combinations of two goods that are affordable given a consumer’s limited income.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Total utility </a:t>
            </a:r>
            <a:r>
              <a:rPr lang="en-US" dirty="0"/>
              <a:t>- satisfaction derived from consumer choices.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87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8AD7C3-FAC0-E872-D85C-05E442D06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Consumption Choices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56E1C2-C095-14EA-F9F9-5AD34442E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Marginal utility </a:t>
            </a:r>
            <a:r>
              <a:rPr lang="en-US" dirty="0"/>
              <a:t>- the additional utility provided by one additional unit of consumption.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Diminishing marginal utility </a:t>
            </a:r>
            <a:r>
              <a:rPr lang="en-US" dirty="0"/>
              <a:t>- the common pattern that each marginal unit of a good consumed provides less of an addition to utility than the previous unit</a:t>
            </a:r>
          </a:p>
          <a:p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12ADFFE-282D-8C0C-A74D-D4F7209378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0044732"/>
              </p:ext>
            </p:extLst>
          </p:nvPr>
        </p:nvGraphicFramePr>
        <p:xfrm>
          <a:off x="4289874" y="1743946"/>
          <a:ext cx="3612252" cy="857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65080" imgH="419040" progId="Equation.DSMT4">
                  <p:embed/>
                </p:oleObj>
              </mc:Choice>
              <mc:Fallback>
                <p:oleObj name="Equation" r:id="rId3" imgW="17650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89874" y="1743946"/>
                        <a:ext cx="3612252" cy="857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4249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8AD7C3-FAC0-E872-D85C-05E442D06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Choice between Consumption Goods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56E1C2-C095-14EA-F9F9-5AD34442E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37150"/>
            <a:ext cx="10515600" cy="16998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José has an income of $56. </a:t>
            </a:r>
          </a:p>
          <a:p>
            <a:r>
              <a:rPr lang="en-US" dirty="0"/>
              <a:t>Movies cost $7 and T-shirts cost $14. </a:t>
            </a:r>
          </a:p>
          <a:p>
            <a:r>
              <a:rPr lang="en-US" dirty="0"/>
              <a:t>The points on the budget constraint line show the combinations of movies and T-shirts that are affordable.</a:t>
            </a:r>
          </a:p>
          <a:p>
            <a:endParaRPr lang="en-US" dirty="0"/>
          </a:p>
        </p:txBody>
      </p:sp>
      <p:pic>
        <p:nvPicPr>
          <p:cNvPr id="4" name="Picture 3" descr="The points on the graph show how a budget is affected by spending choices. Spending more money at the movies (y-axis) means that José has less money to spend on T-shirts (x-axis).">
            <a:extLst>
              <a:ext uri="{FF2B5EF4-FFF2-40B4-BE49-F238E27FC236}">
                <a16:creationId xmlns:a16="http://schemas.microsoft.com/office/drawing/2014/main" id="{FE5EE0A9-74DF-AE2F-8772-A3FE6072C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292" y="1044458"/>
            <a:ext cx="5723416" cy="2937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39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8AD7C3-FAC0-E872-D85C-05E442D06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Rule for Maximizing Utility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56E1C2-C095-14EA-F9F9-5AD34442E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964"/>
            <a:ext cx="10515600" cy="4504678"/>
          </a:xfrm>
        </p:spPr>
        <p:txBody>
          <a:bodyPr>
            <a:normAutofit/>
          </a:bodyPr>
          <a:lstStyle/>
          <a:p>
            <a:r>
              <a:rPr lang="en-US" b="1" dirty="0"/>
              <a:t>Marginal utility per dollar </a:t>
            </a:r>
            <a:r>
              <a:rPr lang="en-US" dirty="0"/>
              <a:t>- the additional satisfaction gained from purchasing a good given the price of the product.	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you always choose the item with the greatest marginal utility per dollar spent, when the budget is exhausted, the </a:t>
            </a:r>
            <a:r>
              <a:rPr lang="en-US" u="sng" dirty="0"/>
              <a:t>utility maximizing choice</a:t>
            </a:r>
            <a:r>
              <a:rPr lang="en-US" dirty="0"/>
              <a:t> should occur where the </a:t>
            </a:r>
            <a:r>
              <a:rPr lang="en-US" i="1" dirty="0"/>
              <a:t>marginal utility per dollar spent</a:t>
            </a:r>
            <a:r>
              <a:rPr lang="en-US" dirty="0"/>
              <a:t> is the </a:t>
            </a:r>
            <a:r>
              <a:rPr lang="en-US" i="1" dirty="0"/>
              <a:t>same</a:t>
            </a:r>
            <a:r>
              <a:rPr lang="en-US" dirty="0"/>
              <a:t> for both goods.</a:t>
            </a:r>
          </a:p>
          <a:p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8AFDEEE2-379B-EE35-0030-391E35C196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96144"/>
              </p:ext>
            </p:extLst>
          </p:nvPr>
        </p:nvGraphicFramePr>
        <p:xfrm>
          <a:off x="4794291" y="1828800"/>
          <a:ext cx="2603417" cy="96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30040" imgH="419040" progId="Equation.DSMT4">
                  <p:embed/>
                </p:oleObj>
              </mc:Choice>
              <mc:Fallback>
                <p:oleObj name="Equation" r:id="rId3" imgW="113004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94291" y="1828800"/>
                        <a:ext cx="2603417" cy="965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EFB28AD-75A2-6404-BC52-BF8E06E5A8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227965"/>
              </p:ext>
            </p:extLst>
          </p:nvPr>
        </p:nvGraphicFramePr>
        <p:xfrm>
          <a:off x="5130687" y="4495330"/>
          <a:ext cx="1930624" cy="96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63280" imgH="431640" progId="Equation.DSMT4">
                  <p:embed/>
                </p:oleObj>
              </mc:Choice>
              <mc:Fallback>
                <p:oleObj name="Equation" r:id="rId5" imgW="863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30687" y="4495330"/>
                        <a:ext cx="1930624" cy="965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77407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8AD7C3-FAC0-E872-D85C-05E442D06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>
              <a:spcBef>
                <a:spcPts val="0"/>
              </a:spcBef>
            </a:pPr>
            <a:r>
              <a:rPr lang="en-US" dirty="0"/>
              <a:t>6.2 How Changes in Income and Prices Affect Consumption Choices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56E1C2-C095-14EA-F9F9-5AD34442E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Income, prices, and preferences affect consumer choices.</a:t>
            </a:r>
          </a:p>
          <a:p>
            <a:endParaRPr lang="en-US" dirty="0"/>
          </a:p>
          <a:p>
            <a:r>
              <a:rPr lang="en-US" dirty="0"/>
              <a:t>Utility and marginal utility can also be used to analyze how consumer choices change when the budget constraint shifts in response to changes in income or price.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5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58AD7C3-FAC0-E872-D85C-05E442D06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0838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- Concert Tickets vs. Overnight Getaway when Income </a:t>
            </a:r>
            <a:br>
              <a:rPr lang="en-US" dirty="0"/>
            </a:br>
            <a:r>
              <a:rPr lang="en-US" dirty="0"/>
              <a:t>Increases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F56E1C2-C095-14EA-F9F9-5AD34442E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05031"/>
            <a:ext cx="10515600" cy="1900931"/>
          </a:xfrm>
        </p:spPr>
        <p:txBody>
          <a:bodyPr>
            <a:normAutofit fontScale="92500"/>
          </a:bodyPr>
          <a:lstStyle/>
          <a:p>
            <a:r>
              <a:rPr lang="en-US" dirty="0"/>
              <a:t>The utility-maximizing choice on the original budget constraint is M. </a:t>
            </a:r>
          </a:p>
          <a:p>
            <a:r>
              <a:rPr lang="en-US" dirty="0"/>
              <a:t>The dashed horizontal and vertical lines extending through point M allow you to see whether the quantity consumed of goods on the new budget constraint is higher or lower than on the original budget constraint. </a:t>
            </a:r>
          </a:p>
          <a:p>
            <a:endParaRPr lang="en-US" dirty="0"/>
          </a:p>
        </p:txBody>
      </p:sp>
      <p:pic>
        <p:nvPicPr>
          <p:cNvPr id="4" name="Picture 3" descr="The graph's various points represent which good is viewed as inferior. The first solid downward sloping line represents the original budget constraint. The second budget constraint represents a different set of options based on the consumer having more money to spend on both items.">
            <a:extLst>
              <a:ext uri="{FF2B5EF4-FFF2-40B4-BE49-F238E27FC236}">
                <a16:creationId xmlns:a16="http://schemas.microsoft.com/office/drawing/2014/main" id="{28B9FB23-7137-3A9F-0D6F-184CF69ED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75" y="1077732"/>
            <a:ext cx="3981450" cy="310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97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penStax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09A33"/>
      </a:accent1>
      <a:accent2>
        <a:srgbClr val="DB5935"/>
      </a:accent2>
      <a:accent3>
        <a:srgbClr val="464846"/>
      </a:accent3>
      <a:accent4>
        <a:srgbClr val="EAC322"/>
      </a:accent4>
      <a:accent5>
        <a:srgbClr val="1B1E3F"/>
      </a:accent5>
      <a:accent6>
        <a:srgbClr val="70AD47"/>
      </a:accent6>
      <a:hlink>
        <a:srgbClr val="29749C"/>
      </a:hlink>
      <a:folHlink>
        <a:srgbClr val="9450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Words>1234</Words>
  <Application>Microsoft Office PowerPoint</Application>
  <PresentationFormat>Widescreen</PresentationFormat>
  <Paragraphs>102</Paragraphs>
  <Slides>20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Equation</vt:lpstr>
      <vt:lpstr>Economics</vt:lpstr>
      <vt:lpstr>Ch.6 OUTLINE</vt:lpstr>
      <vt:lpstr>Investment Choices</vt:lpstr>
      <vt:lpstr>6.1 Consumption Choices</vt:lpstr>
      <vt:lpstr>Consumption Choices</vt:lpstr>
      <vt:lpstr>A Choice between Consumption Goods</vt:lpstr>
      <vt:lpstr>A Rule for Maximizing Utility</vt:lpstr>
      <vt:lpstr>6.2 How Changes in Income and Prices Affect Consumption Choices</vt:lpstr>
      <vt:lpstr>Example - Concert Tickets vs. Overnight Getaway when Income  Increases</vt:lpstr>
      <vt:lpstr>Example - Concert Tickets vs. Overnight Getaway when Income  Increases, Cont.</vt:lpstr>
      <vt:lpstr>Example - How a Change in Price Affects Consumption Choices</vt:lpstr>
      <vt:lpstr>Example - How a Change in Price Affects Consumption Choices,  Continued</vt:lpstr>
      <vt:lpstr>Response to Higher Prices</vt:lpstr>
      <vt:lpstr>The Foundations of Demand Curves</vt:lpstr>
      <vt:lpstr>The Foundations of a Demand Curve: An Example of Housing</vt:lpstr>
      <vt:lpstr>6.3 Behavioral Economics: An Alternative Framework for  Consumer Choice</vt:lpstr>
      <vt:lpstr>Behavioral Economics</vt:lpstr>
      <vt:lpstr>Is Education Worth It?</vt:lpstr>
      <vt:lpstr>The Impact of Education on Earnings and Unemployment Rates, 2012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Larissa Chu</dc:creator>
  <cp:lastModifiedBy>Paulo Fagandini</cp:lastModifiedBy>
  <cp:revision>80</cp:revision>
  <dcterms:created xsi:type="dcterms:W3CDTF">2018-05-29T21:16:34Z</dcterms:created>
  <dcterms:modified xsi:type="dcterms:W3CDTF">2025-09-16T17:58:55Z</dcterms:modified>
</cp:coreProperties>
</file>