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176049"/>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E0DD4B8F-4A68-075E-078A-FACA1F5DEA66}"/>
              </a:ext>
            </a:extLst>
          </p:cNvPr>
          <p:cNvSpPr>
            <a:spLocks noGrp="1"/>
          </p:cNvSpPr>
          <p:nvPr>
            <p:ph type="body" sz="quarter" idx="14"/>
          </p:nvPr>
        </p:nvSpPr>
        <p:spPr>
          <a:xfrm>
            <a:off x="1524000" y="3187513"/>
            <a:ext cx="9144000" cy="717294"/>
          </a:xfrm>
        </p:spPr>
        <p:txBody>
          <a:bodyPr>
            <a:normAutofit fontScale="62500" lnSpcReduction="20000"/>
          </a:bodyPr>
          <a:lstStyle/>
          <a:p>
            <a:r>
              <a:rPr lang="en-US" sz="5500" dirty="0"/>
              <a:t>PRODUCTION, COSTS, AND INDUSTRY STRUCTURE</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Inputs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4"/>
            <a:ext cx="10515600" cy="4256116"/>
          </a:xfrm>
        </p:spPr>
        <p:txBody>
          <a:bodyPr>
            <a:normAutofit fontScale="92500" lnSpcReduction="10000"/>
          </a:bodyPr>
          <a:lstStyle/>
          <a:p>
            <a:r>
              <a:rPr lang="en-US" b="1" dirty="0"/>
              <a:t>Fixed inputs </a:t>
            </a:r>
            <a:r>
              <a:rPr lang="en-US" dirty="0"/>
              <a:t>(K) - factors of production that can’t be easily increased or decreased in a short period of time</a:t>
            </a:r>
          </a:p>
          <a:p>
            <a:endParaRPr lang="en-US" dirty="0"/>
          </a:p>
          <a:p>
            <a:r>
              <a:rPr lang="en-US" b="1" dirty="0"/>
              <a:t>Variable inputs </a:t>
            </a:r>
            <a:r>
              <a:rPr lang="en-US" dirty="0"/>
              <a:t>(L) - factors of production that a firm can easily increase or decrease in a short period of time</a:t>
            </a:r>
          </a:p>
          <a:p>
            <a:endParaRPr lang="en-US" dirty="0"/>
          </a:p>
          <a:p>
            <a:endParaRPr lang="en-US" dirty="0"/>
          </a:p>
          <a:p>
            <a:r>
              <a:rPr lang="en-US" dirty="0"/>
              <a:t>Short-hand form for the </a:t>
            </a:r>
            <a:r>
              <a:rPr lang="en-US" u="sng" dirty="0"/>
              <a:t>production function</a:t>
            </a:r>
            <a:r>
              <a:rPr lang="en-US" dirty="0"/>
              <a:t>:</a:t>
            </a:r>
          </a:p>
          <a:p>
            <a:endParaRPr lang="en-US" dirty="0"/>
          </a:p>
          <a:p>
            <a:pPr marL="0" indent="0" algn="ctr">
              <a:buNone/>
            </a:pPr>
            <a:r>
              <a:rPr lang="en-US" dirty="0"/>
              <a:t>Q = </a:t>
            </a:r>
            <a:r>
              <a:rPr lang="en-US" i="1" dirty="0"/>
              <a:t>f </a:t>
            </a:r>
            <a:r>
              <a:rPr lang="en-US" dirty="0"/>
              <a:t>[L, K]</a:t>
            </a:r>
          </a:p>
          <a:p>
            <a:endParaRPr lang="en-US" dirty="0"/>
          </a:p>
        </p:txBody>
      </p:sp>
    </p:spTree>
    <p:extLst>
      <p:ext uri="{BB962C8B-B14F-4D97-AF65-F5344CB8AC3E}">
        <p14:creationId xmlns:p14="http://schemas.microsoft.com/office/powerpoint/2010/main" val="333406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Short and Long Run Production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b="1" dirty="0"/>
              <a:t>Short run </a:t>
            </a:r>
            <a:r>
              <a:rPr lang="en-US" dirty="0"/>
              <a:t>- period of time during which </a:t>
            </a:r>
            <a:r>
              <a:rPr lang="en-US" u="sng" dirty="0"/>
              <a:t>at least some factors</a:t>
            </a:r>
            <a:r>
              <a:rPr lang="en-US" dirty="0"/>
              <a:t> of production are </a:t>
            </a:r>
            <a:r>
              <a:rPr lang="en-US" u="sng" dirty="0"/>
              <a:t>fixed</a:t>
            </a:r>
            <a:r>
              <a:rPr lang="en-US" dirty="0"/>
              <a:t>.</a:t>
            </a:r>
          </a:p>
          <a:p>
            <a:endParaRPr lang="en-US" dirty="0"/>
          </a:p>
          <a:p>
            <a:endParaRPr lang="en-US" dirty="0"/>
          </a:p>
          <a:p>
            <a:r>
              <a:rPr lang="en-US" b="1" dirty="0"/>
              <a:t>Long run </a:t>
            </a:r>
            <a:r>
              <a:rPr lang="en-US" dirty="0"/>
              <a:t>- period of time during which </a:t>
            </a:r>
            <a:r>
              <a:rPr lang="en-US" u="sng" dirty="0"/>
              <a:t>all factors</a:t>
            </a:r>
            <a:r>
              <a:rPr lang="en-US" dirty="0"/>
              <a:t> are </a:t>
            </a:r>
            <a:r>
              <a:rPr lang="en-US" u="sng" dirty="0"/>
              <a:t>variable</a:t>
            </a:r>
            <a:r>
              <a:rPr lang="en-US" dirty="0"/>
              <a:t>.</a:t>
            </a:r>
          </a:p>
          <a:p>
            <a:endParaRPr lang="en-US" dirty="0"/>
          </a:p>
        </p:txBody>
      </p:sp>
    </p:spTree>
    <p:extLst>
      <p:ext uri="{BB962C8B-B14F-4D97-AF65-F5344CB8AC3E}">
        <p14:creationId xmlns:p14="http://schemas.microsoft.com/office/powerpoint/2010/main" val="241526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Example - Production in Short Run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3"/>
            <a:ext cx="10515600" cy="704885"/>
          </a:xfrm>
        </p:spPr>
        <p:txBody>
          <a:bodyPr>
            <a:normAutofit/>
          </a:bodyPr>
          <a:lstStyle/>
          <a:p>
            <a:r>
              <a:rPr lang="en-US" sz="2200" dirty="0"/>
              <a:t>Production in the short run may be explored through the example of lumberjacks using a two-person saw. </a:t>
            </a:r>
          </a:p>
          <a:p>
            <a:endParaRPr lang="en-US" dirty="0"/>
          </a:p>
        </p:txBody>
      </p:sp>
      <p:sp>
        <p:nvSpPr>
          <p:cNvPr id="2" name="Content Placeholder 6">
            <a:extLst>
              <a:ext uri="{FF2B5EF4-FFF2-40B4-BE49-F238E27FC236}">
                <a16:creationId xmlns:a16="http://schemas.microsoft.com/office/drawing/2014/main" id="{8F82E6D5-78C3-AC51-5CB9-59AF79813ECB}"/>
              </a:ext>
            </a:extLst>
          </p:cNvPr>
          <p:cNvSpPr txBox="1">
            <a:spLocks/>
          </p:cNvSpPr>
          <p:nvPr/>
        </p:nvSpPr>
        <p:spPr>
          <a:xfrm>
            <a:off x="838200" y="4273420"/>
            <a:ext cx="10515600" cy="19314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Q = TP = </a:t>
            </a:r>
            <a:r>
              <a:rPr lang="en-US" i="1" dirty="0"/>
              <a:t>f </a:t>
            </a:r>
            <a:r>
              <a:rPr lang="en-US" dirty="0"/>
              <a:t>[L, K], or just</a:t>
            </a:r>
          </a:p>
          <a:p>
            <a:pPr marL="0" indent="0">
              <a:buNone/>
            </a:pPr>
            <a:r>
              <a:rPr lang="en-US" dirty="0"/>
              <a:t>				Q = TP = </a:t>
            </a:r>
            <a:r>
              <a:rPr lang="en-US" i="1" dirty="0"/>
              <a:t>f </a:t>
            </a:r>
            <a:r>
              <a:rPr lang="en-US" dirty="0"/>
              <a:t>[L]</a:t>
            </a:r>
          </a:p>
          <a:p>
            <a:r>
              <a:rPr lang="en-US" dirty="0"/>
              <a:t>Output (Q) is also called </a:t>
            </a:r>
            <a:r>
              <a:rPr lang="en-US" b="1" dirty="0"/>
              <a:t>Total Product </a:t>
            </a:r>
            <a:r>
              <a:rPr lang="en-US" dirty="0"/>
              <a:t>(TP).</a:t>
            </a:r>
          </a:p>
          <a:p>
            <a:r>
              <a:rPr lang="en-US" dirty="0"/>
              <a:t>Since K is fixed in the short run, the amount of output (trees cut down per day) depends only on the amount of labor employed (number of lumberjacks working).</a:t>
            </a:r>
          </a:p>
        </p:txBody>
      </p:sp>
      <p:pic>
        <p:nvPicPr>
          <p:cNvPr id="8" name="Picture 7" descr="A picture containing tree, outdoor, person, ground&#10;&#10;Description automatically generated">
            <a:extLst>
              <a:ext uri="{FF2B5EF4-FFF2-40B4-BE49-F238E27FC236}">
                <a16:creationId xmlns:a16="http://schemas.microsoft.com/office/drawing/2014/main" id="{39127824-0064-4757-76FB-BA714C96766C}"/>
              </a:ext>
            </a:extLst>
          </p:cNvPr>
          <p:cNvPicPr>
            <a:picLocks noChangeAspect="1"/>
          </p:cNvPicPr>
          <p:nvPr/>
        </p:nvPicPr>
        <p:blipFill>
          <a:blip r:embed="rId3"/>
          <a:stretch>
            <a:fillRect/>
          </a:stretch>
        </p:blipFill>
        <p:spPr>
          <a:xfrm>
            <a:off x="3920889" y="1660848"/>
            <a:ext cx="4350221" cy="2466241"/>
          </a:xfrm>
          <a:prstGeom prst="rect">
            <a:avLst/>
          </a:prstGeom>
        </p:spPr>
      </p:pic>
    </p:spTree>
    <p:extLst>
      <p:ext uri="{BB962C8B-B14F-4D97-AF65-F5344CB8AC3E}">
        <p14:creationId xmlns:p14="http://schemas.microsoft.com/office/powerpoint/2010/main" val="59685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Marginal Product</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normAutofit lnSpcReduction="10000"/>
          </a:bodyPr>
          <a:lstStyle/>
          <a:p>
            <a:r>
              <a:rPr lang="en-US" b="1" dirty="0"/>
              <a:t>Marginal product (MP) </a:t>
            </a:r>
            <a:r>
              <a:rPr lang="en-US" dirty="0"/>
              <a:t>- the additional output of one more worker.</a:t>
            </a:r>
          </a:p>
          <a:p>
            <a:endParaRPr lang="en-US" dirty="0"/>
          </a:p>
          <a:p>
            <a:endParaRPr lang="en-US" dirty="0"/>
          </a:p>
          <a:p>
            <a:endParaRPr lang="en-US" dirty="0"/>
          </a:p>
          <a:p>
            <a:endParaRPr lang="en-US" dirty="0"/>
          </a:p>
          <a:p>
            <a:r>
              <a:rPr lang="en-US" b="1" dirty="0"/>
              <a:t>Law of Diminishing Marginal Productivity </a:t>
            </a:r>
            <a:r>
              <a:rPr lang="en-US" dirty="0"/>
              <a:t>- general rule that as a firm employs more labor, eventually the amount of additional output produced declines.</a:t>
            </a:r>
          </a:p>
          <a:p>
            <a:endParaRPr lang="en-US" dirty="0"/>
          </a:p>
        </p:txBody>
      </p:sp>
      <p:graphicFrame>
        <p:nvGraphicFramePr>
          <p:cNvPr id="2" name="Object 1">
            <a:extLst>
              <a:ext uri="{FF2B5EF4-FFF2-40B4-BE49-F238E27FC236}">
                <a16:creationId xmlns:a16="http://schemas.microsoft.com/office/drawing/2014/main" id="{E2A1E656-E957-20E7-F62D-D0D8F79CB63C}"/>
              </a:ext>
            </a:extLst>
          </p:cNvPr>
          <p:cNvGraphicFramePr>
            <a:graphicFrameLocks noChangeAspect="1"/>
          </p:cNvGraphicFramePr>
          <p:nvPr>
            <p:extLst>
              <p:ext uri="{D42A27DB-BD31-4B8C-83A1-F6EECF244321}">
                <p14:modId xmlns:p14="http://schemas.microsoft.com/office/powerpoint/2010/main" val="829817153"/>
              </p:ext>
            </p:extLst>
          </p:nvPr>
        </p:nvGraphicFramePr>
        <p:xfrm>
          <a:off x="5365296" y="1793797"/>
          <a:ext cx="1461407" cy="794800"/>
        </p:xfrm>
        <a:graphic>
          <a:graphicData uri="http://schemas.openxmlformats.org/presentationml/2006/ole">
            <mc:AlternateContent xmlns:mc="http://schemas.openxmlformats.org/markup-compatibility/2006">
              <mc:Choice xmlns:v="urn:schemas-microsoft-com:vml" Requires="v">
                <p:oleObj name="Equation" r:id="rId3" imgW="723600" imgH="393480" progId="Equation.DSMT4">
                  <p:embed/>
                </p:oleObj>
              </mc:Choice>
              <mc:Fallback>
                <p:oleObj name="Equation" r:id="rId3" imgW="723600" imgH="393480" progId="Equation.DSMT4">
                  <p:embed/>
                  <p:pic>
                    <p:nvPicPr>
                      <p:cNvPr id="0" name=""/>
                      <p:cNvPicPr/>
                      <p:nvPr/>
                    </p:nvPicPr>
                    <p:blipFill>
                      <a:blip r:embed="rId4"/>
                      <a:stretch>
                        <a:fillRect/>
                      </a:stretch>
                    </p:blipFill>
                    <p:spPr>
                      <a:xfrm>
                        <a:off x="5365296" y="1793797"/>
                        <a:ext cx="1461407" cy="794800"/>
                      </a:xfrm>
                      <a:prstGeom prst="rect">
                        <a:avLst/>
                      </a:prstGeom>
                    </p:spPr>
                  </p:pic>
                </p:oleObj>
              </mc:Fallback>
            </mc:AlternateContent>
          </a:graphicData>
        </a:graphic>
      </p:graphicFrame>
    </p:spTree>
    <p:extLst>
      <p:ext uri="{BB962C8B-B14F-4D97-AF65-F5344CB8AC3E}">
        <p14:creationId xmlns:p14="http://schemas.microsoft.com/office/powerpoint/2010/main" val="127678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Short Run Production Function for Trees</a:t>
            </a:r>
          </a:p>
        </p:txBody>
      </p:sp>
      <p:sp>
        <p:nvSpPr>
          <p:cNvPr id="3" name="Content Placeholder 2">
            <a:extLst>
              <a:ext uri="{FF2B5EF4-FFF2-40B4-BE49-F238E27FC236}">
                <a16:creationId xmlns:a16="http://schemas.microsoft.com/office/drawing/2014/main" id="{E27A9AE8-DBFB-328A-1664-AE054F774016}"/>
              </a:ext>
            </a:extLst>
          </p:cNvPr>
          <p:cNvSpPr>
            <a:spLocks noGrp="1"/>
          </p:cNvSpPr>
          <p:nvPr>
            <p:ph sz="half" idx="2"/>
          </p:nvPr>
        </p:nvSpPr>
        <p:spPr>
          <a:xfrm>
            <a:off x="6172200" y="1010661"/>
            <a:ext cx="5181600" cy="5009139"/>
          </a:xfrm>
        </p:spPr>
        <p:txBody>
          <a:bodyPr>
            <a:normAutofit fontScale="92500"/>
          </a:bodyPr>
          <a:lstStyle/>
          <a:p>
            <a:r>
              <a:rPr lang="en-US" dirty="0"/>
              <a:t>The top graph shows the short run total product for trees.  </a:t>
            </a:r>
          </a:p>
          <a:p>
            <a:r>
              <a:rPr lang="en-US" dirty="0"/>
              <a:t>As the number of lumberjacks increase, the output also increases, until 5 lumberjacks are reached.</a:t>
            </a:r>
          </a:p>
          <a:p>
            <a:endParaRPr lang="en-US" dirty="0"/>
          </a:p>
          <a:p>
            <a:endParaRPr lang="en-US" dirty="0"/>
          </a:p>
          <a:p>
            <a:r>
              <a:rPr lang="en-US" dirty="0"/>
              <a:t>The bottom graph shows that as workers are added, the MP increases at first, but sooner or later additional workers will have decreasing marginal product.</a:t>
            </a:r>
          </a:p>
          <a:p>
            <a:endParaRPr lang="en-US" dirty="0"/>
          </a:p>
        </p:txBody>
      </p:sp>
      <p:pic>
        <p:nvPicPr>
          <p:cNvPr id="2" name="Shape 140" descr="Figure 7.5a is a graph showing the short run total product for trees. The x-axis is the number of lumberjacks and is numbered one through five. The y-axis is the number of trees and is numbered zero through sixteen in increments of four. The curve begins at the left of the graph, at coordinates indicating one lumberjack and four trees. It curves upward as it moves to the right, as the number of lumberjacks increases. It levels off at thirteen. Figure 7.5b is a graph showing the marginal product for trees. The x-axis is the number of lumberjacks and is numbered one through five. The y-axis is the marginal product and is numbered zero through eight in increments of two. The curve begins at the left of the graph, at coordinates indicating one lumberjack and a marginal product of four. It then increases (moves up) to a marginal product of six when the lumberjacks increase to two, but then proceeds downward and to the right as the number of lumberjacks increases, ultimately reaching zero when the number of lumberjacks equals five. ">
            <a:extLst>
              <a:ext uri="{FF2B5EF4-FFF2-40B4-BE49-F238E27FC236}">
                <a16:creationId xmlns:a16="http://schemas.microsoft.com/office/drawing/2014/main" id="{101D144C-13BE-EA0E-6C48-4BD0F8803A0D}"/>
              </a:ext>
            </a:extLst>
          </p:cNvPr>
          <p:cNvPicPr preferRelativeResize="0"/>
          <p:nvPr/>
        </p:nvPicPr>
        <p:blipFill>
          <a:blip r:embed="rId3">
            <a:alphaModFix/>
          </a:blip>
          <a:stretch>
            <a:fillRect/>
          </a:stretch>
        </p:blipFill>
        <p:spPr>
          <a:xfrm>
            <a:off x="968829" y="1010661"/>
            <a:ext cx="3840401" cy="5365175"/>
          </a:xfrm>
          <a:prstGeom prst="rect">
            <a:avLst/>
          </a:prstGeom>
          <a:noFill/>
          <a:ln>
            <a:noFill/>
          </a:ln>
        </p:spPr>
      </p:pic>
    </p:spTree>
    <p:extLst>
      <p:ext uri="{BB962C8B-B14F-4D97-AF65-F5344CB8AC3E}">
        <p14:creationId xmlns:p14="http://schemas.microsoft.com/office/powerpoint/2010/main" val="34185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lvl="0">
              <a:spcBef>
                <a:spcPts val="0"/>
              </a:spcBef>
            </a:pPr>
            <a:r>
              <a:rPr lang="en-US" dirty="0"/>
              <a:t>General Case of Total Product and Marginal Product Curves</a:t>
            </a:r>
          </a:p>
        </p:txBody>
      </p:sp>
      <p:sp>
        <p:nvSpPr>
          <p:cNvPr id="3" name="Content Placeholder 2">
            <a:extLst>
              <a:ext uri="{FF2B5EF4-FFF2-40B4-BE49-F238E27FC236}">
                <a16:creationId xmlns:a16="http://schemas.microsoft.com/office/drawing/2014/main" id="{BE95C69F-1477-D2AF-6818-4F2A8E6C90BD}"/>
              </a:ext>
            </a:extLst>
          </p:cNvPr>
          <p:cNvSpPr>
            <a:spLocks noGrp="1"/>
          </p:cNvSpPr>
          <p:nvPr>
            <p:ph sz="half" idx="2"/>
          </p:nvPr>
        </p:nvSpPr>
        <p:spPr/>
        <p:txBody>
          <a:bodyPr>
            <a:normAutofit/>
          </a:bodyPr>
          <a:lstStyle/>
          <a:p>
            <a:endParaRPr lang="en-US" dirty="0"/>
          </a:p>
          <a:p>
            <a:pPr marL="0" indent="0">
              <a:buNone/>
            </a:pPr>
            <a:r>
              <a:rPr lang="en-US" dirty="0"/>
              <a:t>General case of </a:t>
            </a:r>
            <a:r>
              <a:rPr lang="en-US" u="sng" dirty="0"/>
              <a:t>total product curve</a:t>
            </a:r>
            <a:r>
              <a:rPr lang="en-US" dirty="0"/>
              <a:t>.</a:t>
            </a:r>
          </a:p>
          <a:p>
            <a:endParaRPr lang="en-US" dirty="0"/>
          </a:p>
          <a:p>
            <a:endParaRPr lang="en-US" dirty="0"/>
          </a:p>
          <a:p>
            <a:endParaRPr lang="en-US" dirty="0"/>
          </a:p>
          <a:p>
            <a:endParaRPr lang="en-US" dirty="0"/>
          </a:p>
          <a:p>
            <a:endParaRPr lang="en-US" dirty="0"/>
          </a:p>
          <a:p>
            <a:pPr marL="0" indent="0">
              <a:buNone/>
            </a:pPr>
            <a:r>
              <a:rPr lang="en-US" dirty="0"/>
              <a:t>General case of </a:t>
            </a:r>
            <a:r>
              <a:rPr lang="en-US" u="sng" dirty="0"/>
              <a:t>marginal product curve</a:t>
            </a:r>
            <a:r>
              <a:rPr lang="en-US" dirty="0"/>
              <a:t>.</a:t>
            </a:r>
          </a:p>
          <a:p>
            <a:endParaRPr lang="en-US" dirty="0"/>
          </a:p>
        </p:txBody>
      </p:sp>
      <p:pic>
        <p:nvPicPr>
          <p:cNvPr id="2" name="Shape 147" descr="The graph shows the data from figure 7.2. The x-axis is the change in labor, and is labelled L. The y-axis is the change in total product, and is labelled TP. The curve in the graph starts relatively steeply, and levels off after time. The graph shows the more general cases of total product and marginal product curves. The x-axis is labor, and is labelled L. The y-axis is marginal product, and is labeled MP. The graph initially curves upward, then peaks before continuning in a downward direction until it tails off near the x-axis, showing nearly zero marginal product as labor increases. ">
            <a:extLst>
              <a:ext uri="{FF2B5EF4-FFF2-40B4-BE49-F238E27FC236}">
                <a16:creationId xmlns:a16="http://schemas.microsoft.com/office/drawing/2014/main" id="{E973BE7D-36D1-328E-52C3-0EA5B9E4257F}"/>
              </a:ext>
            </a:extLst>
          </p:cNvPr>
          <p:cNvPicPr preferRelativeResize="0"/>
          <p:nvPr/>
        </p:nvPicPr>
        <p:blipFill>
          <a:blip r:embed="rId3">
            <a:alphaModFix/>
          </a:blip>
          <a:stretch>
            <a:fillRect/>
          </a:stretch>
        </p:blipFill>
        <p:spPr>
          <a:xfrm>
            <a:off x="1015300" y="1215425"/>
            <a:ext cx="4387100" cy="5071274"/>
          </a:xfrm>
          <a:prstGeom prst="rect">
            <a:avLst/>
          </a:prstGeom>
          <a:noFill/>
          <a:ln>
            <a:noFill/>
          </a:ln>
        </p:spPr>
      </p:pic>
    </p:spTree>
    <p:extLst>
      <p:ext uri="{BB962C8B-B14F-4D97-AF65-F5344CB8AC3E}">
        <p14:creationId xmlns:p14="http://schemas.microsoft.com/office/powerpoint/2010/main" val="395416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7.3 Costs in the Short Run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4"/>
            <a:ext cx="10515600" cy="5170516"/>
          </a:xfrm>
        </p:spPr>
        <p:txBody>
          <a:bodyPr>
            <a:normAutofit fontScale="85000" lnSpcReduction="20000"/>
          </a:bodyPr>
          <a:lstStyle/>
          <a:p>
            <a:r>
              <a:rPr lang="en-US" b="1" dirty="0"/>
              <a:t>Factor payments </a:t>
            </a:r>
            <a:r>
              <a:rPr lang="en-US" dirty="0"/>
              <a:t>- what the firm pays for the use of the factors of production (aka costs, from the firm’s perspective).</a:t>
            </a:r>
          </a:p>
          <a:p>
            <a:pPr lvl="1"/>
            <a:r>
              <a:rPr lang="en-US" dirty="0"/>
              <a:t>Raw materials prices </a:t>
            </a:r>
          </a:p>
          <a:p>
            <a:pPr lvl="1"/>
            <a:r>
              <a:rPr lang="en-US" dirty="0"/>
              <a:t>Rent </a:t>
            </a:r>
          </a:p>
          <a:p>
            <a:pPr lvl="1"/>
            <a:r>
              <a:rPr lang="en-US" dirty="0"/>
              <a:t>Wages and salaries </a:t>
            </a:r>
          </a:p>
          <a:p>
            <a:pPr lvl="1"/>
            <a:r>
              <a:rPr lang="en-US" dirty="0"/>
              <a:t>Interest and dividends</a:t>
            </a:r>
          </a:p>
          <a:p>
            <a:pPr lvl="1"/>
            <a:r>
              <a:rPr lang="en-US" dirty="0"/>
              <a:t>Profit </a:t>
            </a:r>
          </a:p>
          <a:p>
            <a:endParaRPr lang="en-US" dirty="0"/>
          </a:p>
          <a:p>
            <a:r>
              <a:rPr lang="en-US" b="1" dirty="0"/>
              <a:t>Variable costs </a:t>
            </a:r>
            <a:r>
              <a:rPr lang="en-US" dirty="0"/>
              <a:t>- costs of the variable inputs, like labor.</a:t>
            </a:r>
          </a:p>
          <a:p>
            <a:endParaRPr lang="en-US" dirty="0"/>
          </a:p>
          <a:p>
            <a:r>
              <a:rPr lang="en-US" b="1" dirty="0"/>
              <a:t>Fixed costs </a:t>
            </a:r>
            <a:r>
              <a:rPr lang="en-US" dirty="0"/>
              <a:t>- costs of the fixed inputs, like rent.</a:t>
            </a:r>
          </a:p>
          <a:p>
            <a:pPr lvl="1"/>
            <a:r>
              <a:rPr lang="en-US" dirty="0"/>
              <a:t>Expenditure that a firm must make before production starts </a:t>
            </a:r>
          </a:p>
          <a:p>
            <a:pPr lvl="1"/>
            <a:r>
              <a:rPr lang="en-US" dirty="0"/>
              <a:t>Do not change in the short run</a:t>
            </a:r>
          </a:p>
          <a:p>
            <a:pPr lvl="1"/>
            <a:r>
              <a:rPr lang="en-US" dirty="0"/>
              <a:t>Do not change regardless of the level of production.</a:t>
            </a:r>
          </a:p>
          <a:p>
            <a:endParaRPr lang="en-US" dirty="0"/>
          </a:p>
          <a:p>
            <a:r>
              <a:rPr lang="en-US" b="1" dirty="0"/>
              <a:t>Total cost </a:t>
            </a:r>
            <a:r>
              <a:rPr lang="en-US" dirty="0"/>
              <a:t>- the sum of fixed and variable costs of production</a:t>
            </a:r>
          </a:p>
          <a:p>
            <a:endParaRPr lang="en-US" dirty="0"/>
          </a:p>
        </p:txBody>
      </p:sp>
    </p:spTree>
    <p:extLst>
      <p:ext uri="{BB962C8B-B14F-4D97-AF65-F5344CB8AC3E}">
        <p14:creationId xmlns:p14="http://schemas.microsoft.com/office/powerpoint/2010/main" val="309059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Costs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4"/>
            <a:ext cx="10515600" cy="4778630"/>
          </a:xfrm>
        </p:spPr>
        <p:txBody>
          <a:bodyPr>
            <a:normAutofit lnSpcReduction="10000"/>
          </a:bodyPr>
          <a:lstStyle/>
          <a:p>
            <a:r>
              <a:rPr lang="en-US" b="1" dirty="0"/>
              <a:t>Average total cost </a:t>
            </a:r>
            <a:r>
              <a:rPr lang="en-US" dirty="0"/>
              <a:t>(ATC) - total cost divided by the quantity of output produced. </a:t>
            </a:r>
          </a:p>
          <a:p>
            <a:pPr marL="0" indent="0" algn="ctr">
              <a:buNone/>
            </a:pPr>
            <a:r>
              <a:rPr lang="en-US" dirty="0"/>
              <a:t>ATC = </a:t>
            </a:r>
            <a:r>
              <a:rPr lang="en-US" u="sng" dirty="0"/>
              <a:t>TC</a:t>
            </a:r>
            <a:r>
              <a:rPr lang="en-US" dirty="0"/>
              <a:t> </a:t>
            </a:r>
          </a:p>
          <a:p>
            <a:pPr marL="0" indent="0" algn="ctr">
              <a:buNone/>
            </a:pPr>
            <a:r>
              <a:rPr lang="en-US" dirty="0"/>
              <a:t>          Q</a:t>
            </a:r>
          </a:p>
          <a:p>
            <a:r>
              <a:rPr lang="en-US" b="1" dirty="0"/>
              <a:t>Marginal cost </a:t>
            </a:r>
            <a:r>
              <a:rPr lang="en-US" dirty="0"/>
              <a:t>(MC) - the additional cost of producing one more unit of output.</a:t>
            </a:r>
          </a:p>
          <a:p>
            <a:pPr marL="0" indent="0" algn="ctr">
              <a:buNone/>
            </a:pPr>
            <a:r>
              <a:rPr lang="en-US" dirty="0"/>
              <a:t>MC = </a:t>
            </a:r>
            <a:r>
              <a:rPr lang="en-US" u="sng" dirty="0"/>
              <a:t>ΔTC </a:t>
            </a:r>
          </a:p>
          <a:p>
            <a:pPr marL="0" indent="0" algn="ctr">
              <a:buNone/>
            </a:pPr>
            <a:r>
              <a:rPr lang="en-US" dirty="0"/>
              <a:t>          ΔQ </a:t>
            </a:r>
          </a:p>
          <a:p>
            <a:endParaRPr lang="en-US" dirty="0"/>
          </a:p>
          <a:p>
            <a:r>
              <a:rPr lang="en-US" b="1" dirty="0"/>
              <a:t>Average variable cost </a:t>
            </a:r>
            <a:r>
              <a:rPr lang="en-US" dirty="0"/>
              <a:t>- variable cost divided by quantity of output.</a:t>
            </a:r>
          </a:p>
          <a:p>
            <a:endParaRPr lang="en-US" dirty="0"/>
          </a:p>
        </p:txBody>
      </p:sp>
    </p:spTree>
    <p:extLst>
      <p:ext uri="{BB962C8B-B14F-4D97-AF65-F5344CB8AC3E}">
        <p14:creationId xmlns:p14="http://schemas.microsoft.com/office/powerpoint/2010/main" val="379420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How Output Affects Total Costs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4180114"/>
            <a:ext cx="10515600" cy="1695400"/>
          </a:xfrm>
        </p:spPr>
        <p:txBody>
          <a:bodyPr>
            <a:normAutofit fontScale="92500" lnSpcReduction="10000"/>
          </a:bodyPr>
          <a:lstStyle/>
          <a:p>
            <a:r>
              <a:rPr lang="en-US" dirty="0"/>
              <a:t>At zero production, the </a:t>
            </a:r>
            <a:r>
              <a:rPr lang="en-US" u="sng" dirty="0"/>
              <a:t>fixed costs </a:t>
            </a:r>
            <a:r>
              <a:rPr lang="en-US" dirty="0"/>
              <a:t>of $160 are still present. </a:t>
            </a:r>
          </a:p>
          <a:p>
            <a:endParaRPr lang="en-US" dirty="0"/>
          </a:p>
          <a:p>
            <a:r>
              <a:rPr lang="en-US" dirty="0"/>
              <a:t>As production increases, variable costs are added to fixed costs, and the total cost is the sum of the two.</a:t>
            </a:r>
          </a:p>
          <a:p>
            <a:endParaRPr lang="en-US" dirty="0"/>
          </a:p>
        </p:txBody>
      </p:sp>
      <p:pic>
        <p:nvPicPr>
          <p:cNvPr id="4" name="Picture 3" descr="The graph shows how costs increase with output.">
            <a:extLst>
              <a:ext uri="{FF2B5EF4-FFF2-40B4-BE49-F238E27FC236}">
                <a16:creationId xmlns:a16="http://schemas.microsoft.com/office/drawing/2014/main" id="{3931F0DE-C148-65F4-D0D0-A471DC833E88}"/>
              </a:ext>
            </a:extLst>
          </p:cNvPr>
          <p:cNvPicPr>
            <a:picLocks noChangeAspect="1"/>
          </p:cNvPicPr>
          <p:nvPr/>
        </p:nvPicPr>
        <p:blipFill>
          <a:blip r:embed="rId3"/>
          <a:stretch>
            <a:fillRect/>
          </a:stretch>
        </p:blipFill>
        <p:spPr>
          <a:xfrm>
            <a:off x="3853932" y="1050373"/>
            <a:ext cx="4484136" cy="3014719"/>
          </a:xfrm>
          <a:prstGeom prst="rect">
            <a:avLst/>
          </a:prstGeom>
        </p:spPr>
      </p:pic>
    </p:spTree>
    <p:extLst>
      <p:ext uri="{BB962C8B-B14F-4D97-AF65-F5344CB8AC3E}">
        <p14:creationId xmlns:p14="http://schemas.microsoft.com/office/powerpoint/2010/main" val="151839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Cost Curves</a:t>
            </a:r>
          </a:p>
        </p:txBody>
      </p:sp>
      <p:sp>
        <p:nvSpPr>
          <p:cNvPr id="2" name="Content Placeholder 1">
            <a:extLst>
              <a:ext uri="{FF2B5EF4-FFF2-40B4-BE49-F238E27FC236}">
                <a16:creationId xmlns:a16="http://schemas.microsoft.com/office/drawing/2014/main" id="{B7315BB2-BB70-CA05-634B-4D872518BE4D}"/>
              </a:ext>
            </a:extLst>
          </p:cNvPr>
          <p:cNvSpPr>
            <a:spLocks noGrp="1"/>
          </p:cNvSpPr>
          <p:nvPr>
            <p:ph sz="half" idx="1"/>
          </p:nvPr>
        </p:nvSpPr>
        <p:spPr/>
        <p:txBody>
          <a:bodyPr>
            <a:normAutofit/>
          </a:bodyPr>
          <a:lstStyle/>
          <a:p>
            <a:r>
              <a:rPr lang="en-US" dirty="0"/>
              <a:t>Average total cost (ATC) </a:t>
            </a:r>
          </a:p>
          <a:p>
            <a:pPr lvl="1"/>
            <a:r>
              <a:rPr lang="en-US" dirty="0"/>
              <a:t> Typically U-shaped</a:t>
            </a:r>
          </a:p>
          <a:p>
            <a:endParaRPr lang="en-US" dirty="0"/>
          </a:p>
          <a:p>
            <a:r>
              <a:rPr lang="en-US" dirty="0"/>
              <a:t>Average variable cost (AVC) </a:t>
            </a:r>
          </a:p>
          <a:p>
            <a:pPr lvl="1"/>
            <a:r>
              <a:rPr lang="en-US" dirty="0"/>
              <a:t>Lies below the average total cost curve and</a:t>
            </a:r>
          </a:p>
          <a:p>
            <a:pPr lvl="1"/>
            <a:r>
              <a:rPr lang="en-US" dirty="0"/>
              <a:t>Typically U-shaped or upward-sloping.</a:t>
            </a:r>
          </a:p>
          <a:p>
            <a:endParaRPr lang="en-US" dirty="0"/>
          </a:p>
          <a:p>
            <a:r>
              <a:rPr lang="en-US" dirty="0"/>
              <a:t>Marginal cost (MC) </a:t>
            </a:r>
          </a:p>
          <a:p>
            <a:pPr lvl="1"/>
            <a:r>
              <a:rPr lang="en-US" dirty="0"/>
              <a:t>Generally upward-sloping</a:t>
            </a:r>
          </a:p>
          <a:p>
            <a:endParaRPr lang="en-US" dirty="0"/>
          </a:p>
        </p:txBody>
      </p:sp>
      <p:pic>
        <p:nvPicPr>
          <p:cNvPr id="4" name="Picture 3" descr="The graph shows marginal cost as an upward-sloping curve, and average variable cost and average total cost as U-shaped curves.">
            <a:extLst>
              <a:ext uri="{FF2B5EF4-FFF2-40B4-BE49-F238E27FC236}">
                <a16:creationId xmlns:a16="http://schemas.microsoft.com/office/drawing/2014/main" id="{19BC01DB-F79C-607C-6BE8-FFAD7CE7EDE6}"/>
              </a:ext>
            </a:extLst>
          </p:cNvPr>
          <p:cNvPicPr>
            <a:picLocks noChangeAspect="1"/>
          </p:cNvPicPr>
          <p:nvPr/>
        </p:nvPicPr>
        <p:blipFill>
          <a:blip r:embed="rId3"/>
          <a:stretch>
            <a:fillRect/>
          </a:stretch>
        </p:blipFill>
        <p:spPr>
          <a:xfrm>
            <a:off x="6473289" y="1368340"/>
            <a:ext cx="5038840" cy="4121320"/>
          </a:xfrm>
          <a:prstGeom prst="rect">
            <a:avLst/>
          </a:prstGeom>
        </p:spPr>
      </p:pic>
    </p:spTree>
    <p:extLst>
      <p:ext uri="{BB962C8B-B14F-4D97-AF65-F5344CB8AC3E}">
        <p14:creationId xmlns:p14="http://schemas.microsoft.com/office/powerpoint/2010/main" val="221114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Ch.7 OUTLINE</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dirty="0"/>
              <a:t>7.1: Explicit and Implicit Costs, and Accounting and Economic Profit</a:t>
            </a:r>
          </a:p>
          <a:p>
            <a:r>
              <a:rPr lang="en-US" dirty="0"/>
              <a:t>7.2: Production in the Short Run</a:t>
            </a:r>
          </a:p>
          <a:p>
            <a:r>
              <a:rPr lang="en-US" dirty="0"/>
              <a:t>7.3: Costs in the Short Run</a:t>
            </a:r>
          </a:p>
          <a:p>
            <a:r>
              <a:rPr lang="en-US" dirty="0"/>
              <a:t>7.4: Production in the Long Run</a:t>
            </a:r>
          </a:p>
          <a:p>
            <a:r>
              <a:rPr lang="en-US" dirty="0"/>
              <a:t>7.5: Costs in the Long Run</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Average Profit</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b="1" dirty="0"/>
              <a:t>Average Profit </a:t>
            </a:r>
            <a:r>
              <a:rPr lang="en-US" dirty="0"/>
              <a:t>or </a:t>
            </a:r>
            <a:r>
              <a:rPr lang="en-US" i="1" dirty="0"/>
              <a:t>profit margin </a:t>
            </a:r>
            <a:r>
              <a:rPr lang="en-US" dirty="0"/>
              <a:t>= price – average cost</a:t>
            </a:r>
          </a:p>
          <a:p>
            <a:endParaRPr lang="en-US" dirty="0"/>
          </a:p>
          <a:p>
            <a:endParaRPr lang="en-US" dirty="0"/>
          </a:p>
          <a:p>
            <a:r>
              <a:rPr lang="en-US" dirty="0"/>
              <a:t>If the market price &gt; average cost, then average profit will be </a:t>
            </a:r>
            <a:r>
              <a:rPr lang="en-US" u="sng" dirty="0"/>
              <a:t>positive</a:t>
            </a:r>
            <a:r>
              <a:rPr lang="en-US" dirty="0"/>
              <a:t>.</a:t>
            </a:r>
          </a:p>
          <a:p>
            <a:endParaRPr lang="en-US" dirty="0"/>
          </a:p>
          <a:p>
            <a:r>
              <a:rPr lang="en-US" dirty="0"/>
              <a:t>If price is &lt; average cost, then profits will be </a:t>
            </a:r>
            <a:r>
              <a:rPr lang="en-US" u="sng" dirty="0"/>
              <a:t>negative</a:t>
            </a:r>
            <a:r>
              <a:rPr lang="en-US" dirty="0"/>
              <a:t>.</a:t>
            </a:r>
          </a:p>
          <a:p>
            <a:endParaRPr lang="en-US" dirty="0"/>
          </a:p>
        </p:txBody>
      </p:sp>
    </p:spTree>
    <p:extLst>
      <p:ext uri="{BB962C8B-B14F-4D97-AF65-F5344CB8AC3E}">
        <p14:creationId xmlns:p14="http://schemas.microsoft.com/office/powerpoint/2010/main" val="479656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7.4 Production in the Long Run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dirty="0"/>
              <a:t>In the long run, </a:t>
            </a:r>
            <a:r>
              <a:rPr lang="en-US" u="sng" dirty="0"/>
              <a:t>all</a:t>
            </a:r>
            <a:r>
              <a:rPr lang="en-US" dirty="0"/>
              <a:t> factors (including capital) are variable.</a:t>
            </a:r>
          </a:p>
          <a:p>
            <a:endParaRPr lang="en-US" dirty="0"/>
          </a:p>
          <a:p>
            <a:r>
              <a:rPr lang="en-US" dirty="0"/>
              <a:t>Production function is Q =</a:t>
            </a:r>
            <a:r>
              <a:rPr lang="en-US" i="1" dirty="0"/>
              <a:t> f </a:t>
            </a:r>
            <a:r>
              <a:rPr lang="en-US" dirty="0"/>
              <a:t>[L, K]</a:t>
            </a:r>
          </a:p>
          <a:p>
            <a:endParaRPr lang="en-US" dirty="0"/>
          </a:p>
          <a:p>
            <a:r>
              <a:rPr lang="en-US" dirty="0"/>
              <a:t>Because all factors are variable, the long run production function shows the most efficient way of producing any level of output.</a:t>
            </a:r>
          </a:p>
          <a:p>
            <a:endParaRPr lang="en-US" dirty="0"/>
          </a:p>
        </p:txBody>
      </p:sp>
    </p:spTree>
    <p:extLst>
      <p:ext uri="{BB962C8B-B14F-4D97-AF65-F5344CB8AC3E}">
        <p14:creationId xmlns:p14="http://schemas.microsoft.com/office/powerpoint/2010/main" val="313358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7.5 Costs in the Long Run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dirty="0"/>
              <a:t>The long run is the period of time when all costs are variable.</a:t>
            </a:r>
          </a:p>
          <a:p>
            <a:endParaRPr lang="en-US" dirty="0"/>
          </a:p>
          <a:p>
            <a:r>
              <a:rPr lang="en-US" b="1" dirty="0"/>
              <a:t>Production technologies </a:t>
            </a:r>
            <a:r>
              <a:rPr lang="en-US" dirty="0"/>
              <a:t>- alternative methods of combining inputs to produce output</a:t>
            </a:r>
          </a:p>
          <a:p>
            <a:endParaRPr lang="en-US" dirty="0"/>
          </a:p>
          <a:p>
            <a:r>
              <a:rPr lang="en-US" u="sng" dirty="0"/>
              <a:t>Economies of scale</a:t>
            </a:r>
            <a:r>
              <a:rPr lang="en-US" dirty="0"/>
              <a:t> - the situation where, as the quantity of output goes up, the cost per unit goes down.</a:t>
            </a:r>
          </a:p>
          <a:p>
            <a:endParaRPr lang="en-US" dirty="0"/>
          </a:p>
        </p:txBody>
      </p:sp>
    </p:spTree>
    <p:extLst>
      <p:ext uri="{BB962C8B-B14F-4D97-AF65-F5344CB8AC3E}">
        <p14:creationId xmlns:p14="http://schemas.microsoft.com/office/powerpoint/2010/main" val="151258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Economies of Scale</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4010297"/>
            <a:ext cx="10515600" cy="2348543"/>
          </a:xfrm>
        </p:spPr>
        <p:txBody>
          <a:bodyPr>
            <a:normAutofit fontScale="85000" lnSpcReduction="10000"/>
          </a:bodyPr>
          <a:lstStyle/>
          <a:p>
            <a:r>
              <a:rPr lang="en-US" dirty="0"/>
              <a:t>A small factory like S produces 1,000 alarm clocks at an average cost of $12 per clock. </a:t>
            </a:r>
          </a:p>
          <a:p>
            <a:r>
              <a:rPr lang="en-US" dirty="0"/>
              <a:t>A medium factory like M produces 2,000 alarm clocks at a cost of $8 per clock. </a:t>
            </a:r>
          </a:p>
          <a:p>
            <a:r>
              <a:rPr lang="en-US" dirty="0"/>
              <a:t>A large factory like L produces 5,000 alarm clocks at a cost of $4 per clock. </a:t>
            </a:r>
          </a:p>
          <a:p>
            <a:r>
              <a:rPr lang="en-US" dirty="0"/>
              <a:t>Economies of scale exist because the larger scale of production leads to lower average costs.</a:t>
            </a:r>
          </a:p>
          <a:p>
            <a:endParaRPr lang="en-US" dirty="0"/>
          </a:p>
        </p:txBody>
      </p:sp>
      <p:pic>
        <p:nvPicPr>
          <p:cNvPr id="4" name="Picture 3" descr="This graph illustrates the concept of economies of scale. The average cost of production is represented on the y-axis, and the quantity of production is represented on the x-axis. The curve shown is downward-sloping. The first point is an average production cost of 12 dollars at a production of 1,000 units. The next point is an average production cost of 8 dollars at a production of 2,000 units. The final point is a production cost of 4 dollars at a production of 5,000 units. As production increases, average production cost decreases.">
            <a:extLst>
              <a:ext uri="{FF2B5EF4-FFF2-40B4-BE49-F238E27FC236}">
                <a16:creationId xmlns:a16="http://schemas.microsoft.com/office/drawing/2014/main" id="{92FCD963-17E7-1F54-5BC8-1E042C66200A}"/>
              </a:ext>
            </a:extLst>
          </p:cNvPr>
          <p:cNvPicPr>
            <a:picLocks noChangeAspect="1"/>
          </p:cNvPicPr>
          <p:nvPr/>
        </p:nvPicPr>
        <p:blipFill>
          <a:blip r:embed="rId3"/>
          <a:stretch>
            <a:fillRect/>
          </a:stretch>
        </p:blipFill>
        <p:spPr>
          <a:xfrm>
            <a:off x="3191854" y="988141"/>
            <a:ext cx="5808291" cy="2823723"/>
          </a:xfrm>
          <a:prstGeom prst="rect">
            <a:avLst/>
          </a:prstGeom>
        </p:spPr>
      </p:pic>
    </p:spTree>
    <p:extLst>
      <p:ext uri="{BB962C8B-B14F-4D97-AF65-F5344CB8AC3E}">
        <p14:creationId xmlns:p14="http://schemas.microsoft.com/office/powerpoint/2010/main" val="212536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Shapes of Long-Run Average Cost Curves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b="1" dirty="0"/>
              <a:t>Long-run average cost (LRAC) curve </a:t>
            </a:r>
            <a:r>
              <a:rPr lang="en-US" dirty="0"/>
              <a:t>- shows the lowest possible average cost of production, allowing all the inputs to production to vary so that the firm is choosing its production technology.</a:t>
            </a:r>
          </a:p>
          <a:p>
            <a:endParaRPr lang="en-US" dirty="0"/>
          </a:p>
          <a:p>
            <a:r>
              <a:rPr lang="en-US" b="1" dirty="0"/>
              <a:t>Short-run average cost (SRAC) curves </a:t>
            </a:r>
            <a:r>
              <a:rPr lang="en-US" dirty="0"/>
              <a:t>- the average total cost curve in the short term; shows the total of the average fixed costs and the average variable costs.</a:t>
            </a:r>
          </a:p>
          <a:p>
            <a:endParaRPr lang="en-US" dirty="0"/>
          </a:p>
        </p:txBody>
      </p:sp>
    </p:spTree>
    <p:extLst>
      <p:ext uri="{BB962C8B-B14F-4D97-AF65-F5344CB8AC3E}">
        <p14:creationId xmlns:p14="http://schemas.microsoft.com/office/powerpoint/2010/main" val="128455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From Short-Run Average Cost Curves to Long-Run Average Cost Curves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3536302"/>
            <a:ext cx="10515600" cy="2817419"/>
          </a:xfrm>
        </p:spPr>
        <p:txBody>
          <a:bodyPr>
            <a:normAutofit fontScale="85000" lnSpcReduction="20000"/>
          </a:bodyPr>
          <a:lstStyle/>
          <a:p>
            <a:r>
              <a:rPr lang="en-US" dirty="0"/>
              <a:t>The five different short-run average cost (SRAC) curves each represents a different level of fixed costs, from the low level of fixed costs at SRAC</a:t>
            </a:r>
            <a:r>
              <a:rPr lang="en-US" baseline="-25000" dirty="0"/>
              <a:t>1</a:t>
            </a:r>
            <a:r>
              <a:rPr lang="en-US" dirty="0"/>
              <a:t> to the high level of fixed costs at SRAC</a:t>
            </a:r>
            <a:r>
              <a:rPr lang="en-US" baseline="-25000" dirty="0"/>
              <a:t>5</a:t>
            </a:r>
            <a:r>
              <a:rPr lang="en-US" dirty="0"/>
              <a:t>. </a:t>
            </a:r>
          </a:p>
          <a:p>
            <a:r>
              <a:rPr lang="en-US" dirty="0"/>
              <a:t>Other SRAC curves, not in the diagram, lie between the ones that are here. </a:t>
            </a:r>
          </a:p>
          <a:p>
            <a:r>
              <a:rPr lang="en-US" dirty="0"/>
              <a:t>The long-run average cost (LRAC) curve shows the </a:t>
            </a:r>
            <a:r>
              <a:rPr lang="en-US" u="sng" dirty="0"/>
              <a:t>lowest cost </a:t>
            </a:r>
            <a:r>
              <a:rPr lang="en-US" dirty="0"/>
              <a:t>for producing each quantity of output when fixed costs can vary, and so it is formed by the </a:t>
            </a:r>
            <a:r>
              <a:rPr lang="en-US" u="sng" dirty="0"/>
              <a:t>bottom edge</a:t>
            </a:r>
            <a:r>
              <a:rPr lang="en-US" dirty="0"/>
              <a:t> of the family of SRAC curves. </a:t>
            </a:r>
          </a:p>
          <a:p>
            <a:r>
              <a:rPr lang="en-US" dirty="0"/>
              <a:t>If a firm wished to produce quantity Q</a:t>
            </a:r>
            <a:r>
              <a:rPr lang="en-US" baseline="-25000" dirty="0"/>
              <a:t>3</a:t>
            </a:r>
            <a:r>
              <a:rPr lang="en-US" dirty="0"/>
              <a:t>, it would choose the fixed costs associated with SRAC</a:t>
            </a:r>
            <a:r>
              <a:rPr lang="en-US" baseline="-25000" dirty="0"/>
              <a:t>3</a:t>
            </a:r>
            <a:r>
              <a:rPr lang="en-US" dirty="0"/>
              <a:t>.</a:t>
            </a:r>
          </a:p>
          <a:p>
            <a:endParaRPr lang="en-US" dirty="0"/>
          </a:p>
        </p:txBody>
      </p:sp>
      <p:pic>
        <p:nvPicPr>
          <p:cNvPr id="5" name="Picture 4" descr="This is a u-shaped graph illustrating how the long-run average cost curve is essentially created from the combination of short-run average costs curves. The long-run average cost curve is shown as a u-shape, and there are five short-run average cost curves shown above it, and each of these short-run curves intersects the long-run average cost curve. As long-run average cost is decreasing, this section is labeled economies of scale. As it is constant, the flat part of the curve, it is labeled constant returns to scale. And as long-run average cost increases, it is labeled diseconomies of scale.">
            <a:extLst>
              <a:ext uri="{FF2B5EF4-FFF2-40B4-BE49-F238E27FC236}">
                <a16:creationId xmlns:a16="http://schemas.microsoft.com/office/drawing/2014/main" id="{05554DB6-ECA5-6DB3-30D6-E2B23242C1BD}"/>
              </a:ext>
            </a:extLst>
          </p:cNvPr>
          <p:cNvPicPr>
            <a:picLocks noChangeAspect="1"/>
          </p:cNvPicPr>
          <p:nvPr/>
        </p:nvPicPr>
        <p:blipFill>
          <a:blip r:embed="rId3"/>
          <a:stretch>
            <a:fillRect/>
          </a:stretch>
        </p:blipFill>
        <p:spPr>
          <a:xfrm>
            <a:off x="3621876" y="789709"/>
            <a:ext cx="4948247" cy="2710117"/>
          </a:xfrm>
          <a:prstGeom prst="rect">
            <a:avLst/>
          </a:prstGeom>
        </p:spPr>
      </p:pic>
    </p:spTree>
    <p:extLst>
      <p:ext uri="{BB962C8B-B14F-4D97-AF65-F5344CB8AC3E}">
        <p14:creationId xmlns:p14="http://schemas.microsoft.com/office/powerpoint/2010/main" val="158224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lvl="0">
              <a:spcBef>
                <a:spcPts val="0"/>
              </a:spcBef>
            </a:pPr>
            <a:r>
              <a:rPr lang="en-US" dirty="0"/>
              <a:t>Ranges on the Long-Run Average Cost Curve</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b="1" dirty="0"/>
              <a:t>Constant returns to scale </a:t>
            </a:r>
            <a:r>
              <a:rPr lang="en-US" dirty="0"/>
              <a:t>- when expanding all inputs proportionately does not change the average cost of production.</a:t>
            </a:r>
          </a:p>
          <a:p>
            <a:endParaRPr lang="en-US" dirty="0"/>
          </a:p>
          <a:p>
            <a:r>
              <a:rPr lang="en-US" b="1" dirty="0"/>
              <a:t>Diseconomies of scale </a:t>
            </a:r>
            <a:r>
              <a:rPr lang="en-US" dirty="0"/>
              <a:t>- the long-run average cost of producing each individual unit increases as total output increases.</a:t>
            </a:r>
          </a:p>
          <a:p>
            <a:endParaRPr lang="en-US" dirty="0"/>
          </a:p>
          <a:p>
            <a:pPr lvl="1"/>
            <a:r>
              <a:rPr lang="en-US" dirty="0"/>
              <a:t>A firm or a factory can grow so large that it becomes very difficult to manage or run efficiently. </a:t>
            </a:r>
          </a:p>
          <a:p>
            <a:endParaRPr lang="en-US" dirty="0"/>
          </a:p>
        </p:txBody>
      </p:sp>
    </p:spTree>
    <p:extLst>
      <p:ext uri="{BB962C8B-B14F-4D97-AF65-F5344CB8AC3E}">
        <p14:creationId xmlns:p14="http://schemas.microsoft.com/office/powerpoint/2010/main" val="1868900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lvl="0">
              <a:spcBef>
                <a:spcPts val="0"/>
              </a:spcBef>
            </a:pPr>
            <a:r>
              <a:rPr lang="en-US" dirty="0"/>
              <a:t>The Size and Number of Firms in an Industry</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lstStyle/>
          <a:p>
            <a:r>
              <a:rPr lang="en-US" dirty="0"/>
              <a:t>The shape of the long-run average cost curve has implications for:</a:t>
            </a:r>
          </a:p>
          <a:p>
            <a:endParaRPr lang="en-US" dirty="0"/>
          </a:p>
          <a:p>
            <a:pPr lvl="1"/>
            <a:r>
              <a:rPr lang="en-US" dirty="0"/>
              <a:t>how many firms will compete in an industry</a:t>
            </a:r>
          </a:p>
          <a:p>
            <a:pPr lvl="1"/>
            <a:r>
              <a:rPr lang="en-US" dirty="0"/>
              <a:t>whether the firms in an industry have many different sizes</a:t>
            </a:r>
          </a:p>
          <a:p>
            <a:pPr lvl="1"/>
            <a:r>
              <a:rPr lang="en-US" dirty="0"/>
              <a:t>or if they will tend to be the same size.</a:t>
            </a:r>
          </a:p>
          <a:p>
            <a:endParaRPr lang="en-US" dirty="0"/>
          </a:p>
        </p:txBody>
      </p:sp>
    </p:spTree>
    <p:extLst>
      <p:ext uri="{BB962C8B-B14F-4D97-AF65-F5344CB8AC3E}">
        <p14:creationId xmlns:p14="http://schemas.microsoft.com/office/powerpoint/2010/main" val="1191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marL="0" marR="0" lvl="0" indent="0" rtl="0">
              <a:spcBef>
                <a:spcPts val="0"/>
              </a:spcBef>
            </a:pPr>
            <a:r>
              <a:rPr lang="en-US" dirty="0"/>
              <a:t>The LRAC Curve and the Size and Number of Firms</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3801292"/>
            <a:ext cx="10515600" cy="2439983"/>
          </a:xfrm>
        </p:spPr>
        <p:txBody>
          <a:bodyPr>
            <a:normAutofit fontScale="92500" lnSpcReduction="10000"/>
          </a:bodyPr>
          <a:lstStyle/>
          <a:p>
            <a:pPr marL="0" indent="0">
              <a:buNone/>
            </a:pPr>
            <a:r>
              <a:rPr lang="en-US" dirty="0"/>
              <a:t>For graph (a):</a:t>
            </a:r>
          </a:p>
          <a:p>
            <a:r>
              <a:rPr lang="en-US" dirty="0"/>
              <a:t>Low-cost firms will produce at output level R. </a:t>
            </a:r>
          </a:p>
          <a:p>
            <a:r>
              <a:rPr lang="en-US" dirty="0"/>
              <a:t>When the LRAC curve has a clear minimum point, then any firm producing a different quantity will have </a:t>
            </a:r>
            <a:r>
              <a:rPr lang="en-US" u="sng" dirty="0"/>
              <a:t>higher costs</a:t>
            </a:r>
            <a:r>
              <a:rPr lang="en-US" dirty="0"/>
              <a:t>. </a:t>
            </a:r>
          </a:p>
          <a:p>
            <a:r>
              <a:rPr lang="en-US" dirty="0"/>
              <a:t>In this case, a firm producing at a quantity of 10,000 will produce at a </a:t>
            </a:r>
            <a:r>
              <a:rPr lang="en-US" u="sng" dirty="0"/>
              <a:t>lower average cost</a:t>
            </a:r>
            <a:r>
              <a:rPr lang="en-US" dirty="0"/>
              <a:t> than a firm producing 5,000 or 20,000 units.</a:t>
            </a:r>
          </a:p>
          <a:p>
            <a:endParaRPr lang="en-US" dirty="0"/>
          </a:p>
        </p:txBody>
      </p:sp>
      <p:pic>
        <p:nvPicPr>
          <p:cNvPr id="4" name="Picture 3" descr="The two graphs show how the LRAC is affected by competition between firms.">
            <a:extLst>
              <a:ext uri="{FF2B5EF4-FFF2-40B4-BE49-F238E27FC236}">
                <a16:creationId xmlns:a16="http://schemas.microsoft.com/office/drawing/2014/main" id="{581CDD56-0D8C-B0B3-F27A-EEDA212C081F}"/>
              </a:ext>
            </a:extLst>
          </p:cNvPr>
          <p:cNvPicPr>
            <a:picLocks noChangeAspect="1"/>
          </p:cNvPicPr>
          <p:nvPr/>
        </p:nvPicPr>
        <p:blipFill>
          <a:blip r:embed="rId3"/>
          <a:stretch>
            <a:fillRect/>
          </a:stretch>
        </p:blipFill>
        <p:spPr>
          <a:xfrm>
            <a:off x="2420371" y="921381"/>
            <a:ext cx="7351257" cy="2748239"/>
          </a:xfrm>
          <a:prstGeom prst="rect">
            <a:avLst/>
          </a:prstGeom>
        </p:spPr>
      </p:pic>
    </p:spTree>
    <p:extLst>
      <p:ext uri="{BB962C8B-B14F-4D97-AF65-F5344CB8AC3E}">
        <p14:creationId xmlns:p14="http://schemas.microsoft.com/office/powerpoint/2010/main" val="820418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lvl="0">
              <a:spcBef>
                <a:spcPts val="0"/>
              </a:spcBef>
            </a:pPr>
            <a:r>
              <a:rPr lang="en-US" dirty="0"/>
              <a:t>The LRAC Curve and the Size and Number of Firms, Continued</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3669620"/>
            <a:ext cx="10515600" cy="2779618"/>
          </a:xfrm>
        </p:spPr>
        <p:txBody>
          <a:bodyPr>
            <a:normAutofit fontScale="85000" lnSpcReduction="20000"/>
          </a:bodyPr>
          <a:lstStyle/>
          <a:p>
            <a:pPr marL="0" indent="0">
              <a:buNone/>
            </a:pPr>
            <a:r>
              <a:rPr lang="en-US" dirty="0"/>
              <a:t>For graph (b):</a:t>
            </a:r>
          </a:p>
          <a:p>
            <a:r>
              <a:rPr lang="en-US" dirty="0"/>
              <a:t>Low-cost firms will produce between output levels R and S. </a:t>
            </a:r>
          </a:p>
          <a:p>
            <a:r>
              <a:rPr lang="en-US" dirty="0"/>
              <a:t>When the LRAC curve has a flat bottom, then firms producing at any quantity along this flat bottom can compete. </a:t>
            </a:r>
          </a:p>
          <a:p>
            <a:r>
              <a:rPr lang="en-US" dirty="0"/>
              <a:t>In this case, any firm producing a quantity between 5,000 and 20,000 can compete effectively, </a:t>
            </a:r>
          </a:p>
          <a:p>
            <a:r>
              <a:rPr lang="en-US" dirty="0"/>
              <a:t>Firms producing less than 5,000 or more than 20,000 would face higher average costs and be unable to compete.</a:t>
            </a:r>
          </a:p>
          <a:p>
            <a:endParaRPr lang="en-US" dirty="0"/>
          </a:p>
        </p:txBody>
      </p:sp>
      <p:pic>
        <p:nvPicPr>
          <p:cNvPr id="3" name="Picture 2" descr="The two graphs show how the LRAC is affected by competition between firms.">
            <a:extLst>
              <a:ext uri="{FF2B5EF4-FFF2-40B4-BE49-F238E27FC236}">
                <a16:creationId xmlns:a16="http://schemas.microsoft.com/office/drawing/2014/main" id="{F36F98B1-A707-39BB-B8EF-A4485B06E80D}"/>
              </a:ext>
            </a:extLst>
          </p:cNvPr>
          <p:cNvPicPr>
            <a:picLocks noChangeAspect="1"/>
          </p:cNvPicPr>
          <p:nvPr/>
        </p:nvPicPr>
        <p:blipFill>
          <a:blip r:embed="rId3"/>
          <a:stretch>
            <a:fillRect/>
          </a:stretch>
        </p:blipFill>
        <p:spPr>
          <a:xfrm>
            <a:off x="2420371" y="921381"/>
            <a:ext cx="7351257" cy="2748239"/>
          </a:xfrm>
          <a:prstGeom prst="rect">
            <a:avLst/>
          </a:prstGeom>
        </p:spPr>
      </p:pic>
    </p:spTree>
    <p:extLst>
      <p:ext uri="{BB962C8B-B14F-4D97-AF65-F5344CB8AC3E}">
        <p14:creationId xmlns:p14="http://schemas.microsoft.com/office/powerpoint/2010/main" val="364810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Amazon - Example of Economies of Scale </a:t>
            </a:r>
          </a:p>
        </p:txBody>
      </p:sp>
      <p:sp>
        <p:nvSpPr>
          <p:cNvPr id="8" name="Content Placeholder 7">
            <a:extLst>
              <a:ext uri="{FF2B5EF4-FFF2-40B4-BE49-F238E27FC236}">
                <a16:creationId xmlns:a16="http://schemas.microsoft.com/office/drawing/2014/main" id="{F564BE93-56E4-0399-932C-EBD793C4337E}"/>
              </a:ext>
            </a:extLst>
          </p:cNvPr>
          <p:cNvSpPr>
            <a:spLocks noGrp="1"/>
          </p:cNvSpPr>
          <p:nvPr>
            <p:ph idx="13"/>
          </p:nvPr>
        </p:nvSpPr>
        <p:spPr>
          <a:xfrm>
            <a:off x="838200" y="4611189"/>
            <a:ext cx="10515600" cy="1709535"/>
          </a:xfrm>
        </p:spPr>
        <p:txBody>
          <a:bodyPr>
            <a:normAutofit lnSpcReduction="10000"/>
          </a:bodyPr>
          <a:lstStyle/>
          <a:p>
            <a:r>
              <a:rPr lang="en-US" dirty="0"/>
              <a:t>Amazon is an American international electronic commerce company that sells books, among many other things, shipping them directly to the consumer. Until recently there were no brick and mortar Amazon stores.  </a:t>
            </a:r>
          </a:p>
          <a:p>
            <a:endParaRPr lang="en-US" dirty="0"/>
          </a:p>
          <a:p>
            <a:r>
              <a:rPr lang="en-US" dirty="0"/>
              <a:t>A major reason for the giant retailer’s success is its production model and cost structure, which has enabled Amazon to undercut the competitors' prices even when factoring in the cost of shipping.  </a:t>
            </a:r>
          </a:p>
          <a:p>
            <a:r>
              <a:rPr lang="en-US" dirty="0"/>
              <a:t>(Credit: modification of “Amazon Prime Delivery Van (50072389511)” by Tony Webster/Wikimedia Commons, CC BY 2.0)</a:t>
            </a:r>
          </a:p>
          <a:p>
            <a:endParaRPr lang="en-US" dirty="0"/>
          </a:p>
        </p:txBody>
      </p:sp>
      <p:pic>
        <p:nvPicPr>
          <p:cNvPr id="5" name="Picture 4" descr="This image is a photograph of a box from Amazon.com.">
            <a:extLst>
              <a:ext uri="{FF2B5EF4-FFF2-40B4-BE49-F238E27FC236}">
                <a16:creationId xmlns:a16="http://schemas.microsoft.com/office/drawing/2014/main" id="{0E05491B-48F3-7147-C4F2-33CFC8201970}"/>
              </a:ext>
            </a:extLst>
          </p:cNvPr>
          <p:cNvPicPr>
            <a:picLocks noChangeAspect="1"/>
          </p:cNvPicPr>
          <p:nvPr/>
        </p:nvPicPr>
        <p:blipFill>
          <a:blip r:embed="rId3"/>
          <a:stretch>
            <a:fillRect/>
          </a:stretch>
        </p:blipFill>
        <p:spPr>
          <a:xfrm>
            <a:off x="3124200" y="931085"/>
            <a:ext cx="5943600" cy="3538728"/>
          </a:xfrm>
          <a:prstGeom prst="rect">
            <a:avLst/>
          </a:prstGeom>
        </p:spPr>
      </p:pic>
    </p:spTree>
    <p:extLst>
      <p:ext uri="{BB962C8B-B14F-4D97-AF65-F5344CB8AC3E}">
        <p14:creationId xmlns:p14="http://schemas.microsoft.com/office/powerpoint/2010/main" val="2342471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58054FB8-93C2-94DB-9431-D283CBBCBF8B}"/>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Theory of the Firm</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normAutofit lnSpcReduction="10000"/>
          </a:bodyPr>
          <a:lstStyle/>
          <a:p>
            <a:r>
              <a:rPr lang="en-US" b="1" dirty="0"/>
              <a:t>Firm</a:t>
            </a:r>
            <a:r>
              <a:rPr lang="en-US" dirty="0"/>
              <a:t> (or producer or business) - an organization that combines inputs of labor, capital, land, and raw or finished component materials to produce outputs.</a:t>
            </a:r>
          </a:p>
          <a:p>
            <a:endParaRPr lang="en-US" dirty="0"/>
          </a:p>
          <a:p>
            <a:r>
              <a:rPr lang="en-US" b="1" dirty="0"/>
              <a:t>Private enterprise </a:t>
            </a:r>
            <a:r>
              <a:rPr lang="en-US" dirty="0"/>
              <a:t>- the ownership of businesses by private individuals</a:t>
            </a:r>
          </a:p>
          <a:p>
            <a:endParaRPr lang="en-US" dirty="0"/>
          </a:p>
          <a:p>
            <a:r>
              <a:rPr lang="en-US" b="1" dirty="0"/>
              <a:t>Production</a:t>
            </a:r>
            <a:r>
              <a:rPr lang="en-US" dirty="0"/>
              <a:t> - the process of combining inputs to produce outputs, ideally of a value greater than the value of the inputs.</a:t>
            </a:r>
          </a:p>
          <a:p>
            <a:endParaRPr lang="en-US" dirty="0"/>
          </a:p>
        </p:txBody>
      </p:sp>
    </p:spTree>
    <p:extLst>
      <p:ext uri="{BB962C8B-B14F-4D97-AF65-F5344CB8AC3E}">
        <p14:creationId xmlns:p14="http://schemas.microsoft.com/office/powerpoint/2010/main" val="223751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The Spectrum of Competition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3187337"/>
            <a:ext cx="10515600" cy="3132314"/>
          </a:xfrm>
        </p:spPr>
        <p:txBody>
          <a:bodyPr>
            <a:normAutofit fontScale="92500" lnSpcReduction="20000"/>
          </a:bodyPr>
          <a:lstStyle/>
          <a:p>
            <a:r>
              <a:rPr lang="en-US" dirty="0"/>
              <a:t>Firms face different competitive situations. </a:t>
            </a:r>
          </a:p>
          <a:p>
            <a:r>
              <a:rPr lang="en-US" dirty="0"/>
              <a:t>At one extreme—</a:t>
            </a:r>
            <a:r>
              <a:rPr lang="en-US" u="sng" dirty="0"/>
              <a:t>perfect competition</a:t>
            </a:r>
            <a:r>
              <a:rPr lang="en-US" dirty="0"/>
              <a:t>—many firms are all trying to sell identical products. </a:t>
            </a:r>
          </a:p>
          <a:p>
            <a:r>
              <a:rPr lang="en-US" dirty="0"/>
              <a:t>At the other extreme—</a:t>
            </a:r>
            <a:r>
              <a:rPr lang="en-US" u="sng" dirty="0"/>
              <a:t>monopoly</a:t>
            </a:r>
            <a:r>
              <a:rPr lang="en-US" dirty="0"/>
              <a:t>—only one firm is selling the product, and this firm faces no competition. </a:t>
            </a:r>
          </a:p>
          <a:p>
            <a:r>
              <a:rPr lang="en-US" u="sng" dirty="0"/>
              <a:t>Monopolistic competition</a:t>
            </a:r>
            <a:r>
              <a:rPr lang="en-US" dirty="0"/>
              <a:t> is a situation with many firms selling similar, but not identical products. </a:t>
            </a:r>
          </a:p>
          <a:p>
            <a:r>
              <a:rPr lang="en-US" u="sng" dirty="0"/>
              <a:t>Oligopoly</a:t>
            </a:r>
            <a:r>
              <a:rPr lang="en-US" dirty="0"/>
              <a:t> is a situation with few firms that sell identical or similar products.</a:t>
            </a:r>
          </a:p>
          <a:p>
            <a:endParaRPr lang="en-US" dirty="0"/>
          </a:p>
        </p:txBody>
      </p:sp>
      <p:pic>
        <p:nvPicPr>
          <p:cNvPr id="4" name="Picture 3" descr="The line chart provides characteristics of perfect competition, monopolistic competition, oligopoly, monopoly.">
            <a:extLst>
              <a:ext uri="{FF2B5EF4-FFF2-40B4-BE49-F238E27FC236}">
                <a16:creationId xmlns:a16="http://schemas.microsoft.com/office/drawing/2014/main" id="{311C1EBB-C3DD-A411-27D3-F9759BED37E3}"/>
              </a:ext>
            </a:extLst>
          </p:cNvPr>
          <p:cNvPicPr>
            <a:picLocks noChangeAspect="1"/>
          </p:cNvPicPr>
          <p:nvPr/>
        </p:nvPicPr>
        <p:blipFill>
          <a:blip r:embed="rId3"/>
          <a:stretch>
            <a:fillRect/>
          </a:stretch>
        </p:blipFill>
        <p:spPr>
          <a:xfrm>
            <a:off x="2901735" y="1009952"/>
            <a:ext cx="6388530" cy="1957142"/>
          </a:xfrm>
          <a:prstGeom prst="rect">
            <a:avLst/>
          </a:prstGeom>
        </p:spPr>
      </p:pic>
    </p:spTree>
    <p:extLst>
      <p:ext uri="{BB962C8B-B14F-4D97-AF65-F5344CB8AC3E}">
        <p14:creationId xmlns:p14="http://schemas.microsoft.com/office/powerpoint/2010/main" val="221282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pPr lvl="0">
              <a:spcBef>
                <a:spcPts val="0"/>
              </a:spcBef>
            </a:pPr>
            <a:r>
              <a:rPr lang="en-US" dirty="0"/>
              <a:t>7.1 Explicit and Implicit Costs, and Accounting and Economic Profit</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4"/>
            <a:ext cx="10515600" cy="5092139"/>
          </a:xfrm>
        </p:spPr>
        <p:txBody>
          <a:bodyPr>
            <a:normAutofit fontScale="92500" lnSpcReduction="20000"/>
          </a:bodyPr>
          <a:lstStyle/>
          <a:p>
            <a:pPr marL="0" indent="0" algn="ctr">
              <a:buNone/>
            </a:pPr>
            <a:r>
              <a:rPr lang="en-US" dirty="0"/>
              <a:t>Profit = Total Revenue – Total Cost</a:t>
            </a:r>
          </a:p>
          <a:p>
            <a:endParaRPr lang="en-US" dirty="0"/>
          </a:p>
          <a:p>
            <a:endParaRPr lang="en-US" dirty="0"/>
          </a:p>
          <a:p>
            <a:r>
              <a:rPr lang="en-US" b="1" dirty="0"/>
              <a:t>Revenue</a:t>
            </a:r>
            <a:r>
              <a:rPr lang="en-US" dirty="0"/>
              <a:t> - the income a firm generates from selling its products.</a:t>
            </a:r>
          </a:p>
          <a:p>
            <a:endParaRPr lang="en-US" dirty="0"/>
          </a:p>
          <a:p>
            <a:pPr marL="0" indent="0" algn="ctr">
              <a:buNone/>
            </a:pPr>
            <a:r>
              <a:rPr lang="en-US" dirty="0"/>
              <a:t>Total Revenue = Price × Quantity Sold</a:t>
            </a:r>
          </a:p>
          <a:p>
            <a:endParaRPr lang="en-US" dirty="0"/>
          </a:p>
          <a:p>
            <a:r>
              <a:rPr lang="en-US" b="1" dirty="0"/>
              <a:t>Explicit costs </a:t>
            </a:r>
            <a:r>
              <a:rPr lang="en-US" dirty="0"/>
              <a:t>- out-of-pocket costs; actual payments. </a:t>
            </a:r>
          </a:p>
          <a:p>
            <a:pPr lvl="1"/>
            <a:r>
              <a:rPr lang="en-US" dirty="0"/>
              <a:t>Wages, rent, etc.</a:t>
            </a:r>
          </a:p>
          <a:p>
            <a:endParaRPr lang="en-US" dirty="0"/>
          </a:p>
          <a:p>
            <a:r>
              <a:rPr lang="en-US" b="1" dirty="0"/>
              <a:t>Implicit costs </a:t>
            </a:r>
            <a:r>
              <a:rPr lang="en-US" dirty="0"/>
              <a:t>- the opportunity cost of using resources that the firm already owns. </a:t>
            </a:r>
          </a:p>
          <a:p>
            <a:pPr lvl="1"/>
            <a:r>
              <a:rPr lang="en-US" dirty="0"/>
              <a:t>Depreciation of goods, materials, and equipment</a:t>
            </a:r>
          </a:p>
          <a:p>
            <a:endParaRPr lang="en-US" dirty="0"/>
          </a:p>
        </p:txBody>
      </p:sp>
    </p:spTree>
    <p:extLst>
      <p:ext uri="{BB962C8B-B14F-4D97-AF65-F5344CB8AC3E}">
        <p14:creationId xmlns:p14="http://schemas.microsoft.com/office/powerpoint/2010/main" val="414747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Types of Profit</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p:txBody>
          <a:bodyPr>
            <a:normAutofit fontScale="85000" lnSpcReduction="20000"/>
          </a:bodyPr>
          <a:lstStyle/>
          <a:p>
            <a:r>
              <a:rPr lang="en-US" b="1" dirty="0"/>
              <a:t>Accounting profit </a:t>
            </a:r>
            <a:r>
              <a:rPr lang="en-US" dirty="0"/>
              <a:t>-  the difference between dollars brought in and dollars paid out.</a:t>
            </a:r>
          </a:p>
          <a:p>
            <a:endParaRPr lang="en-US" dirty="0"/>
          </a:p>
          <a:p>
            <a:pPr marL="0" indent="0" algn="ctr">
              <a:buNone/>
            </a:pPr>
            <a:r>
              <a:rPr lang="en-US" dirty="0"/>
              <a:t>Accounting Profit = Total Revenue – </a:t>
            </a:r>
            <a:r>
              <a:rPr lang="en-US" u="sng" dirty="0"/>
              <a:t>Explicit</a:t>
            </a:r>
            <a:r>
              <a:rPr lang="en-US" dirty="0"/>
              <a:t> Costs</a:t>
            </a:r>
          </a:p>
          <a:p>
            <a:endParaRPr lang="en-US" dirty="0"/>
          </a:p>
          <a:p>
            <a:r>
              <a:rPr lang="en-US" b="1" dirty="0"/>
              <a:t>Economic profit </a:t>
            </a:r>
            <a:r>
              <a:rPr lang="en-US" dirty="0"/>
              <a:t>- includes both explicit and implicit costs.</a:t>
            </a:r>
          </a:p>
          <a:p>
            <a:endParaRPr lang="en-US" dirty="0"/>
          </a:p>
          <a:p>
            <a:pPr marL="0" indent="0" algn="ctr">
              <a:buNone/>
            </a:pPr>
            <a:r>
              <a:rPr lang="en-US" dirty="0"/>
              <a:t>Economic Profit = Total Revenue – </a:t>
            </a:r>
            <a:r>
              <a:rPr lang="en-US" u="sng" dirty="0"/>
              <a:t>Total</a:t>
            </a:r>
            <a:r>
              <a:rPr lang="en-US" dirty="0"/>
              <a:t> Costs</a:t>
            </a:r>
          </a:p>
          <a:p>
            <a:pPr algn="ctr"/>
            <a:endParaRPr lang="en-US" dirty="0"/>
          </a:p>
          <a:p>
            <a:pPr marL="0" indent="0" algn="ctr">
              <a:buNone/>
            </a:pPr>
            <a:r>
              <a:rPr lang="en-US" dirty="0"/>
              <a:t>Total Costs = Explicit Costs + Implicit Costs</a:t>
            </a:r>
          </a:p>
          <a:p>
            <a:endParaRPr lang="en-US" dirty="0"/>
          </a:p>
        </p:txBody>
      </p:sp>
    </p:spTree>
    <p:extLst>
      <p:ext uri="{BB962C8B-B14F-4D97-AF65-F5344CB8AC3E}">
        <p14:creationId xmlns:p14="http://schemas.microsoft.com/office/powerpoint/2010/main" val="253083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7.2 Production in the Short Run</a:t>
            </a:r>
          </a:p>
        </p:txBody>
      </p:sp>
      <p:sp>
        <p:nvSpPr>
          <p:cNvPr id="8" name="Content Placeholder 7">
            <a:extLst>
              <a:ext uri="{FF2B5EF4-FFF2-40B4-BE49-F238E27FC236}">
                <a16:creationId xmlns:a16="http://schemas.microsoft.com/office/drawing/2014/main" id="{F564BE93-56E4-0399-932C-EBD793C4337E}"/>
              </a:ext>
            </a:extLst>
          </p:cNvPr>
          <p:cNvSpPr>
            <a:spLocks noGrp="1"/>
          </p:cNvSpPr>
          <p:nvPr>
            <p:ph idx="13"/>
          </p:nvPr>
        </p:nvSpPr>
        <p:spPr/>
        <p:txBody>
          <a:bodyPr/>
          <a:lstStyle/>
          <a:p>
            <a:r>
              <a:rPr lang="en-US" dirty="0"/>
              <a:t>The production process for pizza includes inputs such as ingredients, the efforts of the pizza maker, and tools and materials for cooking and serving. (Credit: “Grilled gluten-free BBQ chicken pizza” by Keith </a:t>
            </a:r>
            <a:r>
              <a:rPr lang="en-US" dirty="0" err="1"/>
              <a:t>McDuffee</a:t>
            </a:r>
            <a:r>
              <a:rPr lang="en-US" dirty="0"/>
              <a:t>/Flickr, CC BY 2.0)</a:t>
            </a:r>
          </a:p>
        </p:txBody>
      </p:sp>
      <p:pic>
        <p:nvPicPr>
          <p:cNvPr id="5" name="Picture 4" descr="Image of a pizza peel with mushroom and arugula.">
            <a:extLst>
              <a:ext uri="{FF2B5EF4-FFF2-40B4-BE49-F238E27FC236}">
                <a16:creationId xmlns:a16="http://schemas.microsoft.com/office/drawing/2014/main" id="{D4AD78F3-F94A-0F83-66A9-7AD1697E05C3}"/>
              </a:ext>
            </a:extLst>
          </p:cNvPr>
          <p:cNvPicPr>
            <a:picLocks noChangeAspect="1"/>
          </p:cNvPicPr>
          <p:nvPr/>
        </p:nvPicPr>
        <p:blipFill>
          <a:blip r:embed="rId3"/>
          <a:stretch>
            <a:fillRect/>
          </a:stretch>
        </p:blipFill>
        <p:spPr>
          <a:xfrm>
            <a:off x="3216728" y="933784"/>
            <a:ext cx="5758543" cy="3840505"/>
          </a:xfrm>
          <a:prstGeom prst="rect">
            <a:avLst/>
          </a:prstGeom>
        </p:spPr>
      </p:pic>
    </p:spTree>
    <p:extLst>
      <p:ext uri="{BB962C8B-B14F-4D97-AF65-F5344CB8AC3E}">
        <p14:creationId xmlns:p14="http://schemas.microsoft.com/office/powerpoint/2010/main" val="40386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AB8E6B-E616-0FE5-C1A1-592AE32E968A}"/>
              </a:ext>
            </a:extLst>
          </p:cNvPr>
          <p:cNvSpPr>
            <a:spLocks noGrp="1"/>
          </p:cNvSpPr>
          <p:nvPr>
            <p:ph type="title"/>
          </p:nvPr>
        </p:nvSpPr>
        <p:spPr/>
        <p:txBody>
          <a:bodyPr>
            <a:normAutofit fontScale="90000"/>
          </a:bodyPr>
          <a:lstStyle/>
          <a:p>
            <a:r>
              <a:rPr lang="en-US" dirty="0"/>
              <a:t>Production</a:t>
            </a:r>
          </a:p>
        </p:txBody>
      </p:sp>
      <p:sp>
        <p:nvSpPr>
          <p:cNvPr id="7" name="Content Placeholder 6">
            <a:extLst>
              <a:ext uri="{FF2B5EF4-FFF2-40B4-BE49-F238E27FC236}">
                <a16:creationId xmlns:a16="http://schemas.microsoft.com/office/drawing/2014/main" id="{E1779FA7-8D60-702E-8E61-2188D5DB2C44}"/>
              </a:ext>
            </a:extLst>
          </p:cNvPr>
          <p:cNvSpPr>
            <a:spLocks noGrp="1"/>
          </p:cNvSpPr>
          <p:nvPr>
            <p:ph idx="1"/>
          </p:nvPr>
        </p:nvSpPr>
        <p:spPr>
          <a:xfrm>
            <a:off x="838200" y="955964"/>
            <a:ext cx="10515600" cy="4778630"/>
          </a:xfrm>
        </p:spPr>
        <p:txBody>
          <a:bodyPr>
            <a:normAutofit fontScale="92500" lnSpcReduction="20000"/>
          </a:bodyPr>
          <a:lstStyle/>
          <a:p>
            <a:r>
              <a:rPr lang="en-US" dirty="0"/>
              <a:t>Categories of </a:t>
            </a:r>
            <a:r>
              <a:rPr lang="en-US" b="1" u="sng" dirty="0"/>
              <a:t>factors of production (inputs)</a:t>
            </a:r>
            <a:r>
              <a:rPr lang="en-US" dirty="0"/>
              <a:t> - resources that firms use to produce their products,: </a:t>
            </a:r>
          </a:p>
          <a:p>
            <a:pPr lvl="1"/>
            <a:r>
              <a:rPr lang="en-US" dirty="0"/>
              <a:t>Natural Resources (Land and Raw Materials) </a:t>
            </a:r>
          </a:p>
          <a:p>
            <a:pPr lvl="1"/>
            <a:r>
              <a:rPr lang="en-US" dirty="0"/>
              <a:t>Labor </a:t>
            </a:r>
          </a:p>
          <a:p>
            <a:pPr lvl="1"/>
            <a:r>
              <a:rPr lang="en-US" dirty="0"/>
              <a:t>Capital </a:t>
            </a:r>
          </a:p>
          <a:p>
            <a:pPr lvl="1"/>
            <a:r>
              <a:rPr lang="en-US" dirty="0"/>
              <a:t>Technology </a:t>
            </a:r>
          </a:p>
          <a:p>
            <a:pPr lvl="1"/>
            <a:r>
              <a:rPr lang="en-US" dirty="0"/>
              <a:t>Entrepreneurship</a:t>
            </a:r>
          </a:p>
          <a:p>
            <a:endParaRPr lang="en-US" dirty="0"/>
          </a:p>
          <a:p>
            <a:endParaRPr lang="en-US" dirty="0"/>
          </a:p>
          <a:p>
            <a:r>
              <a:rPr lang="en-US" b="1" dirty="0"/>
              <a:t>Production function </a:t>
            </a:r>
            <a:r>
              <a:rPr lang="en-US" dirty="0"/>
              <a:t>- mathematical equation that tells how much output (Q) a firm can produce with given amounts of the inputs.</a:t>
            </a:r>
          </a:p>
          <a:p>
            <a:endParaRPr lang="en-US" dirty="0"/>
          </a:p>
          <a:p>
            <a:pPr marL="0" indent="0" algn="ctr">
              <a:buNone/>
            </a:pPr>
            <a:r>
              <a:rPr lang="en-US" dirty="0"/>
              <a:t>Q = </a:t>
            </a:r>
            <a:r>
              <a:rPr lang="en-US" i="1" dirty="0"/>
              <a:t>f </a:t>
            </a:r>
            <a:r>
              <a:rPr lang="en-US" dirty="0"/>
              <a:t>[NR,L, </a:t>
            </a:r>
            <a:r>
              <a:rPr lang="en-US" dirty="0" err="1"/>
              <a:t>K,t</a:t>
            </a:r>
            <a:r>
              <a:rPr lang="en-US" dirty="0"/>
              <a:t>, E]</a:t>
            </a:r>
          </a:p>
          <a:p>
            <a:endParaRPr lang="en-US" dirty="0"/>
          </a:p>
        </p:txBody>
      </p:sp>
    </p:spTree>
    <p:extLst>
      <p:ext uri="{BB962C8B-B14F-4D97-AF65-F5344CB8AC3E}">
        <p14:creationId xmlns:p14="http://schemas.microsoft.com/office/powerpoint/2010/main" val="1262076950"/>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1799</Words>
  <Application>Microsoft Office PowerPoint</Application>
  <PresentationFormat>Widescreen</PresentationFormat>
  <Paragraphs>199</Paragraphs>
  <Slides>30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Equation</vt:lpstr>
      <vt:lpstr>Economics</vt:lpstr>
      <vt:lpstr>Ch.7 OUTLINE</vt:lpstr>
      <vt:lpstr>Amazon - Example of Economies of Scale </vt:lpstr>
      <vt:lpstr>Theory of the Firm</vt:lpstr>
      <vt:lpstr>The Spectrum of Competition</vt:lpstr>
      <vt:lpstr>7.1 Explicit and Implicit Costs, and Accounting and Economic Profit</vt:lpstr>
      <vt:lpstr>Types of Profit</vt:lpstr>
      <vt:lpstr>7.2 Production in the Short Run</vt:lpstr>
      <vt:lpstr>Production</vt:lpstr>
      <vt:lpstr>Inputs</vt:lpstr>
      <vt:lpstr>Short and Long Run Production</vt:lpstr>
      <vt:lpstr>Example - Production in Short Run</vt:lpstr>
      <vt:lpstr>Marginal Product</vt:lpstr>
      <vt:lpstr>Short Run Production Function for Trees</vt:lpstr>
      <vt:lpstr>General Case of Total Product and Marginal Product Curves</vt:lpstr>
      <vt:lpstr>7.3 Costs in the Short Run</vt:lpstr>
      <vt:lpstr>Costs</vt:lpstr>
      <vt:lpstr>How Output Affects Total Costs</vt:lpstr>
      <vt:lpstr>Cost Curves</vt:lpstr>
      <vt:lpstr>Average Profit</vt:lpstr>
      <vt:lpstr>7.4 Production in the Long Run</vt:lpstr>
      <vt:lpstr>7.5 Costs in the Long Run</vt:lpstr>
      <vt:lpstr>Economies of Scale</vt:lpstr>
      <vt:lpstr>Shapes of Long-Run Average Cost Curves</vt:lpstr>
      <vt:lpstr>From Short-Run Average Cost Curves to Long-Run Average Cost Curves</vt:lpstr>
      <vt:lpstr>Ranges on the Long-Run Average Cost Curve</vt:lpstr>
      <vt:lpstr>The Size and Number of Firms in an Industry</vt:lpstr>
      <vt:lpstr>The LRAC Curve and the Size and Number of Firms</vt:lpstr>
      <vt:lpstr>The LRAC Curve and the Size and Number of Firms,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89</cp:revision>
  <dcterms:created xsi:type="dcterms:W3CDTF">2018-05-29T21:16:34Z</dcterms:created>
  <dcterms:modified xsi:type="dcterms:W3CDTF">2025-09-16T17:59:18Z</dcterms:modified>
</cp:coreProperties>
</file>