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9" r:id="rId16"/>
    <p:sldId id="271" r:id="rId17"/>
    <p:sldId id="272" r:id="rId18"/>
    <p:sldId id="273" r:id="rId19"/>
    <p:sldId id="274" r:id="rId20"/>
    <p:sldId id="275" r:id="rId21"/>
    <p:sldId id="276" r:id="rId22"/>
    <p:sldId id="278"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478053"/>
            <a:ext cx="9144000" cy="1011237"/>
          </a:xfrm>
        </p:spPr>
        <p:txBody>
          <a:bodyPr>
            <a:normAutofit/>
          </a:bodyPr>
          <a:lstStyle/>
          <a:p>
            <a:r>
              <a:rPr lang="en-US" dirty="0"/>
              <a:t>Economics</a:t>
            </a:r>
          </a:p>
        </p:txBody>
      </p:sp>
      <p:sp>
        <p:nvSpPr>
          <p:cNvPr id="2" name="Text Placeholder 23">
            <a:extLst>
              <a:ext uri="{FF2B5EF4-FFF2-40B4-BE49-F238E27FC236}">
                <a16:creationId xmlns:a16="http://schemas.microsoft.com/office/drawing/2014/main" id="{ED4C0EE6-692A-007F-F545-E484F564A87E}"/>
              </a:ext>
            </a:extLst>
          </p:cNvPr>
          <p:cNvSpPr>
            <a:spLocks noGrp="1"/>
          </p:cNvSpPr>
          <p:nvPr>
            <p:ph type="body" sz="quarter" idx="14"/>
          </p:nvPr>
        </p:nvSpPr>
        <p:spPr>
          <a:xfrm>
            <a:off x="1524000" y="3489517"/>
            <a:ext cx="9144000" cy="717294"/>
          </a:xfrm>
        </p:spPr>
        <p:txBody>
          <a:bodyPr>
            <a:normAutofit fontScale="92500" lnSpcReduction="10000"/>
          </a:bodyPr>
          <a:lstStyle/>
          <a:p>
            <a:r>
              <a:rPr lang="en-US" sz="5500" dirty="0"/>
              <a:t>PERFECT COMPETITION</a:t>
            </a: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r>
              <a:rPr lang="en-US" dirty="0"/>
              <a:t>Profits and Losses with the Average Cost Curve</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p:txBody>
          <a:bodyPr/>
          <a:lstStyle/>
          <a:p>
            <a:r>
              <a:rPr lang="en-US" dirty="0"/>
              <a:t>Does maximizing profit (producing where MR = MC) imply an actual </a:t>
            </a:r>
            <a:r>
              <a:rPr lang="en-US" u="sng" dirty="0"/>
              <a:t>economic profit</a:t>
            </a:r>
            <a:r>
              <a:rPr lang="en-US" dirty="0"/>
              <a:t>? </a:t>
            </a:r>
          </a:p>
          <a:p>
            <a:endParaRPr lang="en-US" dirty="0"/>
          </a:p>
          <a:p>
            <a:r>
              <a:rPr lang="en-US" dirty="0"/>
              <a:t>The answer depends on the relationship between price and average total cost, which is the average profit or </a:t>
            </a:r>
            <a:r>
              <a:rPr lang="en-US" b="1" dirty="0"/>
              <a:t>profit margin</a:t>
            </a:r>
            <a:r>
              <a:rPr lang="en-US" dirty="0"/>
              <a:t>.</a:t>
            </a:r>
          </a:p>
          <a:p>
            <a:endParaRPr lang="en-US" dirty="0"/>
          </a:p>
        </p:txBody>
      </p:sp>
    </p:spTree>
    <p:extLst>
      <p:ext uri="{BB962C8B-B14F-4D97-AF65-F5344CB8AC3E}">
        <p14:creationId xmlns:p14="http://schemas.microsoft.com/office/powerpoint/2010/main" val="3282360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0D94-BC28-C9C1-98B8-20E0C38B7E0A}"/>
              </a:ext>
            </a:extLst>
          </p:cNvPr>
          <p:cNvSpPr>
            <a:spLocks noGrp="1"/>
          </p:cNvSpPr>
          <p:nvPr>
            <p:ph type="title"/>
          </p:nvPr>
        </p:nvSpPr>
        <p:spPr/>
        <p:txBody>
          <a:bodyPr>
            <a:normAutofit fontScale="90000"/>
          </a:bodyPr>
          <a:lstStyle/>
          <a:p>
            <a:r>
              <a:rPr lang="en-US" dirty="0"/>
              <a:t>Price and Average Cost at the Raspberry Farm</a:t>
            </a:r>
          </a:p>
        </p:txBody>
      </p:sp>
      <p:sp>
        <p:nvSpPr>
          <p:cNvPr id="4" name="Content Placeholder 3">
            <a:extLst>
              <a:ext uri="{FF2B5EF4-FFF2-40B4-BE49-F238E27FC236}">
                <a16:creationId xmlns:a16="http://schemas.microsoft.com/office/drawing/2014/main" id="{4DD9B858-41BC-6C3C-AA2F-8C3806EE4F1A}"/>
              </a:ext>
            </a:extLst>
          </p:cNvPr>
          <p:cNvSpPr>
            <a:spLocks noGrp="1"/>
          </p:cNvSpPr>
          <p:nvPr>
            <p:ph sz="half" idx="2"/>
          </p:nvPr>
        </p:nvSpPr>
        <p:spPr>
          <a:xfrm>
            <a:off x="6972300" y="992620"/>
            <a:ext cx="4572000" cy="5426963"/>
          </a:xfrm>
        </p:spPr>
        <p:txBody>
          <a:bodyPr>
            <a:normAutofit fontScale="92500" lnSpcReduction="10000"/>
          </a:bodyPr>
          <a:lstStyle/>
          <a:p>
            <a:r>
              <a:rPr lang="en-US" dirty="0"/>
              <a:t>In (a), price intersects MC </a:t>
            </a:r>
            <a:r>
              <a:rPr lang="en-US" i="1" dirty="0"/>
              <a:t>above</a:t>
            </a:r>
            <a:r>
              <a:rPr lang="en-US" dirty="0"/>
              <a:t> the AC curve. </a:t>
            </a:r>
          </a:p>
          <a:p>
            <a:pPr lvl="1"/>
            <a:r>
              <a:rPr lang="en-US" dirty="0"/>
              <a:t>Since price &gt; AC, the firm is making a </a:t>
            </a:r>
            <a:r>
              <a:rPr lang="en-US" u="sng" dirty="0"/>
              <a:t>profit</a:t>
            </a:r>
            <a:r>
              <a:rPr lang="en-US" dirty="0"/>
              <a:t>.  </a:t>
            </a:r>
          </a:p>
          <a:p>
            <a:endParaRPr lang="en-US" dirty="0"/>
          </a:p>
          <a:p>
            <a:r>
              <a:rPr lang="en-US" dirty="0"/>
              <a:t>In (b), price intersects MC at the minimum point of the AC curve. </a:t>
            </a:r>
          </a:p>
          <a:p>
            <a:pPr lvl="1"/>
            <a:r>
              <a:rPr lang="en-US" dirty="0"/>
              <a:t>Since price = AC, the firm is </a:t>
            </a:r>
            <a:r>
              <a:rPr lang="en-US" i="1" dirty="0"/>
              <a:t>breaking even</a:t>
            </a:r>
            <a:r>
              <a:rPr lang="en-US" dirty="0"/>
              <a:t>. </a:t>
            </a:r>
          </a:p>
          <a:p>
            <a:endParaRPr lang="en-US" dirty="0"/>
          </a:p>
          <a:p>
            <a:r>
              <a:rPr lang="en-US" dirty="0"/>
              <a:t>In (c), price intersects MC below the AC curve. </a:t>
            </a:r>
          </a:p>
          <a:p>
            <a:pPr lvl="1"/>
            <a:r>
              <a:rPr lang="en-US" dirty="0"/>
              <a:t>Since price &lt; average cost, the firm is making a </a:t>
            </a:r>
            <a:r>
              <a:rPr lang="en-US" i="1" dirty="0"/>
              <a:t>loss</a:t>
            </a:r>
            <a:r>
              <a:rPr lang="en-US" dirty="0"/>
              <a:t>.</a:t>
            </a:r>
          </a:p>
          <a:p>
            <a:endParaRPr lang="en-US" dirty="0"/>
          </a:p>
        </p:txBody>
      </p:sp>
      <p:pic>
        <p:nvPicPr>
          <p:cNvPr id="6" name="Picture 5" descr="Three graphs are illustrated. The first one (a) shows u-shaped average cost combined with a marginal cost curve that first decreases, then increases and intersects average cost at the minimum average cost. A horizontal line shows the market price of raspberries at 5 dollars. This is also marginal revenue, and it is shown intersecting the marginal cost curve at a quantity of 85 packs of raspberries, which is the profit-maximizing amount of output. This intersection is labeled E, and a vertical line is drawn down from it to the quantity axis. This vertical line intersects the average cost curve at a point labeled C. A blue-shaded rectangle is created showing positive profits at this price of raspberries. The next graph (b) shows the break-even point. Average cost and marginal cost are drawn the same, but the market price is now 3 dollars, which is also marginal revenue. This marginal revenue line intersects marginal cost at minimum average cost, at a point labeled E, and the profit-maximizing quantity of raspberries is shown as 70 packs. Because marginal revenue and average cost are equal, there is no profit or loss. The last graph (c) shows loss. Average cost and marginal cost are drawn the same, but the market price is now 2 dollars, which is also marginal revenue. This marginal revenue line intersects marginal cost at point labeled E which is below average cost. A vertical line is drawn up from this point to average cost, and that intersection is labeled C. The vertical distance E to C represents the per unit loss of producing this amount of raspberries, 65 packs. A red-shaded rectangle is created showing the loss.">
            <a:extLst>
              <a:ext uri="{FF2B5EF4-FFF2-40B4-BE49-F238E27FC236}">
                <a16:creationId xmlns:a16="http://schemas.microsoft.com/office/drawing/2014/main" id="{B4B61BB6-41A5-9A70-D005-A1667236E833}"/>
              </a:ext>
            </a:extLst>
          </p:cNvPr>
          <p:cNvPicPr>
            <a:picLocks noChangeAspect="1"/>
          </p:cNvPicPr>
          <p:nvPr/>
        </p:nvPicPr>
        <p:blipFill>
          <a:blip r:embed="rId3"/>
          <a:stretch>
            <a:fillRect/>
          </a:stretch>
        </p:blipFill>
        <p:spPr>
          <a:xfrm>
            <a:off x="838200" y="994143"/>
            <a:ext cx="5943600" cy="5425440"/>
          </a:xfrm>
          <a:prstGeom prst="rect">
            <a:avLst/>
          </a:prstGeom>
        </p:spPr>
      </p:pic>
    </p:spTree>
    <p:extLst>
      <p:ext uri="{BB962C8B-B14F-4D97-AF65-F5344CB8AC3E}">
        <p14:creationId xmlns:p14="http://schemas.microsoft.com/office/powerpoint/2010/main" val="13106079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r>
              <a:rPr lang="en-US" dirty="0"/>
              <a:t>The Shutdown Point</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p:txBody>
          <a:bodyPr>
            <a:normAutofit fontScale="92500" lnSpcReduction="10000"/>
          </a:bodyPr>
          <a:lstStyle/>
          <a:p>
            <a:pPr marL="0" indent="0">
              <a:buNone/>
            </a:pPr>
            <a:r>
              <a:rPr lang="en-US" u="sng" dirty="0"/>
              <a:t>Discussion Question</a:t>
            </a:r>
            <a:r>
              <a:rPr lang="en-US" dirty="0"/>
              <a:t>: Why can a firm not avoid losses by shutting down and not producing at all?</a:t>
            </a:r>
          </a:p>
          <a:p>
            <a:endParaRPr lang="en-US" dirty="0"/>
          </a:p>
          <a:p>
            <a:endParaRPr lang="en-US" dirty="0"/>
          </a:p>
          <a:p>
            <a:pPr lvl="1"/>
            <a:r>
              <a:rPr lang="en-US" b="1" dirty="0"/>
              <a:t>Shutdown point </a:t>
            </a:r>
            <a:r>
              <a:rPr lang="en-US" dirty="0"/>
              <a:t>- the intersection of the average variable cost curve and the marginal cost curve. If:</a:t>
            </a:r>
          </a:p>
          <a:p>
            <a:endParaRPr lang="en-US" dirty="0"/>
          </a:p>
          <a:p>
            <a:pPr lvl="2"/>
            <a:r>
              <a:rPr lang="en-US" dirty="0"/>
              <a:t>price &lt; minimum AVC, then the firm shuts down</a:t>
            </a:r>
          </a:p>
          <a:p>
            <a:pPr lvl="2"/>
            <a:endParaRPr lang="en-US" dirty="0"/>
          </a:p>
          <a:p>
            <a:pPr lvl="2"/>
            <a:r>
              <a:rPr lang="en-US" dirty="0"/>
              <a:t>price &gt; minimum AVC, then the firm stays in business</a:t>
            </a:r>
          </a:p>
          <a:p>
            <a:endParaRPr lang="en-US" dirty="0"/>
          </a:p>
        </p:txBody>
      </p:sp>
    </p:spTree>
    <p:extLst>
      <p:ext uri="{BB962C8B-B14F-4D97-AF65-F5344CB8AC3E}">
        <p14:creationId xmlns:p14="http://schemas.microsoft.com/office/powerpoint/2010/main" val="276948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marL="0" marR="0" lvl="0" indent="0" rtl="0">
              <a:spcBef>
                <a:spcPts val="0"/>
              </a:spcBef>
            </a:pPr>
            <a:r>
              <a:rPr lang="en-US" dirty="0"/>
              <a:t>The Shutdown Point for the Raspberry Farm</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4219302"/>
            <a:ext cx="10515600" cy="1852155"/>
          </a:xfrm>
        </p:spPr>
        <p:txBody>
          <a:bodyPr>
            <a:normAutofit fontScale="85000" lnSpcReduction="10000"/>
          </a:bodyPr>
          <a:lstStyle/>
          <a:p>
            <a:r>
              <a:rPr lang="en-US" dirty="0"/>
              <a:t>In (a), the farm produces at a level of 65. It is making losses, but price &gt; AVC, so it continues to operate. </a:t>
            </a:r>
          </a:p>
          <a:p>
            <a:r>
              <a:rPr lang="en-US" dirty="0"/>
              <a:t>In (b), the farm produces at a level of 60. This price &lt; AVC for this level of output.  </a:t>
            </a:r>
          </a:p>
          <a:p>
            <a:r>
              <a:rPr lang="en-US" dirty="0"/>
              <a:t>If the farmer cannot pay workers (the variable costs), then it has to shut down. </a:t>
            </a:r>
          </a:p>
        </p:txBody>
      </p:sp>
      <p:pic>
        <p:nvPicPr>
          <p:cNvPr id="4" name="Picture 3" descr="The graphs show that despite negative profits (i.e. losses), firms can continue to operate. However, when prices drop beneath variable cost, firms will shut down">
            <a:extLst>
              <a:ext uri="{FF2B5EF4-FFF2-40B4-BE49-F238E27FC236}">
                <a16:creationId xmlns:a16="http://schemas.microsoft.com/office/drawing/2014/main" id="{6DA5A7B7-CFA4-5F2E-4431-8AB6EF279606}"/>
              </a:ext>
            </a:extLst>
          </p:cNvPr>
          <p:cNvPicPr>
            <a:picLocks noChangeAspect="1"/>
          </p:cNvPicPr>
          <p:nvPr/>
        </p:nvPicPr>
        <p:blipFill>
          <a:blip r:embed="rId3"/>
          <a:stretch>
            <a:fillRect/>
          </a:stretch>
        </p:blipFill>
        <p:spPr>
          <a:xfrm>
            <a:off x="2421164" y="961074"/>
            <a:ext cx="7349671" cy="3086862"/>
          </a:xfrm>
          <a:prstGeom prst="rect">
            <a:avLst/>
          </a:prstGeom>
        </p:spPr>
      </p:pic>
    </p:spTree>
    <p:extLst>
      <p:ext uri="{BB962C8B-B14F-4D97-AF65-F5344CB8AC3E}">
        <p14:creationId xmlns:p14="http://schemas.microsoft.com/office/powerpoint/2010/main" val="3168685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rtl="0">
              <a:spcBef>
                <a:spcPts val="0"/>
              </a:spcBef>
            </a:pPr>
            <a:r>
              <a:rPr lang="en-US" dirty="0"/>
              <a:t>Short-Run Outcomes for Perfectly Competitive Firms </a:t>
            </a:r>
          </a:p>
        </p:txBody>
      </p:sp>
      <p:sp>
        <p:nvSpPr>
          <p:cNvPr id="3" name="Content Placeholder 2">
            <a:extLst>
              <a:ext uri="{FF2B5EF4-FFF2-40B4-BE49-F238E27FC236}">
                <a16:creationId xmlns:a16="http://schemas.microsoft.com/office/drawing/2014/main" id="{D5CCC4B6-2CCC-91C6-1FDA-7B81C06009F1}"/>
              </a:ext>
            </a:extLst>
          </p:cNvPr>
          <p:cNvSpPr>
            <a:spLocks noGrp="1"/>
          </p:cNvSpPr>
          <p:nvPr>
            <p:ph sz="half" idx="2"/>
          </p:nvPr>
        </p:nvSpPr>
        <p:spPr>
          <a:xfrm>
            <a:off x="6172200" y="1010661"/>
            <a:ext cx="5181600" cy="3979350"/>
          </a:xfrm>
        </p:spPr>
        <p:txBody>
          <a:bodyPr>
            <a:normAutofit fontScale="77500" lnSpcReduction="20000"/>
          </a:bodyPr>
          <a:lstStyle/>
          <a:p>
            <a:r>
              <a:rPr lang="en-US" dirty="0"/>
              <a:t>We can divide the MC curve into 3 zones, based on where it is crossed by the AC and AVC curves. </a:t>
            </a:r>
          </a:p>
          <a:p>
            <a:endParaRPr lang="en-US" dirty="0"/>
          </a:p>
          <a:p>
            <a:r>
              <a:rPr lang="en-US" dirty="0"/>
              <a:t>We call the point where MC crosses AC the </a:t>
            </a:r>
            <a:r>
              <a:rPr lang="en-US" u="sng" dirty="0"/>
              <a:t>break even point</a:t>
            </a:r>
            <a:r>
              <a:rPr lang="en-US" dirty="0"/>
              <a:t>. </a:t>
            </a:r>
          </a:p>
          <a:p>
            <a:endParaRPr lang="en-US" dirty="0"/>
          </a:p>
          <a:p>
            <a:r>
              <a:rPr lang="en-US" dirty="0"/>
              <a:t>If the firm is operating where </a:t>
            </a:r>
            <a:r>
              <a:rPr lang="en-US" i="1" dirty="0"/>
              <a:t>price</a:t>
            </a:r>
            <a:r>
              <a:rPr lang="en-US" dirty="0"/>
              <a:t> &gt; </a:t>
            </a:r>
            <a:r>
              <a:rPr lang="en-US" i="1" dirty="0"/>
              <a:t>break even point</a:t>
            </a:r>
            <a:r>
              <a:rPr lang="en-US" dirty="0"/>
              <a:t>, then price &gt; AC and the firm is </a:t>
            </a:r>
            <a:r>
              <a:rPr lang="en-US" u="sng" dirty="0"/>
              <a:t>earning profits</a:t>
            </a:r>
            <a:r>
              <a:rPr lang="en-US" dirty="0"/>
              <a:t>. </a:t>
            </a:r>
          </a:p>
          <a:p>
            <a:endParaRPr lang="en-US" dirty="0"/>
          </a:p>
          <a:p>
            <a:r>
              <a:rPr lang="en-US" dirty="0"/>
              <a:t>If the </a:t>
            </a:r>
            <a:r>
              <a:rPr lang="en-US" i="1" dirty="0"/>
              <a:t>price</a:t>
            </a:r>
            <a:r>
              <a:rPr lang="en-US" dirty="0"/>
              <a:t> = </a:t>
            </a:r>
            <a:r>
              <a:rPr lang="en-US" i="1" dirty="0"/>
              <a:t>break even point</a:t>
            </a:r>
            <a:r>
              <a:rPr lang="en-US" dirty="0"/>
              <a:t>, then the firm is making </a:t>
            </a:r>
            <a:r>
              <a:rPr lang="en-US" u="sng" dirty="0"/>
              <a:t>zero profits</a:t>
            </a:r>
            <a:r>
              <a:rPr lang="en-US" dirty="0"/>
              <a:t>. </a:t>
            </a:r>
          </a:p>
          <a:p>
            <a:endParaRPr lang="en-US" dirty="0"/>
          </a:p>
        </p:txBody>
      </p:sp>
      <p:sp>
        <p:nvSpPr>
          <p:cNvPr id="4" name="Content Placeholder 6">
            <a:extLst>
              <a:ext uri="{FF2B5EF4-FFF2-40B4-BE49-F238E27FC236}">
                <a16:creationId xmlns:a16="http://schemas.microsoft.com/office/drawing/2014/main" id="{B6363499-0B5F-9997-BECB-0A25C00B80BD}"/>
              </a:ext>
            </a:extLst>
          </p:cNvPr>
          <p:cNvSpPr>
            <a:spLocks noGrp="1"/>
          </p:cNvSpPr>
          <p:nvPr>
            <p:ph idx="1"/>
          </p:nvPr>
        </p:nvSpPr>
        <p:spPr>
          <a:xfrm>
            <a:off x="838200" y="5300027"/>
            <a:ext cx="10515600" cy="902059"/>
          </a:xfrm>
        </p:spPr>
        <p:txBody>
          <a:bodyPr>
            <a:normAutofit fontScale="77500" lnSpcReduction="20000"/>
          </a:bodyPr>
          <a:lstStyle/>
          <a:p>
            <a:r>
              <a:rPr lang="en-US" b="1" dirty="0"/>
              <a:t>Break even point </a:t>
            </a:r>
            <a:r>
              <a:rPr lang="en-US" dirty="0"/>
              <a:t>- level of output where the MC intersects the AC curve at the minimum point of AC; if the price is at this point, the firm is earning zero economic profits.</a:t>
            </a:r>
          </a:p>
        </p:txBody>
      </p:sp>
      <p:pic>
        <p:nvPicPr>
          <p:cNvPr id="8" name="Picture 7" descr="The graph shows how the marginal cost curve reveals three different zones: above the zero-profit point, between the zero profit point and the shutdown point, and below the shutdown point.">
            <a:extLst>
              <a:ext uri="{FF2B5EF4-FFF2-40B4-BE49-F238E27FC236}">
                <a16:creationId xmlns:a16="http://schemas.microsoft.com/office/drawing/2014/main" id="{0B7D955A-C4A2-C0E6-4EF6-88207122F4C7}"/>
              </a:ext>
            </a:extLst>
          </p:cNvPr>
          <p:cNvPicPr>
            <a:picLocks noChangeAspect="1"/>
          </p:cNvPicPr>
          <p:nvPr/>
        </p:nvPicPr>
        <p:blipFill>
          <a:blip r:embed="rId3"/>
          <a:stretch>
            <a:fillRect/>
          </a:stretch>
        </p:blipFill>
        <p:spPr>
          <a:xfrm>
            <a:off x="838200" y="1095841"/>
            <a:ext cx="5211362" cy="3609509"/>
          </a:xfrm>
          <a:prstGeom prst="rect">
            <a:avLst/>
          </a:prstGeom>
        </p:spPr>
      </p:pic>
    </p:spTree>
    <p:extLst>
      <p:ext uri="{BB962C8B-B14F-4D97-AF65-F5344CB8AC3E}">
        <p14:creationId xmlns:p14="http://schemas.microsoft.com/office/powerpoint/2010/main" val="13898333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rtl="0">
              <a:spcBef>
                <a:spcPts val="0"/>
              </a:spcBef>
            </a:pPr>
            <a:r>
              <a:rPr lang="en-US" dirty="0"/>
              <a:t>Short-Run Outcomes for Perfectly Competitive Firms </a:t>
            </a:r>
          </a:p>
        </p:txBody>
      </p:sp>
      <p:sp>
        <p:nvSpPr>
          <p:cNvPr id="3" name="Content Placeholder 2">
            <a:extLst>
              <a:ext uri="{FF2B5EF4-FFF2-40B4-BE49-F238E27FC236}">
                <a16:creationId xmlns:a16="http://schemas.microsoft.com/office/drawing/2014/main" id="{D5CCC4B6-2CCC-91C6-1FDA-7B81C06009F1}"/>
              </a:ext>
            </a:extLst>
          </p:cNvPr>
          <p:cNvSpPr>
            <a:spLocks noGrp="1"/>
          </p:cNvSpPr>
          <p:nvPr>
            <p:ph sz="half" idx="2"/>
          </p:nvPr>
        </p:nvSpPr>
        <p:spPr>
          <a:xfrm>
            <a:off x="6172200" y="1010661"/>
            <a:ext cx="5181600" cy="4490253"/>
          </a:xfrm>
        </p:spPr>
        <p:txBody>
          <a:bodyPr>
            <a:normAutofit fontScale="92500" lnSpcReduction="10000"/>
          </a:bodyPr>
          <a:lstStyle/>
          <a:p>
            <a:r>
              <a:rPr lang="en-US" dirty="0"/>
              <a:t>If </a:t>
            </a:r>
            <a:r>
              <a:rPr lang="en-US" i="1" dirty="0"/>
              <a:t>shutdown point &lt; price &lt; break even point</a:t>
            </a:r>
            <a:r>
              <a:rPr lang="en-US" dirty="0"/>
              <a:t>, </a:t>
            </a:r>
          </a:p>
          <a:p>
            <a:pPr lvl="1"/>
            <a:r>
              <a:rPr lang="en-US" dirty="0"/>
              <a:t>the firm is </a:t>
            </a:r>
            <a:r>
              <a:rPr lang="en-US" u="sng" dirty="0"/>
              <a:t>making losses</a:t>
            </a:r>
            <a:r>
              <a:rPr lang="en-US" dirty="0"/>
              <a:t> </a:t>
            </a:r>
          </a:p>
          <a:p>
            <a:pPr lvl="1"/>
            <a:r>
              <a:rPr lang="en-US" dirty="0"/>
              <a:t>but will continue to operate in the short run, </a:t>
            </a:r>
          </a:p>
          <a:p>
            <a:pPr lvl="1"/>
            <a:r>
              <a:rPr lang="en-US" dirty="0"/>
              <a:t>since it is covering its variable costs, and more if price is above the shutdown-point price. </a:t>
            </a:r>
          </a:p>
          <a:p>
            <a:endParaRPr lang="en-US" dirty="0"/>
          </a:p>
          <a:p>
            <a:r>
              <a:rPr lang="en-US" dirty="0"/>
              <a:t>If </a:t>
            </a:r>
            <a:r>
              <a:rPr lang="en-US" i="1" dirty="0"/>
              <a:t>price &lt; shutdown point</a:t>
            </a:r>
            <a:r>
              <a:rPr lang="en-US" dirty="0"/>
              <a:t>, then the firm will </a:t>
            </a:r>
            <a:r>
              <a:rPr lang="en-US" u="sng" dirty="0"/>
              <a:t>shut down immediately</a:t>
            </a:r>
            <a:r>
              <a:rPr lang="en-US" dirty="0"/>
              <a:t>, since it is not even covering its variable costs.</a:t>
            </a:r>
          </a:p>
          <a:p>
            <a:endParaRPr lang="en-US" dirty="0"/>
          </a:p>
        </p:txBody>
      </p:sp>
      <p:pic>
        <p:nvPicPr>
          <p:cNvPr id="9" name="Picture 8" descr="The graph shows how the marginal cost curve reveals three different zones: above the zero-profit point, between the zero profit point and the shutdown point, and below the shutdown point.">
            <a:extLst>
              <a:ext uri="{FF2B5EF4-FFF2-40B4-BE49-F238E27FC236}">
                <a16:creationId xmlns:a16="http://schemas.microsoft.com/office/drawing/2014/main" id="{34FDA4A6-0518-8FB8-7199-FF67D34BB741}"/>
              </a:ext>
            </a:extLst>
          </p:cNvPr>
          <p:cNvPicPr>
            <a:picLocks noChangeAspect="1"/>
          </p:cNvPicPr>
          <p:nvPr/>
        </p:nvPicPr>
        <p:blipFill>
          <a:blip r:embed="rId3"/>
          <a:stretch>
            <a:fillRect/>
          </a:stretch>
        </p:blipFill>
        <p:spPr>
          <a:xfrm>
            <a:off x="838200" y="1095841"/>
            <a:ext cx="5211362" cy="3609509"/>
          </a:xfrm>
          <a:prstGeom prst="rect">
            <a:avLst/>
          </a:prstGeom>
        </p:spPr>
      </p:pic>
    </p:spTree>
    <p:extLst>
      <p:ext uri="{BB962C8B-B14F-4D97-AF65-F5344CB8AC3E}">
        <p14:creationId xmlns:p14="http://schemas.microsoft.com/office/powerpoint/2010/main" val="503619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a:spcBef>
                <a:spcPts val="0"/>
              </a:spcBef>
            </a:pPr>
            <a:r>
              <a:rPr lang="en-US" dirty="0"/>
              <a:t>8.3 Entry and Exit Decisions in the Long Run</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p:txBody>
          <a:bodyPr/>
          <a:lstStyle/>
          <a:p>
            <a:r>
              <a:rPr lang="en-US" b="1" dirty="0"/>
              <a:t>Entry</a:t>
            </a:r>
            <a:r>
              <a:rPr lang="en-US" dirty="0"/>
              <a:t> - when new firms enter the industry in response to increased industry profits.</a:t>
            </a:r>
          </a:p>
          <a:p>
            <a:endParaRPr lang="en-US" dirty="0"/>
          </a:p>
          <a:p>
            <a:r>
              <a:rPr lang="en-US" b="1" dirty="0"/>
              <a:t>Exit</a:t>
            </a:r>
            <a:r>
              <a:rPr lang="en-US" dirty="0"/>
              <a:t> - the long-run process of reducing production in response to a sustained pattern of losses.</a:t>
            </a:r>
          </a:p>
          <a:p>
            <a:endParaRPr lang="en-US" dirty="0"/>
          </a:p>
          <a:p>
            <a:r>
              <a:rPr lang="en-US" b="1" dirty="0"/>
              <a:t>Long-run equilibrium </a:t>
            </a:r>
            <a:r>
              <a:rPr lang="en-US" dirty="0"/>
              <a:t>- where all firms earn zero economic profits producing the output level where P = MR = MC and P = AC.</a:t>
            </a:r>
          </a:p>
          <a:p>
            <a:endParaRPr lang="en-US" dirty="0"/>
          </a:p>
        </p:txBody>
      </p:sp>
    </p:spTree>
    <p:extLst>
      <p:ext uri="{BB962C8B-B14F-4D97-AF65-F5344CB8AC3E}">
        <p14:creationId xmlns:p14="http://schemas.microsoft.com/office/powerpoint/2010/main" val="4062727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a:spcBef>
                <a:spcPts val="0"/>
              </a:spcBef>
            </a:pPr>
            <a:r>
              <a:rPr lang="en-US" dirty="0"/>
              <a:t>The Long-Run Adjustment and Industry Types</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p:txBody>
          <a:bodyPr/>
          <a:lstStyle/>
          <a:p>
            <a:r>
              <a:rPr lang="en-US" u="sng" dirty="0"/>
              <a:t>Constant-cost industry</a:t>
            </a:r>
            <a:r>
              <a:rPr lang="en-US" dirty="0"/>
              <a:t> - as demand increases, the cost of production for firms stays the same.</a:t>
            </a:r>
          </a:p>
          <a:p>
            <a:endParaRPr lang="en-US" dirty="0"/>
          </a:p>
          <a:p>
            <a:r>
              <a:rPr lang="en-US" u="sng" dirty="0"/>
              <a:t>Increasing-cost industry</a:t>
            </a:r>
            <a:r>
              <a:rPr lang="en-US" dirty="0"/>
              <a:t> - as demand increases, the cost of production for firms increases.</a:t>
            </a:r>
          </a:p>
          <a:p>
            <a:endParaRPr lang="en-US" dirty="0"/>
          </a:p>
          <a:p>
            <a:r>
              <a:rPr lang="en-US" u="sng" dirty="0"/>
              <a:t>Decreasing-cost industry</a:t>
            </a:r>
            <a:r>
              <a:rPr lang="en-US" dirty="0"/>
              <a:t> - as demand increases the costs of production for the firms decreases</a:t>
            </a:r>
          </a:p>
          <a:p>
            <a:endParaRPr lang="en-US" dirty="0"/>
          </a:p>
        </p:txBody>
      </p:sp>
    </p:spTree>
    <p:extLst>
      <p:ext uri="{BB962C8B-B14F-4D97-AF65-F5344CB8AC3E}">
        <p14:creationId xmlns:p14="http://schemas.microsoft.com/office/powerpoint/2010/main" val="372199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r>
              <a:rPr lang="en-US" dirty="0"/>
              <a:t>Adjustment Process in a Constant-Cost Industry</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3827416"/>
            <a:ext cx="10515600" cy="2139538"/>
          </a:xfrm>
        </p:spPr>
        <p:txBody>
          <a:bodyPr>
            <a:normAutofit fontScale="92500"/>
          </a:bodyPr>
          <a:lstStyle/>
          <a:p>
            <a:r>
              <a:rPr lang="en-US" dirty="0"/>
              <a:t>In (a), demand increased and supply met it. </a:t>
            </a:r>
          </a:p>
          <a:p>
            <a:endParaRPr lang="en-US" dirty="0"/>
          </a:p>
          <a:p>
            <a:pPr lvl="1"/>
            <a:r>
              <a:rPr lang="en-US" dirty="0"/>
              <a:t>Notice that the supply increase is equal to the demand increase. </a:t>
            </a:r>
          </a:p>
          <a:p>
            <a:pPr lvl="1"/>
            <a:endParaRPr lang="en-US" dirty="0"/>
          </a:p>
          <a:p>
            <a:pPr lvl="1"/>
            <a:r>
              <a:rPr lang="en-US" dirty="0"/>
              <a:t>The result is that the equilibrium price stays the same as quantity sold increases. </a:t>
            </a:r>
          </a:p>
          <a:p>
            <a:endParaRPr lang="en-US" dirty="0"/>
          </a:p>
        </p:txBody>
      </p:sp>
      <p:pic>
        <p:nvPicPr>
          <p:cNvPr id="4" name="Picture 3" descr="These three graphs show that the LRS is constant when costs do not increase or decrease, LRS slopes upward when costs are increasing, and LRS slopes downward when costs are decreasing.">
            <a:extLst>
              <a:ext uri="{FF2B5EF4-FFF2-40B4-BE49-F238E27FC236}">
                <a16:creationId xmlns:a16="http://schemas.microsoft.com/office/drawing/2014/main" id="{625E7E9C-F428-3CA4-55A6-9BD45BD127D1}"/>
              </a:ext>
            </a:extLst>
          </p:cNvPr>
          <p:cNvPicPr>
            <a:picLocks noChangeAspect="1"/>
          </p:cNvPicPr>
          <p:nvPr/>
        </p:nvPicPr>
        <p:blipFill>
          <a:blip r:embed="rId3"/>
          <a:stretch>
            <a:fillRect/>
          </a:stretch>
        </p:blipFill>
        <p:spPr>
          <a:xfrm>
            <a:off x="2076449" y="1083678"/>
            <a:ext cx="8042167" cy="2449768"/>
          </a:xfrm>
          <a:prstGeom prst="rect">
            <a:avLst/>
          </a:prstGeom>
        </p:spPr>
      </p:pic>
    </p:spTree>
    <p:extLst>
      <p:ext uri="{BB962C8B-B14F-4D97-AF65-F5344CB8AC3E}">
        <p14:creationId xmlns:p14="http://schemas.microsoft.com/office/powerpoint/2010/main" val="2950224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r>
              <a:rPr lang="en-US" dirty="0"/>
              <a:t>Adjustment Process in a Constant-Cost Industry</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3605349"/>
            <a:ext cx="10515600" cy="2531423"/>
          </a:xfrm>
        </p:spPr>
        <p:txBody>
          <a:bodyPr>
            <a:normAutofit fontScale="92500" lnSpcReduction="10000"/>
          </a:bodyPr>
          <a:lstStyle/>
          <a:p>
            <a:r>
              <a:rPr lang="en-US" dirty="0"/>
              <a:t>In (b), notice that sellers were not able to increase supply as much as demand. </a:t>
            </a:r>
          </a:p>
          <a:p>
            <a:pPr lvl="1"/>
            <a:r>
              <a:rPr lang="en-US" dirty="0"/>
              <a:t>Some inputs were scarce, or wages were rising. </a:t>
            </a:r>
          </a:p>
          <a:p>
            <a:pPr lvl="1"/>
            <a:r>
              <a:rPr lang="en-US" dirty="0"/>
              <a:t>The equilibrium price rises. </a:t>
            </a:r>
          </a:p>
          <a:p>
            <a:r>
              <a:rPr lang="en-US" dirty="0"/>
              <a:t>In (c), sellers easily increased supply in response to the demand increase. </a:t>
            </a:r>
          </a:p>
          <a:p>
            <a:pPr lvl="1"/>
            <a:r>
              <a:rPr lang="en-US" dirty="0"/>
              <a:t>Here, new technology or economies of scale caused the large increase in supply, The equilibrium price declines.</a:t>
            </a:r>
          </a:p>
          <a:p>
            <a:endParaRPr lang="en-US" dirty="0"/>
          </a:p>
        </p:txBody>
      </p:sp>
      <p:pic>
        <p:nvPicPr>
          <p:cNvPr id="3" name="Picture 2" descr="These three graphs show that the LRS is constant when costs do not increase or decrease, LRS slopes upward when costs are increasing, and LRS slopes downward when costs are decreasing.">
            <a:extLst>
              <a:ext uri="{FF2B5EF4-FFF2-40B4-BE49-F238E27FC236}">
                <a16:creationId xmlns:a16="http://schemas.microsoft.com/office/drawing/2014/main" id="{EFFC8D39-D9A6-080B-4403-9FA63656DA48}"/>
              </a:ext>
            </a:extLst>
          </p:cNvPr>
          <p:cNvPicPr>
            <a:picLocks noChangeAspect="1"/>
          </p:cNvPicPr>
          <p:nvPr/>
        </p:nvPicPr>
        <p:blipFill>
          <a:blip r:embed="rId3"/>
          <a:stretch>
            <a:fillRect/>
          </a:stretch>
        </p:blipFill>
        <p:spPr>
          <a:xfrm>
            <a:off x="2076449" y="1083678"/>
            <a:ext cx="8042167" cy="2449768"/>
          </a:xfrm>
          <a:prstGeom prst="rect">
            <a:avLst/>
          </a:prstGeom>
        </p:spPr>
      </p:pic>
    </p:spTree>
    <p:extLst>
      <p:ext uri="{BB962C8B-B14F-4D97-AF65-F5344CB8AC3E}">
        <p14:creationId xmlns:p14="http://schemas.microsoft.com/office/powerpoint/2010/main" val="405633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r>
              <a:rPr lang="en-US" dirty="0"/>
              <a:t>Ch.8 OUTLINE</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p:txBody>
          <a:bodyPr/>
          <a:lstStyle/>
          <a:p>
            <a:r>
              <a:rPr lang="en-US" dirty="0"/>
              <a:t>8.1: Perfect Competition and Why It Matters</a:t>
            </a:r>
          </a:p>
          <a:p>
            <a:r>
              <a:rPr lang="en-US" dirty="0"/>
              <a:t>8.2: How Perfectly Competitive Firms Make Output Decisions</a:t>
            </a:r>
          </a:p>
          <a:p>
            <a:r>
              <a:rPr lang="en-US" dirty="0"/>
              <a:t>8.3: Entry and Exit Decisions in the Long Run</a:t>
            </a:r>
          </a:p>
          <a:p>
            <a:r>
              <a:rPr lang="en-US" dirty="0"/>
              <a:t>8.4: Efficiency in Perfectly Competitive Markets</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a:spcBef>
                <a:spcPts val="0"/>
              </a:spcBef>
            </a:pPr>
            <a:r>
              <a:rPr lang="en-US" dirty="0"/>
              <a:t>8.4 Efficiency in Perfectly Competitive Markets</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955964"/>
            <a:ext cx="10515600" cy="4843945"/>
          </a:xfrm>
        </p:spPr>
        <p:txBody>
          <a:bodyPr>
            <a:normAutofit fontScale="92500" lnSpcReduction="10000"/>
          </a:bodyPr>
          <a:lstStyle/>
          <a:p>
            <a:r>
              <a:rPr lang="en-US" dirty="0"/>
              <a:t>When profit-maximizing firms in perfectly competitive markets </a:t>
            </a:r>
            <a:r>
              <a:rPr lang="en-US" i="1" dirty="0"/>
              <a:t>combine</a:t>
            </a:r>
            <a:r>
              <a:rPr lang="en-US" dirty="0"/>
              <a:t> with utility-maximizing consumers, the resulting quantities of outputs of goods and services demonstrate both </a:t>
            </a:r>
            <a:r>
              <a:rPr lang="en-US" u="sng" dirty="0"/>
              <a:t>productive and allocative efficiency</a:t>
            </a:r>
            <a:r>
              <a:rPr lang="en-US" dirty="0"/>
              <a:t>.</a:t>
            </a:r>
          </a:p>
          <a:p>
            <a:endParaRPr lang="en-US" dirty="0"/>
          </a:p>
          <a:p>
            <a:r>
              <a:rPr lang="en-US" u="sng" dirty="0"/>
              <a:t>Productive efficiency</a:t>
            </a:r>
            <a:r>
              <a:rPr lang="en-US" dirty="0"/>
              <a:t> means producing without waste, so that the choice is on the PPF.</a:t>
            </a:r>
          </a:p>
          <a:p>
            <a:endParaRPr lang="en-US" dirty="0"/>
          </a:p>
          <a:p>
            <a:r>
              <a:rPr lang="en-US" dirty="0"/>
              <a:t>In the long run in a perfectly competitive market, the price in the market is equal to the minimum of the long-run average cost curve. </a:t>
            </a:r>
          </a:p>
          <a:p>
            <a:endParaRPr lang="en-US" dirty="0"/>
          </a:p>
          <a:p>
            <a:r>
              <a:rPr lang="en-US" dirty="0"/>
              <a:t>In other words, firms produce and sell goods at the lowest possible average cost.</a:t>
            </a:r>
          </a:p>
          <a:p>
            <a:endParaRPr lang="en-US" dirty="0"/>
          </a:p>
        </p:txBody>
      </p:sp>
    </p:spTree>
    <p:extLst>
      <p:ext uri="{BB962C8B-B14F-4D97-AF65-F5344CB8AC3E}">
        <p14:creationId xmlns:p14="http://schemas.microsoft.com/office/powerpoint/2010/main" val="3822884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a:spcBef>
                <a:spcPts val="0"/>
              </a:spcBef>
            </a:pPr>
            <a:r>
              <a:rPr lang="en-US" dirty="0"/>
              <a:t>Perfectly Competitive Market and Allocative Efficiency</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p:txBody>
          <a:bodyPr>
            <a:normAutofit lnSpcReduction="10000"/>
          </a:bodyPr>
          <a:lstStyle/>
          <a:p>
            <a:r>
              <a:rPr lang="en-US" u="sng" dirty="0"/>
              <a:t>Allocative efficiency</a:t>
            </a:r>
            <a:r>
              <a:rPr lang="en-US" dirty="0"/>
              <a:t> means that among the points on the production possibility frontier, the chosen point is socially preferred.</a:t>
            </a:r>
          </a:p>
          <a:p>
            <a:endParaRPr lang="en-US" dirty="0"/>
          </a:p>
          <a:p>
            <a:r>
              <a:rPr lang="en-US" dirty="0"/>
              <a:t>In a perfectly competitive market, P = MC of production.</a:t>
            </a:r>
          </a:p>
          <a:p>
            <a:endParaRPr lang="en-US" dirty="0"/>
          </a:p>
          <a:p>
            <a:r>
              <a:rPr lang="en-US" dirty="0"/>
              <a:t>When perfectly competitive firms follow the rule that profits are maximized by producing at the quantity where P = MC, they are ensuring that the social benefits they receive from producing a good are in line with the social costs of production.</a:t>
            </a:r>
          </a:p>
          <a:p>
            <a:endParaRPr lang="en-US" dirty="0"/>
          </a:p>
        </p:txBody>
      </p:sp>
    </p:spTree>
    <p:extLst>
      <p:ext uri="{BB962C8B-B14F-4D97-AF65-F5344CB8AC3E}">
        <p14:creationId xmlns:p14="http://schemas.microsoft.com/office/powerpoint/2010/main" val="2922283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a:spcBef>
                <a:spcPts val="0"/>
              </a:spcBef>
            </a:pPr>
            <a:r>
              <a:rPr lang="en-US" dirty="0"/>
              <a:t>Compare Perfect Competition to Real-World Markets</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955964"/>
            <a:ext cx="10515600" cy="4530436"/>
          </a:xfrm>
        </p:spPr>
        <p:txBody>
          <a:bodyPr>
            <a:normAutofit/>
          </a:bodyPr>
          <a:lstStyle/>
          <a:p>
            <a:r>
              <a:rPr lang="en-US" dirty="0"/>
              <a:t>Perfect competition is a hypothetical benchmark.</a:t>
            </a:r>
          </a:p>
          <a:p>
            <a:endParaRPr lang="en-US" dirty="0"/>
          </a:p>
          <a:p>
            <a:r>
              <a:rPr lang="en-US" dirty="0"/>
              <a:t>Real-world markets include many issues that are assumed away in the model of perfect competition.</a:t>
            </a:r>
          </a:p>
          <a:p>
            <a:pPr lvl="1"/>
            <a:r>
              <a:rPr lang="en-US" dirty="0"/>
              <a:t>Such as: </a:t>
            </a:r>
          </a:p>
          <a:p>
            <a:pPr lvl="2"/>
            <a:r>
              <a:rPr lang="en-US" dirty="0"/>
              <a:t>Pollution,</a:t>
            </a:r>
          </a:p>
          <a:p>
            <a:pPr lvl="2"/>
            <a:r>
              <a:rPr lang="en-US" dirty="0"/>
              <a:t>Inventions of new technology </a:t>
            </a:r>
          </a:p>
          <a:p>
            <a:pPr lvl="2"/>
            <a:r>
              <a:rPr lang="en-US" dirty="0"/>
              <a:t>Poverty (some people are unable to pay for basic necessities)</a:t>
            </a:r>
          </a:p>
          <a:p>
            <a:pPr lvl="2"/>
            <a:r>
              <a:rPr lang="en-US" dirty="0"/>
              <a:t>Government programs </a:t>
            </a:r>
          </a:p>
          <a:p>
            <a:pPr lvl="2"/>
            <a:r>
              <a:rPr lang="en-US" dirty="0"/>
              <a:t>Discrimination in labor markets</a:t>
            </a:r>
          </a:p>
          <a:p>
            <a:pPr lvl="2"/>
            <a:r>
              <a:rPr lang="en-US" dirty="0"/>
              <a:t>Buyers and sellers with imperfect and unclear information.</a:t>
            </a:r>
          </a:p>
          <a:p>
            <a:endParaRPr lang="en-US" dirty="0"/>
          </a:p>
        </p:txBody>
      </p:sp>
    </p:spTree>
    <p:extLst>
      <p:ext uri="{BB962C8B-B14F-4D97-AF65-F5344CB8AC3E}">
        <p14:creationId xmlns:p14="http://schemas.microsoft.com/office/powerpoint/2010/main" val="1694090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A5454D96-96EB-17EA-8FAF-AB9110463494}"/>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r>
              <a:rPr lang="en-US" dirty="0"/>
              <a:t>Competition in Farming</a:t>
            </a:r>
          </a:p>
        </p:txBody>
      </p:sp>
      <p:sp>
        <p:nvSpPr>
          <p:cNvPr id="8" name="Content Placeholder 7">
            <a:extLst>
              <a:ext uri="{FF2B5EF4-FFF2-40B4-BE49-F238E27FC236}">
                <a16:creationId xmlns:a16="http://schemas.microsoft.com/office/drawing/2014/main" id="{CE14C79C-3271-E64E-C6F1-97F8F7BF1748}"/>
              </a:ext>
            </a:extLst>
          </p:cNvPr>
          <p:cNvSpPr>
            <a:spLocks noGrp="1"/>
          </p:cNvSpPr>
          <p:nvPr>
            <p:ph idx="13"/>
          </p:nvPr>
        </p:nvSpPr>
        <p:spPr/>
        <p:txBody>
          <a:bodyPr>
            <a:normAutofit/>
          </a:bodyPr>
          <a:lstStyle/>
          <a:p>
            <a:r>
              <a:rPr lang="en-US" sz="1800" dirty="0"/>
              <a:t>Depending upon the competition and prices offered, a wheat farmer may choose to grow a different crop. </a:t>
            </a:r>
          </a:p>
          <a:p>
            <a:r>
              <a:rPr lang="en-US" sz="1800" dirty="0"/>
              <a:t>(Credit: modification “Agronomist &amp; Farmer Inspecting Weeds” by United Soybean Board/Flickr, CC BY 2.0)</a:t>
            </a:r>
          </a:p>
        </p:txBody>
      </p:sp>
      <p:pic>
        <p:nvPicPr>
          <p:cNvPr id="5" name="Picture 4" descr="A photograph shows an agronomist and a farmer in a soybean field inspecting a plant.">
            <a:extLst>
              <a:ext uri="{FF2B5EF4-FFF2-40B4-BE49-F238E27FC236}">
                <a16:creationId xmlns:a16="http://schemas.microsoft.com/office/drawing/2014/main" id="{B33A6922-9311-DE30-0F63-2A02BF841AD3}"/>
              </a:ext>
            </a:extLst>
          </p:cNvPr>
          <p:cNvPicPr>
            <a:picLocks noChangeAspect="1"/>
          </p:cNvPicPr>
          <p:nvPr/>
        </p:nvPicPr>
        <p:blipFill>
          <a:blip r:embed="rId3"/>
          <a:stretch>
            <a:fillRect/>
          </a:stretch>
        </p:blipFill>
        <p:spPr>
          <a:xfrm>
            <a:off x="3253014" y="957983"/>
            <a:ext cx="5685972" cy="3792106"/>
          </a:xfrm>
          <a:prstGeom prst="rect">
            <a:avLst/>
          </a:prstGeom>
        </p:spPr>
      </p:pic>
    </p:spTree>
    <p:extLst>
      <p:ext uri="{BB962C8B-B14F-4D97-AF65-F5344CB8AC3E}">
        <p14:creationId xmlns:p14="http://schemas.microsoft.com/office/powerpoint/2010/main" val="305584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a:spcBef>
                <a:spcPts val="0"/>
              </a:spcBef>
            </a:pPr>
            <a:r>
              <a:rPr lang="en-US" dirty="0"/>
              <a:t>8.1 Perfect Competition and Why It Matters</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955964"/>
            <a:ext cx="10515600" cy="5052950"/>
          </a:xfrm>
        </p:spPr>
        <p:txBody>
          <a:bodyPr>
            <a:normAutofit fontScale="92500" lnSpcReduction="10000"/>
          </a:bodyPr>
          <a:lstStyle/>
          <a:p>
            <a:r>
              <a:rPr lang="en-US" b="1" dirty="0"/>
              <a:t>Market structure </a:t>
            </a:r>
            <a:r>
              <a:rPr lang="en-US" dirty="0"/>
              <a:t>- the conditions in an industry, such as number of sellers, how easy or difficult it is for a new firm to enter, and the type of products that are sold.</a:t>
            </a:r>
          </a:p>
          <a:p>
            <a:endParaRPr lang="en-US" dirty="0"/>
          </a:p>
          <a:p>
            <a:r>
              <a:rPr lang="en-US" b="1" dirty="0"/>
              <a:t>Perfect competition </a:t>
            </a:r>
            <a:r>
              <a:rPr lang="en-US" dirty="0"/>
              <a:t>- each firm faces many competitors that sell identical products.</a:t>
            </a:r>
          </a:p>
          <a:p>
            <a:pPr lvl="1"/>
            <a:r>
              <a:rPr lang="en-US" dirty="0"/>
              <a:t>4 criteria: </a:t>
            </a:r>
          </a:p>
          <a:p>
            <a:pPr lvl="2"/>
            <a:r>
              <a:rPr lang="en-US" dirty="0"/>
              <a:t>many firms produce identical products,</a:t>
            </a:r>
          </a:p>
          <a:p>
            <a:pPr lvl="2"/>
            <a:r>
              <a:rPr lang="en-US" dirty="0"/>
              <a:t>many buyers and many sellers are available,</a:t>
            </a:r>
          </a:p>
          <a:p>
            <a:pPr lvl="2"/>
            <a:r>
              <a:rPr lang="en-US" dirty="0"/>
              <a:t>sellers and buyers have all relevant information to make rational decisions,</a:t>
            </a:r>
          </a:p>
          <a:p>
            <a:pPr lvl="2"/>
            <a:r>
              <a:rPr lang="en-US" dirty="0"/>
              <a:t>firms can enter and leave the market without any restrictions.</a:t>
            </a:r>
          </a:p>
          <a:p>
            <a:endParaRPr lang="en-US" dirty="0"/>
          </a:p>
          <a:p>
            <a:r>
              <a:rPr lang="en-US" b="1" dirty="0"/>
              <a:t>Price taker </a:t>
            </a:r>
            <a:r>
              <a:rPr lang="en-US" dirty="0"/>
              <a:t>- a firm in a perfectly competitive market that must take the prevailing market price as given.</a:t>
            </a:r>
          </a:p>
          <a:p>
            <a:endParaRPr lang="en-US" dirty="0"/>
          </a:p>
        </p:txBody>
      </p:sp>
    </p:spTree>
    <p:extLst>
      <p:ext uri="{BB962C8B-B14F-4D97-AF65-F5344CB8AC3E}">
        <p14:creationId xmlns:p14="http://schemas.microsoft.com/office/powerpoint/2010/main" val="263471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a:spcBef>
                <a:spcPts val="0"/>
              </a:spcBef>
            </a:pPr>
            <a:r>
              <a:rPr lang="en-US" dirty="0"/>
              <a:t>8.2 How Perfectly Competitive Firms Make Output Decisions</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p:txBody>
          <a:bodyPr/>
          <a:lstStyle/>
          <a:p>
            <a:r>
              <a:rPr lang="en-US" dirty="0"/>
              <a:t>A </a:t>
            </a:r>
            <a:r>
              <a:rPr lang="en-US" u="sng" dirty="0"/>
              <a:t>perfectly competitive</a:t>
            </a:r>
            <a:r>
              <a:rPr lang="en-US" dirty="0"/>
              <a:t> firm has only one major decision to make -  </a:t>
            </a:r>
            <a:r>
              <a:rPr lang="en-US" i="1" dirty="0"/>
              <a:t>what quantity to produce</a:t>
            </a:r>
            <a:r>
              <a:rPr lang="en-US" dirty="0"/>
              <a:t>?</a:t>
            </a:r>
          </a:p>
          <a:p>
            <a:endParaRPr lang="en-US" dirty="0"/>
          </a:p>
          <a:p>
            <a:r>
              <a:rPr lang="en-US" dirty="0"/>
              <a:t>A perfectly competitive firm must accept the price for its output as determined by the product’s market demand and supply.</a:t>
            </a:r>
          </a:p>
          <a:p>
            <a:endParaRPr lang="en-US" dirty="0"/>
          </a:p>
          <a:p>
            <a:r>
              <a:rPr lang="en-US" dirty="0"/>
              <a:t>The </a:t>
            </a:r>
            <a:r>
              <a:rPr lang="en-US" u="sng" dirty="0"/>
              <a:t>maximum profit</a:t>
            </a:r>
            <a:r>
              <a:rPr lang="en-US" dirty="0"/>
              <a:t> will occur at the quantity where the difference between total revenue and total cost is largest.</a:t>
            </a:r>
          </a:p>
          <a:p>
            <a:endParaRPr lang="en-US" dirty="0"/>
          </a:p>
        </p:txBody>
      </p:sp>
    </p:spTree>
    <p:extLst>
      <p:ext uri="{BB962C8B-B14F-4D97-AF65-F5344CB8AC3E}">
        <p14:creationId xmlns:p14="http://schemas.microsoft.com/office/powerpoint/2010/main" val="3723106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marL="0" marR="0" lvl="0" indent="0" rtl="0">
              <a:spcBef>
                <a:spcPts val="0"/>
              </a:spcBef>
            </a:pPr>
            <a:r>
              <a:rPr lang="en-US" dirty="0"/>
              <a:t>Total Cost and Total Revenue at a Raspberry Farm</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4076700"/>
            <a:ext cx="10515600" cy="2257103"/>
          </a:xfrm>
        </p:spPr>
        <p:txBody>
          <a:bodyPr>
            <a:normAutofit fontScale="77500" lnSpcReduction="20000"/>
          </a:bodyPr>
          <a:lstStyle/>
          <a:p>
            <a:r>
              <a:rPr lang="en-US" u="sng" dirty="0"/>
              <a:t>Total revenue</a:t>
            </a:r>
            <a:r>
              <a:rPr lang="en-US" dirty="0"/>
              <a:t> for a perfectly competitive firm is a straight line sloping up; the slope is equal to the price of the good. </a:t>
            </a:r>
          </a:p>
          <a:p>
            <a:r>
              <a:rPr lang="en-US" u="sng" dirty="0"/>
              <a:t>Total cost</a:t>
            </a:r>
            <a:r>
              <a:rPr lang="en-US" dirty="0"/>
              <a:t> also slopes up, but with some curvature. </a:t>
            </a:r>
          </a:p>
          <a:p>
            <a:r>
              <a:rPr lang="en-US" dirty="0"/>
              <a:t>At higher levels of output, total cost begins to slope upward more steeply because of </a:t>
            </a:r>
            <a:r>
              <a:rPr lang="en-US" u="sng" dirty="0"/>
              <a:t>diminishing marginal returns</a:t>
            </a:r>
            <a:r>
              <a:rPr lang="en-US" dirty="0"/>
              <a:t>. </a:t>
            </a:r>
          </a:p>
          <a:p>
            <a:r>
              <a:rPr lang="en-US" dirty="0"/>
              <a:t>The </a:t>
            </a:r>
            <a:r>
              <a:rPr lang="en-US" u="sng" dirty="0"/>
              <a:t>maximum profit</a:t>
            </a:r>
            <a:r>
              <a:rPr lang="en-US" dirty="0"/>
              <a:t> will occur at the quantity where the difference between total revenue and total cost is largest.</a:t>
            </a:r>
          </a:p>
          <a:p>
            <a:endParaRPr lang="en-US" dirty="0"/>
          </a:p>
        </p:txBody>
      </p:sp>
      <p:pic>
        <p:nvPicPr>
          <p:cNvPr id="2" name="Shape 80" descr="The graph shows that firms will incur a loss if the total cost is higher than the total revenue. The x-axis is the quantity of raspberry packs. The y-axis is the total cost/total revenue. The description of the graph is located in the paragraph below the table. ">
            <a:extLst>
              <a:ext uri="{FF2B5EF4-FFF2-40B4-BE49-F238E27FC236}">
                <a16:creationId xmlns:a16="http://schemas.microsoft.com/office/drawing/2014/main" id="{20BB2C23-78C6-5B7B-0DB4-21283C3CF9C3}"/>
              </a:ext>
            </a:extLst>
          </p:cNvPr>
          <p:cNvPicPr preferRelativeResize="0"/>
          <p:nvPr/>
        </p:nvPicPr>
        <p:blipFill>
          <a:blip r:embed="rId3">
            <a:alphaModFix/>
          </a:blip>
          <a:stretch>
            <a:fillRect/>
          </a:stretch>
        </p:blipFill>
        <p:spPr>
          <a:xfrm>
            <a:off x="3882987" y="887529"/>
            <a:ext cx="4426025" cy="3091350"/>
          </a:xfrm>
          <a:prstGeom prst="rect">
            <a:avLst/>
          </a:prstGeom>
          <a:noFill/>
          <a:ln>
            <a:noFill/>
          </a:ln>
        </p:spPr>
      </p:pic>
    </p:spTree>
    <p:extLst>
      <p:ext uri="{BB962C8B-B14F-4D97-AF65-F5344CB8AC3E}">
        <p14:creationId xmlns:p14="http://schemas.microsoft.com/office/powerpoint/2010/main" val="3578025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p:txBody>
          <a:bodyPr>
            <a:normAutofit fontScale="90000"/>
          </a:bodyPr>
          <a:lstStyle/>
          <a:p>
            <a:pPr lvl="0">
              <a:spcBef>
                <a:spcPts val="0"/>
              </a:spcBef>
            </a:pPr>
            <a:r>
              <a:rPr lang="en-US" dirty="0"/>
              <a:t>Comparing Marginal Revenue and Marginal Costs</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955964"/>
            <a:ext cx="10515600" cy="4360619"/>
          </a:xfrm>
        </p:spPr>
        <p:txBody>
          <a:bodyPr>
            <a:normAutofit fontScale="92500" lnSpcReduction="10000"/>
          </a:bodyPr>
          <a:lstStyle/>
          <a:p>
            <a:r>
              <a:rPr lang="en-US" b="1" dirty="0"/>
              <a:t>Marginal revenue </a:t>
            </a:r>
            <a:r>
              <a:rPr lang="en-US" dirty="0"/>
              <a:t>(MR) - the additional revenue gained from selling one more unit. </a:t>
            </a:r>
          </a:p>
          <a:p>
            <a:endParaRPr lang="en-US" dirty="0"/>
          </a:p>
          <a:p>
            <a:endParaRPr lang="en-US" dirty="0"/>
          </a:p>
          <a:p>
            <a:r>
              <a:rPr lang="en-US" b="1" dirty="0"/>
              <a:t>Marginal cost </a:t>
            </a:r>
            <a:r>
              <a:rPr lang="en-US" dirty="0"/>
              <a:t>(MC) - the cost per additional unit sold.</a:t>
            </a:r>
          </a:p>
          <a:p>
            <a:endParaRPr lang="en-US" dirty="0"/>
          </a:p>
          <a:p>
            <a:endParaRPr lang="en-US" dirty="0"/>
          </a:p>
          <a:p>
            <a:endParaRPr lang="en-US" dirty="0"/>
          </a:p>
          <a:p>
            <a:r>
              <a:rPr lang="en-US" dirty="0"/>
              <a:t>The </a:t>
            </a:r>
            <a:r>
              <a:rPr lang="en-US" u="sng" dirty="0"/>
              <a:t>profit-maximizing choice</a:t>
            </a:r>
            <a:r>
              <a:rPr lang="en-US" dirty="0"/>
              <a:t> for a perfectly competitive firm will occur at the level of output where MR = MC.</a:t>
            </a:r>
          </a:p>
          <a:p>
            <a:endParaRPr lang="en-US" dirty="0"/>
          </a:p>
        </p:txBody>
      </p:sp>
      <p:graphicFrame>
        <p:nvGraphicFramePr>
          <p:cNvPr id="2" name="Object 1">
            <a:extLst>
              <a:ext uri="{FF2B5EF4-FFF2-40B4-BE49-F238E27FC236}">
                <a16:creationId xmlns:a16="http://schemas.microsoft.com/office/drawing/2014/main" id="{7AF5A774-034A-130A-591B-67ECB83FFFDF}"/>
              </a:ext>
            </a:extLst>
          </p:cNvPr>
          <p:cNvGraphicFramePr>
            <a:graphicFrameLocks noChangeAspect="1"/>
          </p:cNvGraphicFramePr>
          <p:nvPr>
            <p:extLst>
              <p:ext uri="{D42A27DB-BD31-4B8C-83A1-F6EECF244321}">
                <p14:modId xmlns:p14="http://schemas.microsoft.com/office/powerpoint/2010/main" val="4059748939"/>
              </p:ext>
            </p:extLst>
          </p:nvPr>
        </p:nvGraphicFramePr>
        <p:xfrm>
          <a:off x="4259942" y="1541417"/>
          <a:ext cx="3672115" cy="818782"/>
        </p:xfrm>
        <a:graphic>
          <a:graphicData uri="http://schemas.openxmlformats.org/presentationml/2006/ole">
            <mc:AlternateContent xmlns:mc="http://schemas.openxmlformats.org/markup-compatibility/2006">
              <mc:Choice xmlns:v="urn:schemas-microsoft-com:vml" Requires="v">
                <p:oleObj name="Equation" r:id="rId3" imgW="1879560" imgH="419040" progId="Equation.DSMT4">
                  <p:embed/>
                </p:oleObj>
              </mc:Choice>
              <mc:Fallback>
                <p:oleObj name="Equation" r:id="rId3" imgW="1879560" imgH="419040" progId="Equation.DSMT4">
                  <p:embed/>
                  <p:pic>
                    <p:nvPicPr>
                      <p:cNvPr id="0" name=""/>
                      <p:cNvPicPr/>
                      <p:nvPr/>
                    </p:nvPicPr>
                    <p:blipFill>
                      <a:blip r:embed="rId4"/>
                      <a:stretch>
                        <a:fillRect/>
                      </a:stretch>
                    </p:blipFill>
                    <p:spPr>
                      <a:xfrm>
                        <a:off x="4259942" y="1541417"/>
                        <a:ext cx="3672115" cy="818782"/>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B1B1DBAF-68F8-6172-4CAD-77FB9EB410D7}"/>
              </a:ext>
            </a:extLst>
          </p:cNvPr>
          <p:cNvGraphicFramePr>
            <a:graphicFrameLocks noChangeAspect="1"/>
          </p:cNvGraphicFramePr>
          <p:nvPr>
            <p:extLst>
              <p:ext uri="{D42A27DB-BD31-4B8C-83A1-F6EECF244321}">
                <p14:modId xmlns:p14="http://schemas.microsoft.com/office/powerpoint/2010/main" val="2693135383"/>
              </p:ext>
            </p:extLst>
          </p:nvPr>
        </p:nvGraphicFramePr>
        <p:xfrm>
          <a:off x="4495652" y="3281776"/>
          <a:ext cx="3200693" cy="818782"/>
        </p:xfrm>
        <a:graphic>
          <a:graphicData uri="http://schemas.openxmlformats.org/presentationml/2006/ole">
            <mc:AlternateContent xmlns:mc="http://schemas.openxmlformats.org/markup-compatibility/2006">
              <mc:Choice xmlns:v="urn:schemas-microsoft-com:vml" Requires="v">
                <p:oleObj name="Equation" r:id="rId5" imgW="1638000" imgH="419040" progId="Equation.DSMT4">
                  <p:embed/>
                </p:oleObj>
              </mc:Choice>
              <mc:Fallback>
                <p:oleObj name="Equation" r:id="rId5" imgW="1638000" imgH="419040" progId="Equation.DSMT4">
                  <p:embed/>
                  <p:pic>
                    <p:nvPicPr>
                      <p:cNvPr id="0" name=""/>
                      <p:cNvPicPr/>
                      <p:nvPr/>
                    </p:nvPicPr>
                    <p:blipFill>
                      <a:blip r:embed="rId6"/>
                      <a:stretch>
                        <a:fillRect/>
                      </a:stretch>
                    </p:blipFill>
                    <p:spPr>
                      <a:xfrm>
                        <a:off x="4495652" y="3281776"/>
                        <a:ext cx="3200693" cy="818782"/>
                      </a:xfrm>
                      <a:prstGeom prst="rect">
                        <a:avLst/>
                      </a:prstGeom>
                    </p:spPr>
                  </p:pic>
                </p:oleObj>
              </mc:Fallback>
            </mc:AlternateContent>
          </a:graphicData>
        </a:graphic>
      </p:graphicFrame>
    </p:spTree>
    <p:extLst>
      <p:ext uri="{BB962C8B-B14F-4D97-AF65-F5344CB8AC3E}">
        <p14:creationId xmlns:p14="http://schemas.microsoft.com/office/powerpoint/2010/main" val="754257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a:xfrm>
            <a:off x="838200" y="365126"/>
            <a:ext cx="10515600" cy="549274"/>
          </a:xfrm>
        </p:spPr>
        <p:txBody>
          <a:bodyPr>
            <a:normAutofit fontScale="90000"/>
          </a:bodyPr>
          <a:lstStyle/>
          <a:p>
            <a:pPr marL="0" marR="0" lvl="0" indent="0" rtl="0">
              <a:spcBef>
                <a:spcPts val="0"/>
              </a:spcBef>
            </a:pPr>
            <a:r>
              <a:rPr lang="en-US" dirty="0"/>
              <a:t>Marginal Revenues and Marginal Costs at the Raspberry Farm: </a:t>
            </a:r>
            <a:br>
              <a:rPr lang="en-US" dirty="0"/>
            </a:br>
            <a:r>
              <a:rPr lang="en-US" dirty="0"/>
              <a:t>Raspberry Market</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5003074"/>
            <a:ext cx="10515600" cy="1489800"/>
          </a:xfrm>
        </p:spPr>
        <p:txBody>
          <a:bodyPr>
            <a:normAutofit fontScale="92500" lnSpcReduction="10000"/>
          </a:bodyPr>
          <a:lstStyle/>
          <a:p>
            <a:r>
              <a:rPr lang="en-US" dirty="0"/>
              <a:t>The equilibrium price of raspberries is determined through the interaction of market supply and market demand at $4.00.</a:t>
            </a:r>
          </a:p>
          <a:p>
            <a:r>
              <a:rPr lang="en-US" dirty="0"/>
              <a:t>If there are 10 farms in the market, the equilibrium quantity is 80 × 10 = 800.</a:t>
            </a:r>
          </a:p>
          <a:p>
            <a:endParaRPr lang="en-US" dirty="0"/>
          </a:p>
        </p:txBody>
      </p:sp>
      <p:pic>
        <p:nvPicPr>
          <p:cNvPr id="4" name="Picture 3" descr="This graph illustrates the market for raspberries. There is a downward-sloping demand curve and an upward-sloping supply curve. Equilibrium is shown at a price of 4 dollars and a quantity of 800 raspberry packs.">
            <a:extLst>
              <a:ext uri="{FF2B5EF4-FFF2-40B4-BE49-F238E27FC236}">
                <a16:creationId xmlns:a16="http://schemas.microsoft.com/office/drawing/2014/main" id="{1DB0E68F-54A6-7F67-B5DE-1BE8FB0AF805}"/>
              </a:ext>
            </a:extLst>
          </p:cNvPr>
          <p:cNvPicPr>
            <a:picLocks noChangeAspect="1"/>
          </p:cNvPicPr>
          <p:nvPr/>
        </p:nvPicPr>
        <p:blipFill>
          <a:blip r:embed="rId3"/>
          <a:stretch>
            <a:fillRect/>
          </a:stretch>
        </p:blipFill>
        <p:spPr>
          <a:xfrm>
            <a:off x="2807589" y="1169652"/>
            <a:ext cx="6576822" cy="3578169"/>
          </a:xfrm>
          <a:prstGeom prst="rect">
            <a:avLst/>
          </a:prstGeom>
        </p:spPr>
      </p:pic>
    </p:spTree>
    <p:extLst>
      <p:ext uri="{BB962C8B-B14F-4D97-AF65-F5344CB8AC3E}">
        <p14:creationId xmlns:p14="http://schemas.microsoft.com/office/powerpoint/2010/main" val="1644158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BAC3A30-8B39-B62E-05AA-956DB46DB45F}"/>
              </a:ext>
            </a:extLst>
          </p:cNvPr>
          <p:cNvSpPr>
            <a:spLocks noGrp="1"/>
          </p:cNvSpPr>
          <p:nvPr>
            <p:ph type="title"/>
          </p:nvPr>
        </p:nvSpPr>
        <p:spPr>
          <a:xfrm>
            <a:off x="838200" y="365126"/>
            <a:ext cx="10515600" cy="590838"/>
          </a:xfrm>
        </p:spPr>
        <p:txBody>
          <a:bodyPr>
            <a:normAutofit fontScale="90000"/>
          </a:bodyPr>
          <a:lstStyle/>
          <a:p>
            <a:r>
              <a:rPr lang="en-US" dirty="0"/>
              <a:t>Marginal Revenues and Marginal Costs at the Raspberry Farm: </a:t>
            </a:r>
            <a:br>
              <a:rPr lang="en-US" dirty="0"/>
            </a:br>
            <a:r>
              <a:rPr lang="en-US" dirty="0"/>
              <a:t>Individual Farmer</a:t>
            </a:r>
          </a:p>
        </p:txBody>
      </p:sp>
      <p:sp>
        <p:nvSpPr>
          <p:cNvPr id="7" name="Content Placeholder 6">
            <a:extLst>
              <a:ext uri="{FF2B5EF4-FFF2-40B4-BE49-F238E27FC236}">
                <a16:creationId xmlns:a16="http://schemas.microsoft.com/office/drawing/2014/main" id="{8F31F1F0-F92C-9DBC-45ED-7FC944F9C8F5}"/>
              </a:ext>
            </a:extLst>
          </p:cNvPr>
          <p:cNvSpPr>
            <a:spLocks noGrp="1"/>
          </p:cNvSpPr>
          <p:nvPr>
            <p:ph idx="1"/>
          </p:nvPr>
        </p:nvSpPr>
        <p:spPr>
          <a:xfrm>
            <a:off x="838200" y="4057106"/>
            <a:ext cx="10515600" cy="2172193"/>
          </a:xfrm>
        </p:spPr>
        <p:txBody>
          <a:bodyPr>
            <a:normAutofit fontScale="85000" lnSpcReduction="10000"/>
          </a:bodyPr>
          <a:lstStyle/>
          <a:p>
            <a:r>
              <a:rPr lang="en-US" dirty="0"/>
              <a:t>For a perfectly competitive firm, the </a:t>
            </a:r>
            <a:r>
              <a:rPr lang="en-US" u="sng" dirty="0"/>
              <a:t>marginal revenue curve</a:t>
            </a:r>
            <a:r>
              <a:rPr lang="en-US" dirty="0"/>
              <a:t> is a horizontal line because it’s equal to the price of the good ($4), determined by the market.</a:t>
            </a:r>
          </a:p>
          <a:p>
            <a:r>
              <a:rPr lang="en-US" dirty="0"/>
              <a:t>The </a:t>
            </a:r>
            <a:r>
              <a:rPr lang="en-US" u="sng" dirty="0"/>
              <a:t>marginal cost curve</a:t>
            </a:r>
            <a:r>
              <a:rPr lang="en-US" dirty="0"/>
              <a:t> is sometimes initially downward-sloping, if there is a region of increasing marginal returns at low levels of output. </a:t>
            </a:r>
          </a:p>
          <a:p>
            <a:r>
              <a:rPr lang="en-US" dirty="0"/>
              <a:t>It is eventually upward-sloping at higher levels of output as diminishing marginal returns kick in.</a:t>
            </a:r>
          </a:p>
          <a:p>
            <a:endParaRPr lang="en-US" dirty="0"/>
          </a:p>
        </p:txBody>
      </p:sp>
      <p:pic>
        <p:nvPicPr>
          <p:cNvPr id="5" name="Picture 4" descr="This graph illustrates marginal revenue and marginal cost curves of an individual farmer in a perfectly competitive market. The y-axis shows marginal cost and marginal revenue measured in dollars. The x-axis shows quantity as packs of raspberries. The marginal revenue curve is shown as a straight horizontal line at 5 dollars because in a perfectly competitive market price is determined by the market, and that price is marginal revenue. The marginal cost curve starts just below marginal revenue, decreases, then begins to increase after quantity of 50. As marginal cost is increasing, it intersects marginal revenue at a quantity of 80, and this is identified as the profit-maximizing point.">
            <a:extLst>
              <a:ext uri="{FF2B5EF4-FFF2-40B4-BE49-F238E27FC236}">
                <a16:creationId xmlns:a16="http://schemas.microsoft.com/office/drawing/2014/main" id="{1AB9965D-33E3-8836-4F5D-FABBA53B200F}"/>
              </a:ext>
            </a:extLst>
          </p:cNvPr>
          <p:cNvPicPr>
            <a:picLocks noChangeAspect="1"/>
          </p:cNvPicPr>
          <p:nvPr/>
        </p:nvPicPr>
        <p:blipFill>
          <a:blip r:embed="rId3"/>
          <a:stretch>
            <a:fillRect/>
          </a:stretch>
        </p:blipFill>
        <p:spPr>
          <a:xfrm>
            <a:off x="3369717" y="1051214"/>
            <a:ext cx="5452565" cy="2910642"/>
          </a:xfrm>
          <a:prstGeom prst="rect">
            <a:avLst/>
          </a:prstGeom>
        </p:spPr>
      </p:pic>
    </p:spTree>
    <p:extLst>
      <p:ext uri="{BB962C8B-B14F-4D97-AF65-F5344CB8AC3E}">
        <p14:creationId xmlns:p14="http://schemas.microsoft.com/office/powerpoint/2010/main" val="2599394262"/>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TotalTime>
  <Words>1480</Words>
  <Application>Microsoft Office PowerPoint</Application>
  <PresentationFormat>Widescreen</PresentationFormat>
  <Paragraphs>139</Paragraphs>
  <Slides>23</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28" baseType="lpstr">
      <vt:lpstr>Arial</vt:lpstr>
      <vt:lpstr>Calibri</vt:lpstr>
      <vt:lpstr>Calibri Light</vt:lpstr>
      <vt:lpstr>Office Theme</vt:lpstr>
      <vt:lpstr>Equation</vt:lpstr>
      <vt:lpstr>Economics</vt:lpstr>
      <vt:lpstr>Ch.8 OUTLINE</vt:lpstr>
      <vt:lpstr>Competition in Farming</vt:lpstr>
      <vt:lpstr>8.1 Perfect Competition and Why It Matters</vt:lpstr>
      <vt:lpstr>8.2 How Perfectly Competitive Firms Make Output Decisions</vt:lpstr>
      <vt:lpstr>Total Cost and Total Revenue at a Raspberry Farm</vt:lpstr>
      <vt:lpstr>Comparing Marginal Revenue and Marginal Costs</vt:lpstr>
      <vt:lpstr>Marginal Revenues and Marginal Costs at the Raspberry Farm:  Raspberry Market</vt:lpstr>
      <vt:lpstr>Marginal Revenues and Marginal Costs at the Raspberry Farm:  Individual Farmer</vt:lpstr>
      <vt:lpstr>Profits and Losses with the Average Cost Curve</vt:lpstr>
      <vt:lpstr>Price and Average Cost at the Raspberry Farm</vt:lpstr>
      <vt:lpstr>The Shutdown Point</vt:lpstr>
      <vt:lpstr>The Shutdown Point for the Raspberry Farm</vt:lpstr>
      <vt:lpstr>Short-Run Outcomes for Perfectly Competitive Firms </vt:lpstr>
      <vt:lpstr>Short-Run Outcomes for Perfectly Competitive Firms </vt:lpstr>
      <vt:lpstr>8.3 Entry and Exit Decisions in the Long Run</vt:lpstr>
      <vt:lpstr>The Long-Run Adjustment and Industry Types</vt:lpstr>
      <vt:lpstr>Adjustment Process in a Constant-Cost Industry</vt:lpstr>
      <vt:lpstr>Adjustment Process in a Constant-Cost Industry</vt:lpstr>
      <vt:lpstr>8.4 Efficiency in Perfectly Competitive Markets</vt:lpstr>
      <vt:lpstr>Perfectly Competitive Market and Allocative Efficiency</vt:lpstr>
      <vt:lpstr>Compare Perfect Competition to Real-World Markets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84</cp:revision>
  <dcterms:created xsi:type="dcterms:W3CDTF">2018-05-29T21:16:34Z</dcterms:created>
  <dcterms:modified xsi:type="dcterms:W3CDTF">2025-09-16T17:59:46Z</dcterms:modified>
</cp:coreProperties>
</file>