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3" r:id="rId27"/>
    <p:sldId id="281" r:id="rId28"/>
    <p:sldId id="2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7F4C7-6843-4202-BE17-4CEDC4A59E56}" v="1" dt="2021-04-13T03:49:3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2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il Yang" clId="Web-{3D07F4C7-6843-4202-BE17-4CEDC4A59E56}"/>
    <pc:docChg chg="addSld">
      <pc:chgData name="April Yang" userId="" providerId="" clId="Web-{3D07F4C7-6843-4202-BE17-4CEDC4A59E56}" dt="2021-04-13T03:49:35.317" v="0"/>
      <pc:docMkLst>
        <pc:docMk/>
      </pc:docMkLst>
      <pc:sldChg chg="new">
        <pc:chgData name="April Yang" userId="" providerId="" clId="Web-{3D07F4C7-6843-4202-BE17-4CEDC4A59E56}" dt="2021-04-13T03:49:35.317" v="0"/>
        <pc:sldMkLst>
          <pc:docMk/>
          <pc:sldMk cId="106703508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498249"/>
            <a:ext cx="9144000" cy="10112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3999" y="6356350"/>
            <a:ext cx="8549898" cy="35441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3831" y="2390620"/>
            <a:ext cx="4224337" cy="385113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23999" y="1509485"/>
            <a:ext cx="9144000" cy="672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400" dirty="0">
              <a:solidFill>
                <a:schemeClr val="accent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509713"/>
            <a:ext cx="9144000" cy="44377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Chapter #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24583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37961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4918364"/>
            <a:ext cx="10515600" cy="127173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276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0661"/>
            <a:ext cx="5181600" cy="516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0661"/>
            <a:ext cx="5181600" cy="516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14164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1011383"/>
            <a:ext cx="10515600" cy="325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38200" y="4378037"/>
            <a:ext cx="10515600" cy="162790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6861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900545"/>
            <a:ext cx="10515600" cy="5347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5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838200" y="900545"/>
            <a:ext cx="10515600" cy="534785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marR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lvl2pPr>
          </a:lstStyle>
          <a:p>
            <a:pPr lvl="0"/>
            <a:r>
              <a:rPr lang="en-US" dirty="0"/>
              <a:t>Discussion question 1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0"/>
            <a:r>
              <a:rPr lang="en-US" dirty="0"/>
              <a:t>Discussion question 2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</p:txBody>
      </p:sp>
    </p:spTree>
    <p:extLst>
      <p:ext uri="{BB962C8B-B14F-4D97-AF65-F5344CB8AC3E}">
        <p14:creationId xmlns:p14="http://schemas.microsoft.com/office/powerpoint/2010/main" val="16484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2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9AE0-B13C-E741-A969-DCDFA4F7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77BF-C91A-CA46-9BF6-A28F3D13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6D634E8-4422-6744-BAAE-52C9030B1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6548"/>
            <a:ext cx="9144000" cy="1011237"/>
          </a:xfrm>
        </p:spPr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B4FB1034-1453-994E-98D6-777A63F325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0" y="3368012"/>
            <a:ext cx="9144000" cy="717294"/>
          </a:xfrm>
        </p:spPr>
        <p:txBody>
          <a:bodyPr>
            <a:normAutofit fontScale="92500" lnSpcReduction="10000"/>
          </a:bodyPr>
          <a:lstStyle/>
          <a:p>
            <a:r>
              <a:rPr lang="en-US" sz="5500" dirty="0"/>
              <a:t>MONOPOLY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Summing Up Barriers to Entry</a:t>
            </a:r>
          </a:p>
        </p:txBody>
      </p:sp>
      <p:pic>
        <p:nvPicPr>
          <p:cNvPr id="2" name="Shape 107" descr="This table consists of three columns and five rows. The first column is labeled barrier to entry and rows 1-5 read 'natural monopoly,' 'control of a physical resource,' 'legal monopoly,' 'patent, trademark, and copyright,' and 'intimidating potential competitors.' The second column is labeled government role? with rows 1-5 reading: 'government often responds with regulation (or ownership),' 'No,' 'Yes,' 'Yes, through protection of intellectual property,' and 'Somewhat.' The third column is labeled example with rows 1-5 reading: 'water and electric companies,' 'DeBeers for diamonds,' 'Post office, past regulation of airlines and trucking,' 'New drugs or software,' and 'Predatory pricing; well-known brand names.'">
            <a:extLst>
              <a:ext uri="{FF2B5EF4-FFF2-40B4-BE49-F238E27FC236}">
                <a16:creationId xmlns:a16="http://schemas.microsoft.com/office/drawing/2014/main" id="{D89AC7CF-3618-752D-D3E9-9F3787A67B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374" y="1600362"/>
            <a:ext cx="8489251" cy="3657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53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Intimidating Potential Competition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Predatory pricing </a:t>
            </a:r>
            <a:r>
              <a:rPr lang="en-US" dirty="0"/>
              <a:t>- a firm uses the threat of sharp price cuts to discourage competition. </a:t>
            </a:r>
          </a:p>
          <a:p>
            <a:endParaRPr lang="en-US" dirty="0"/>
          </a:p>
          <a:p>
            <a:pPr lvl="1"/>
            <a:r>
              <a:rPr lang="en-US" dirty="0"/>
              <a:t>A violation of U.S. antitrust law, but it is difficult to prove.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9.2 How a Profit-Maximizing Monopoly Chooses Output and Price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monopolist can charge </a:t>
            </a:r>
            <a:r>
              <a:rPr lang="en-US" i="1" dirty="0"/>
              <a:t>any</a:t>
            </a:r>
            <a:r>
              <a:rPr lang="en-US" dirty="0"/>
              <a:t> price for its product, but the </a:t>
            </a:r>
            <a:r>
              <a:rPr lang="en-US" u="sng" dirty="0"/>
              <a:t>demand</a:t>
            </a:r>
            <a:r>
              <a:rPr lang="en-US" dirty="0"/>
              <a:t> for the firm’s product constrains the price.</a:t>
            </a:r>
          </a:p>
          <a:p>
            <a:endParaRPr lang="en-US" dirty="0"/>
          </a:p>
          <a:p>
            <a:r>
              <a:rPr lang="en-US" dirty="0"/>
              <a:t>Because the monopolist is the only firm in the market, its demand curve is the same as the </a:t>
            </a:r>
            <a:r>
              <a:rPr lang="en-US" u="sng" dirty="0"/>
              <a:t>market demand curve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Perceived Demand Curve for a Perfect Competitor and a </a:t>
            </a:r>
            <a:br>
              <a:rPr lang="en-US" dirty="0"/>
            </a:br>
            <a:r>
              <a:rPr lang="en-US" dirty="0"/>
              <a:t>Monopolist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6908"/>
            <a:ext cx="10515600" cy="13231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graph (a), a perfectly competitive firm’s demand curve is flat. </a:t>
            </a:r>
          </a:p>
          <a:p>
            <a:endParaRPr lang="en-US" dirty="0"/>
          </a:p>
          <a:p>
            <a:r>
              <a:rPr lang="en-US" dirty="0"/>
              <a:t>The flat shape means that the firm can sell either a low quantity (</a:t>
            </a:r>
            <a:r>
              <a:rPr lang="en-US" dirty="0" err="1"/>
              <a:t>Ql</a:t>
            </a:r>
            <a:r>
              <a:rPr lang="en-US" dirty="0"/>
              <a:t>) or a high quantity (</a:t>
            </a:r>
            <a:r>
              <a:rPr lang="en-US" dirty="0" err="1"/>
              <a:t>Qh</a:t>
            </a:r>
            <a:r>
              <a:rPr lang="en-US" dirty="0"/>
              <a:t>) at exactly the same price (P). </a:t>
            </a:r>
          </a:p>
          <a:p>
            <a:endParaRPr lang="en-US" dirty="0"/>
          </a:p>
        </p:txBody>
      </p:sp>
      <p:pic>
        <p:nvPicPr>
          <p:cNvPr id="4" name="Picture 3" descr="The left graph shows perceived demand for a perfect competitor as a straight, horizontal line. The right graph shows perceived demand for a monopolist as a downward-sloping curve.">
            <a:extLst>
              <a:ext uri="{FF2B5EF4-FFF2-40B4-BE49-F238E27FC236}">
                <a16:creationId xmlns:a16="http://schemas.microsoft.com/office/drawing/2014/main" id="{4FF038B8-F0FF-5672-7617-AFFEC6D8D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277" y="1210046"/>
            <a:ext cx="8059445" cy="3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3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dirty="0"/>
              <a:t>The Perceived Demand Curve for a Perfect Competitor and a </a:t>
            </a:r>
            <a:br>
              <a:rPr lang="en-US" dirty="0"/>
            </a:br>
            <a:r>
              <a:rPr lang="en-US" dirty="0"/>
              <a:t>Monopolist,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4171"/>
            <a:ext cx="10515600" cy="24138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monopolist’s demand curve is the same as the market demand curve, which for most goods is </a:t>
            </a:r>
            <a:r>
              <a:rPr lang="en-US" u="sng" dirty="0"/>
              <a:t>downward-sloping</a:t>
            </a:r>
            <a:r>
              <a:rPr lang="en-US" dirty="0"/>
              <a:t>. </a:t>
            </a:r>
          </a:p>
          <a:p>
            <a:r>
              <a:rPr lang="en-US" dirty="0"/>
              <a:t>So, if the monopolist chooses a </a:t>
            </a:r>
            <a:r>
              <a:rPr lang="en-US" u="sng" dirty="0"/>
              <a:t>high level of output</a:t>
            </a:r>
            <a:r>
              <a:rPr lang="en-US" dirty="0"/>
              <a:t> (</a:t>
            </a:r>
            <a:r>
              <a:rPr lang="en-US" dirty="0" err="1"/>
              <a:t>Qh</a:t>
            </a:r>
            <a:r>
              <a:rPr lang="en-US" dirty="0"/>
              <a:t>), it can charge only a relatively </a:t>
            </a:r>
            <a:r>
              <a:rPr lang="en-US" u="sng" dirty="0"/>
              <a:t>low price</a:t>
            </a:r>
            <a:r>
              <a:rPr lang="en-US" dirty="0"/>
              <a:t> (Pl); </a:t>
            </a:r>
          </a:p>
          <a:p>
            <a:r>
              <a:rPr lang="en-US" dirty="0"/>
              <a:t>Conversely, if the monopolist chooses a </a:t>
            </a:r>
            <a:r>
              <a:rPr lang="en-US" u="sng" dirty="0"/>
              <a:t>low level of output</a:t>
            </a:r>
            <a:r>
              <a:rPr lang="en-US" dirty="0"/>
              <a:t> (</a:t>
            </a:r>
            <a:r>
              <a:rPr lang="en-US" dirty="0" err="1"/>
              <a:t>Ql</a:t>
            </a:r>
            <a:r>
              <a:rPr lang="en-US" dirty="0"/>
              <a:t>), it can then charge a </a:t>
            </a:r>
            <a:r>
              <a:rPr lang="en-US" u="sng" dirty="0"/>
              <a:t>higher price</a:t>
            </a:r>
            <a:r>
              <a:rPr lang="en-US" dirty="0"/>
              <a:t> (Ph). </a:t>
            </a:r>
          </a:p>
          <a:p>
            <a:r>
              <a:rPr lang="en-US" dirty="0"/>
              <a:t>The challenge for the monopolist is to choose the combination of price and quantity that maximizes profits.</a:t>
            </a:r>
          </a:p>
          <a:p>
            <a:endParaRPr lang="en-US" dirty="0"/>
          </a:p>
        </p:txBody>
      </p:sp>
      <p:pic>
        <p:nvPicPr>
          <p:cNvPr id="3" name="Picture 2" descr="The left graph shows perceived demand for a perfect competitor as a straight, horizontal line. The right graph shows perceived demand for a monopolist as a downward-sloping curve.">
            <a:extLst>
              <a:ext uri="{FF2B5EF4-FFF2-40B4-BE49-F238E27FC236}">
                <a16:creationId xmlns:a16="http://schemas.microsoft.com/office/drawing/2014/main" id="{7FA296C8-FBC4-A712-68A4-0BCB3F5FD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88" y="1075680"/>
            <a:ext cx="7039623" cy="27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Total Cost and Total Revenue for a Monopolist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costs rise as output increases.</a:t>
            </a:r>
          </a:p>
          <a:p>
            <a:endParaRPr lang="en-US" dirty="0"/>
          </a:p>
          <a:p>
            <a:r>
              <a:rPr lang="en-US" dirty="0"/>
              <a:t>The highest profit will occur at the quantity where total revenue is the farthest above total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4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Total Revenue and Total Cost for the </a:t>
            </a:r>
            <a:r>
              <a:rPr lang="en-US" dirty="0" err="1"/>
              <a:t>HealthPill</a:t>
            </a:r>
            <a:r>
              <a:rPr lang="en-US" dirty="0"/>
              <a:t>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36869"/>
            <a:ext cx="10515600" cy="189134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Total revenue for the monopoly firm called </a:t>
            </a:r>
            <a:r>
              <a:rPr lang="en-US" dirty="0" err="1"/>
              <a:t>HealthPill</a:t>
            </a:r>
            <a:r>
              <a:rPr lang="en-US" dirty="0"/>
              <a:t> first rises, then falls. </a:t>
            </a:r>
          </a:p>
          <a:p>
            <a:r>
              <a:rPr lang="en-US" u="sng" dirty="0"/>
              <a:t>Low levels of output</a:t>
            </a:r>
            <a:r>
              <a:rPr lang="en-US" dirty="0"/>
              <a:t> bring in relatively </a:t>
            </a:r>
            <a:r>
              <a:rPr lang="en-US" u="sng" dirty="0"/>
              <a:t>little total revenue</a:t>
            </a:r>
            <a:r>
              <a:rPr lang="en-US" dirty="0"/>
              <a:t>, because the quantity is low. </a:t>
            </a:r>
          </a:p>
          <a:p>
            <a:r>
              <a:rPr lang="en-US" u="sng" dirty="0"/>
              <a:t>High levels of output</a:t>
            </a:r>
            <a:r>
              <a:rPr lang="en-US" dirty="0"/>
              <a:t> bring in relatively </a:t>
            </a:r>
            <a:r>
              <a:rPr lang="en-US" u="sng" dirty="0"/>
              <a:t>less revenue</a:t>
            </a:r>
            <a:r>
              <a:rPr lang="en-US" dirty="0"/>
              <a:t>, because the high quantity pushes down the market price. </a:t>
            </a:r>
          </a:p>
          <a:p>
            <a:r>
              <a:rPr lang="en-US" dirty="0"/>
              <a:t>The total cost curve is upward-sloping. </a:t>
            </a:r>
          </a:p>
          <a:p>
            <a:endParaRPr lang="en-US" dirty="0"/>
          </a:p>
        </p:txBody>
      </p:sp>
      <p:pic>
        <p:nvPicPr>
          <p:cNvPr id="4" name="Picture 3" descr="The graph shows total cost as an upward-sloping line and total revenue as a curve that rises then falls. The two curves intersect at two different points.">
            <a:extLst>
              <a:ext uri="{FF2B5EF4-FFF2-40B4-BE49-F238E27FC236}">
                <a16:creationId xmlns:a16="http://schemas.microsoft.com/office/drawing/2014/main" id="{D166DA13-7E5C-0EDA-75C2-A807B7BC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82" y="1052674"/>
            <a:ext cx="5850636" cy="30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Total Revenue and Total Cost for the </a:t>
            </a:r>
            <a:r>
              <a:rPr lang="en-US" dirty="0" err="1"/>
              <a:t>HealthPill</a:t>
            </a:r>
            <a:r>
              <a:rPr lang="en-US" dirty="0"/>
              <a:t> Monopoly,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3133"/>
            <a:ext cx="10515600" cy="151252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Profits</a:t>
            </a:r>
            <a:r>
              <a:rPr lang="en-US" dirty="0"/>
              <a:t> will be </a:t>
            </a:r>
            <a:r>
              <a:rPr lang="en-US" u="sng" dirty="0"/>
              <a:t>highest</a:t>
            </a:r>
            <a:r>
              <a:rPr lang="en-US" dirty="0"/>
              <a:t> at the quantity of output where </a:t>
            </a:r>
            <a:r>
              <a:rPr lang="en-US" u="sng" dirty="0"/>
              <a:t>total revenue is most above total cost</a:t>
            </a:r>
            <a:r>
              <a:rPr lang="en-US" dirty="0"/>
              <a:t>. </a:t>
            </a:r>
          </a:p>
          <a:p>
            <a:r>
              <a:rPr lang="en-US" dirty="0"/>
              <a:t>The profit-maximizing level of output is not the same as the revenue-maximizing level of output, which should make sense, because profits take costs into account and revenues do not.</a:t>
            </a:r>
          </a:p>
          <a:p>
            <a:endParaRPr lang="en-US" dirty="0"/>
          </a:p>
        </p:txBody>
      </p:sp>
      <p:pic>
        <p:nvPicPr>
          <p:cNvPr id="3" name="Picture 2" descr="The graph shows total cost as an upward-sloping line and total revenue as a curve that rises then falls. The two curves intersect at two different points.">
            <a:extLst>
              <a:ext uri="{FF2B5EF4-FFF2-40B4-BE49-F238E27FC236}">
                <a16:creationId xmlns:a16="http://schemas.microsoft.com/office/drawing/2014/main" id="{F1F76B6E-D43F-6A18-6657-1611158F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682" y="1052674"/>
            <a:ext cx="5850636" cy="30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6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Revenue and Marginal Cost for a Monopolist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In the real world</a:t>
            </a:r>
            <a:r>
              <a:rPr lang="en-US" dirty="0"/>
              <a:t>, a monopolist often does not have enough information to analyze its entire total revenues or total costs curves. </a:t>
            </a:r>
          </a:p>
          <a:p>
            <a:pPr lvl="1"/>
            <a:r>
              <a:rPr lang="en-US" dirty="0"/>
              <a:t>The firm does not know exactly what would happen if it were to alter production dramatically. </a:t>
            </a:r>
          </a:p>
          <a:p>
            <a:endParaRPr lang="en-US" dirty="0"/>
          </a:p>
          <a:p>
            <a:r>
              <a:rPr lang="en-US" i="1" dirty="0"/>
              <a:t>However</a:t>
            </a:r>
            <a:r>
              <a:rPr lang="en-US" dirty="0"/>
              <a:t>, a monopolist often has fairly reliable information about how changing output by small or moderate amounts will affect its </a:t>
            </a:r>
            <a:r>
              <a:rPr lang="en-US" u="sng" dirty="0"/>
              <a:t>marginal revenues</a:t>
            </a:r>
            <a:r>
              <a:rPr lang="en-US" dirty="0"/>
              <a:t> and </a:t>
            </a:r>
            <a:r>
              <a:rPr lang="en-US" u="sng" dirty="0"/>
              <a:t>marginal costs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Marginal profit </a:t>
            </a:r>
            <a:r>
              <a:rPr lang="en-US" dirty="0"/>
              <a:t>- profit of one more unit of output, computed as  marginal revenue minus marginal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90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Marginal Revenue and Marginal Cost for the </a:t>
            </a:r>
            <a:r>
              <a:rPr lang="en-US" dirty="0" err="1"/>
              <a:t>HealthPill</a:t>
            </a:r>
            <a:r>
              <a:rPr lang="en-US" dirty="0"/>
              <a:t>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11188"/>
            <a:ext cx="10515600" cy="16170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a monopoly like </a:t>
            </a:r>
            <a:r>
              <a:rPr lang="en-US" dirty="0" err="1"/>
              <a:t>HealthPill</a:t>
            </a:r>
            <a:r>
              <a:rPr lang="en-US" dirty="0"/>
              <a:t>, </a:t>
            </a:r>
            <a:r>
              <a:rPr lang="en-US" u="sng" dirty="0"/>
              <a:t>marginal revenue</a:t>
            </a:r>
            <a:r>
              <a:rPr lang="en-US" dirty="0"/>
              <a:t> decreases as it sells additional units of output. </a:t>
            </a:r>
          </a:p>
          <a:p>
            <a:r>
              <a:rPr lang="en-US" dirty="0"/>
              <a:t>The marginal cost curve is upward-sloping. </a:t>
            </a:r>
          </a:p>
          <a:p>
            <a:r>
              <a:rPr lang="en-US" dirty="0"/>
              <a:t>The </a:t>
            </a:r>
            <a:r>
              <a:rPr lang="en-US" u="sng" dirty="0"/>
              <a:t>profit-maximizing choice</a:t>
            </a:r>
            <a:r>
              <a:rPr lang="en-US" dirty="0"/>
              <a:t> for the monopoly will be to produce at the quantity where </a:t>
            </a:r>
            <a:r>
              <a:rPr lang="en-US" u="sng" dirty="0"/>
              <a:t>MR = MC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 descr="The graph shows marginal cost as an upward-sloping curve and marginal revenue as a downward-sloping line. Where the two lines intersect is where maximum profit is possible.">
            <a:extLst>
              <a:ext uri="{FF2B5EF4-FFF2-40B4-BE49-F238E27FC236}">
                <a16:creationId xmlns:a16="http://schemas.microsoft.com/office/drawing/2014/main" id="{7B6CEB64-CB08-B6D1-AD4C-284925903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42" y="1119441"/>
            <a:ext cx="6935116" cy="31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7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Ch.9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9.1: How Monopolies Form: Barriers to Entry</a:t>
            </a:r>
          </a:p>
          <a:p>
            <a:r>
              <a:rPr lang="en-US" dirty="0"/>
              <a:t>9.2: How a Profit-Maximizing Monopoly Chooses Output and Price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4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Marginal Revenue and Marginal Cost for the </a:t>
            </a:r>
            <a:r>
              <a:rPr lang="en-US" dirty="0" err="1"/>
              <a:t>HealthPill</a:t>
            </a:r>
            <a:r>
              <a:rPr lang="en-US" dirty="0"/>
              <a:t> Monopoly, 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6503"/>
            <a:ext cx="10515600" cy="12056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the monopoly produces a lower quantity, then MR &gt; MC at those levels of output, and the firm can make higher profits by expanding output. </a:t>
            </a:r>
          </a:p>
          <a:p>
            <a:r>
              <a:rPr lang="en-US" dirty="0"/>
              <a:t>If the firm produces at a greater quantity, then MC &gt; MR, and the firm can make higher profits by reducing its quantity of output.</a:t>
            </a:r>
          </a:p>
          <a:p>
            <a:endParaRPr lang="en-US" dirty="0"/>
          </a:p>
        </p:txBody>
      </p:sp>
      <p:pic>
        <p:nvPicPr>
          <p:cNvPr id="3" name="Picture 2" descr="The graph shows marginal cost as an upward-sloping curve and marginal revenue as a downward-sloping line. Where the two lines intersect is where maximum profit is possible.">
            <a:extLst>
              <a:ext uri="{FF2B5EF4-FFF2-40B4-BE49-F238E27FC236}">
                <a16:creationId xmlns:a16="http://schemas.microsoft.com/office/drawing/2014/main" id="{9CE232B1-E790-8AC0-DDF6-24E212E1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42" y="1119441"/>
            <a:ext cx="6935116" cy="31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67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Illustrating Profits at the </a:t>
            </a:r>
            <a:r>
              <a:rPr lang="en-US" dirty="0" err="1"/>
              <a:t>HealthPill</a:t>
            </a:r>
            <a:r>
              <a:rPr lang="en-US" dirty="0"/>
              <a:t>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0768"/>
            <a:ext cx="10515600" cy="21003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the same MR and MC curves, the AC curve and the demand curve  are added. </a:t>
            </a:r>
          </a:p>
          <a:p>
            <a:r>
              <a:rPr lang="en-US" dirty="0"/>
              <a:t>The </a:t>
            </a:r>
            <a:r>
              <a:rPr lang="en-US" dirty="0" err="1"/>
              <a:t>HealthPill</a:t>
            </a:r>
            <a:r>
              <a:rPr lang="en-US" dirty="0"/>
              <a:t> firm first chooses the quantity where MR = MC of 5. </a:t>
            </a:r>
          </a:p>
          <a:p>
            <a:r>
              <a:rPr lang="en-US" dirty="0"/>
              <a:t>The monopolist then decides what price to charge by looking at the demand curve it faces. </a:t>
            </a:r>
          </a:p>
          <a:p>
            <a:r>
              <a:rPr lang="en-US" dirty="0"/>
              <a:t>The </a:t>
            </a:r>
            <a:r>
              <a:rPr lang="en-US" u="sng" dirty="0"/>
              <a:t>large box</a:t>
            </a:r>
            <a:r>
              <a:rPr lang="en-US" dirty="0"/>
              <a:t>, with quantity on the horizontal axis and demand (which shows the price) on the vertical axis, shows </a:t>
            </a:r>
            <a:r>
              <a:rPr lang="en-US" u="sng" dirty="0"/>
              <a:t>total revenue</a:t>
            </a:r>
            <a:r>
              <a:rPr lang="en-US" dirty="0"/>
              <a:t> for the firm. </a:t>
            </a:r>
          </a:p>
          <a:p>
            <a:endParaRPr lang="en-US" dirty="0"/>
          </a:p>
        </p:txBody>
      </p:sp>
      <p:pic>
        <p:nvPicPr>
          <p:cNvPr id="3" name="Picture 2" descr="The graph shows revenues and profits for the monopolist at the profit maximizing level of output.">
            <a:extLst>
              <a:ext uri="{FF2B5EF4-FFF2-40B4-BE49-F238E27FC236}">
                <a16:creationId xmlns:a16="http://schemas.microsoft.com/office/drawing/2014/main" id="{FDFD0F06-92AD-95B2-4B48-B0C5D667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712" y="812238"/>
            <a:ext cx="5746576" cy="35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Illustrating Profits at the </a:t>
            </a:r>
            <a:r>
              <a:rPr lang="en-US" dirty="0" err="1"/>
              <a:t>HealthPill</a:t>
            </a:r>
            <a:r>
              <a:rPr lang="en-US" dirty="0"/>
              <a:t> Monopoly,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8581"/>
            <a:ext cx="10515600" cy="15526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u="sng" dirty="0"/>
              <a:t>lighter-shaded box</a:t>
            </a:r>
            <a:r>
              <a:rPr lang="en-US" dirty="0"/>
              <a:t>, which is quantity on the horizontal axis and average cost of production on the vertical axis shows the firm's </a:t>
            </a:r>
            <a:r>
              <a:rPr lang="en-US" u="sng" dirty="0"/>
              <a:t>total costs</a:t>
            </a:r>
            <a:r>
              <a:rPr lang="en-US" dirty="0"/>
              <a:t>. </a:t>
            </a:r>
          </a:p>
          <a:p>
            <a:r>
              <a:rPr lang="en-US" dirty="0"/>
              <a:t>The large total revenue box minus the smaller total cost box leaves the </a:t>
            </a:r>
            <a:r>
              <a:rPr lang="en-US" u="sng" dirty="0"/>
              <a:t>darkly shaded box</a:t>
            </a:r>
            <a:r>
              <a:rPr lang="en-US" dirty="0"/>
              <a:t> that shows </a:t>
            </a:r>
            <a:r>
              <a:rPr lang="en-US" u="sng" dirty="0"/>
              <a:t>total profits</a:t>
            </a:r>
            <a:r>
              <a:rPr lang="en-US" dirty="0"/>
              <a:t>. </a:t>
            </a:r>
          </a:p>
          <a:p>
            <a:r>
              <a:rPr lang="en-US" dirty="0"/>
              <a:t>Since the price charged is above average cost, the firm is earning </a:t>
            </a:r>
            <a:r>
              <a:rPr lang="en-US" u="sng" dirty="0"/>
              <a:t>positive profits</a:t>
            </a:r>
            <a:r>
              <a:rPr lang="en-US" dirty="0"/>
              <a:t>.</a:t>
            </a:r>
          </a:p>
        </p:txBody>
      </p:sp>
      <p:pic>
        <p:nvPicPr>
          <p:cNvPr id="3" name="Picture 2" descr="The graph shows revenues and profits for the monopolist at the profit maximizing level of output.">
            <a:extLst>
              <a:ext uri="{FF2B5EF4-FFF2-40B4-BE49-F238E27FC236}">
                <a16:creationId xmlns:a16="http://schemas.microsoft.com/office/drawing/2014/main" id="{6946C681-99E0-9298-3BD8-D2C7EA375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657" y="891895"/>
            <a:ext cx="5488686" cy="3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4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How a Profit-Maximizing Monopoly Decides Price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Step 1</a:t>
            </a:r>
            <a:r>
              <a:rPr lang="en-US" dirty="0"/>
              <a:t>: The Monopolist Determines Its Profit-Maximizing Level of Output</a:t>
            </a:r>
          </a:p>
          <a:p>
            <a:endParaRPr lang="en-US" dirty="0"/>
          </a:p>
          <a:p>
            <a:r>
              <a:rPr lang="en-US" u="sng" dirty="0"/>
              <a:t>Step 2</a:t>
            </a:r>
            <a:r>
              <a:rPr lang="en-US" dirty="0"/>
              <a:t>: The Monopolist Decides What Price to Charge</a:t>
            </a:r>
          </a:p>
          <a:p>
            <a:endParaRPr lang="en-US" dirty="0"/>
          </a:p>
          <a:p>
            <a:r>
              <a:rPr lang="en-US" u="sng" dirty="0"/>
              <a:t>Step 3</a:t>
            </a:r>
            <a:r>
              <a:rPr lang="en-US" dirty="0"/>
              <a:t>: Calculate Total Revenue, Total Cost, and Profit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7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How a Profit-Maximizing Monopoly Decides Price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8674"/>
            <a:ext cx="10515600" cy="204809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Step 1</a:t>
            </a:r>
            <a:r>
              <a:rPr lang="en-US" dirty="0"/>
              <a:t>, the monopoly chooses the </a:t>
            </a:r>
            <a:r>
              <a:rPr lang="en-US" u="sng" dirty="0"/>
              <a:t>profit-maximizing level</a:t>
            </a:r>
            <a:r>
              <a:rPr lang="en-US" dirty="0"/>
              <a:t> of output Q</a:t>
            </a:r>
            <a:r>
              <a:rPr lang="en-US" baseline="-25000" dirty="0"/>
              <a:t>1</a:t>
            </a:r>
            <a:r>
              <a:rPr lang="en-US" dirty="0"/>
              <a:t>, by choosing the quantity where </a:t>
            </a:r>
            <a:r>
              <a:rPr lang="en-US" u="sng" dirty="0"/>
              <a:t>MR = MC</a:t>
            </a:r>
            <a:r>
              <a:rPr lang="en-US" dirty="0"/>
              <a:t>. </a:t>
            </a:r>
          </a:p>
          <a:p>
            <a:r>
              <a:rPr lang="en-US" u="sng" dirty="0"/>
              <a:t>Step 2</a:t>
            </a:r>
            <a:r>
              <a:rPr lang="en-US" dirty="0"/>
              <a:t>, the monopoly decides how much to charge for output level Q</a:t>
            </a:r>
            <a:r>
              <a:rPr lang="en-US" baseline="-25000" dirty="0"/>
              <a:t>1</a:t>
            </a:r>
            <a:r>
              <a:rPr lang="en-US" dirty="0"/>
              <a:t> by drawing a line straight up from Q</a:t>
            </a:r>
            <a:r>
              <a:rPr lang="en-US" baseline="-25000" dirty="0"/>
              <a:t>1</a:t>
            </a:r>
            <a:r>
              <a:rPr lang="en-US" dirty="0"/>
              <a:t> to point R on its perceived demand curve. </a:t>
            </a:r>
          </a:p>
          <a:p>
            <a:r>
              <a:rPr lang="en-US" dirty="0"/>
              <a:t>Thus, the monopoly will charge a price (P</a:t>
            </a:r>
            <a:r>
              <a:rPr lang="en-US" baseline="-25000" dirty="0"/>
              <a:t>1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4" name="Picture 3" descr="The graph shows monopoly profits as the area between the demand curve and the average cost curve at the monopolist’s level of output.">
            <a:extLst>
              <a:ext uri="{FF2B5EF4-FFF2-40B4-BE49-F238E27FC236}">
                <a16:creationId xmlns:a16="http://schemas.microsoft.com/office/drawing/2014/main" id="{E1B62F04-32DE-F0A0-CD0C-FB41FDA05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3" y="885903"/>
            <a:ext cx="4943094" cy="31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18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How a Profit-Maximizing Monopoly Decides Price,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7525"/>
            <a:ext cx="10515600" cy="1852155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Step 3</a:t>
            </a:r>
            <a:r>
              <a:rPr lang="en-US" dirty="0"/>
              <a:t>, the monopoly identifies its profit. </a:t>
            </a:r>
          </a:p>
          <a:p>
            <a:pPr lvl="1"/>
            <a:r>
              <a:rPr lang="en-US" i="1" dirty="0"/>
              <a:t>Total revenue</a:t>
            </a:r>
            <a:r>
              <a:rPr lang="en-US" dirty="0"/>
              <a:t> will be Q</a:t>
            </a:r>
            <a:r>
              <a:rPr lang="en-US" baseline="-25000" dirty="0"/>
              <a:t>1</a:t>
            </a:r>
            <a:r>
              <a:rPr lang="en-US" dirty="0"/>
              <a:t> multiplied by P</a:t>
            </a:r>
            <a:r>
              <a:rPr lang="en-US" baseline="-25000" dirty="0"/>
              <a:t>1</a:t>
            </a:r>
            <a:r>
              <a:rPr lang="en-US" dirty="0"/>
              <a:t>. </a:t>
            </a:r>
          </a:p>
          <a:p>
            <a:pPr lvl="1"/>
            <a:r>
              <a:rPr lang="en-US" i="1" dirty="0"/>
              <a:t>Total cost</a:t>
            </a:r>
            <a:r>
              <a:rPr lang="en-US" dirty="0"/>
              <a:t> will be Q</a:t>
            </a:r>
            <a:r>
              <a:rPr lang="en-US" baseline="-25000" dirty="0"/>
              <a:t>1</a:t>
            </a:r>
            <a:r>
              <a:rPr lang="en-US" dirty="0"/>
              <a:t> multiplied by the average cost of producing Q</a:t>
            </a:r>
            <a:r>
              <a:rPr lang="en-US" baseline="-25000" dirty="0"/>
              <a:t>1</a:t>
            </a:r>
            <a:r>
              <a:rPr lang="en-US" dirty="0"/>
              <a:t>, which point S shows on the average cost curve to be P</a:t>
            </a:r>
            <a:r>
              <a:rPr lang="en-US" baseline="-25000" dirty="0"/>
              <a:t>2</a:t>
            </a:r>
            <a:r>
              <a:rPr lang="en-US" dirty="0"/>
              <a:t>. </a:t>
            </a:r>
          </a:p>
          <a:p>
            <a:pPr lvl="1"/>
            <a:r>
              <a:rPr lang="en-US" u="sng" dirty="0"/>
              <a:t>Profits</a:t>
            </a:r>
            <a:r>
              <a:rPr lang="en-US" dirty="0"/>
              <a:t> will be the </a:t>
            </a:r>
            <a:r>
              <a:rPr lang="en-US" i="1" dirty="0"/>
              <a:t>total revenue rectangle - total cost rectangle</a:t>
            </a:r>
            <a:r>
              <a:rPr lang="en-US" dirty="0"/>
              <a:t>, which the shaded zone in the figure shows.</a:t>
            </a:r>
          </a:p>
          <a:p>
            <a:endParaRPr lang="en-US" dirty="0"/>
          </a:p>
        </p:txBody>
      </p:sp>
      <p:pic>
        <p:nvPicPr>
          <p:cNvPr id="3" name="Picture 2" descr="The graph shows monopoly profits as the area between the demand curve and the average cost curve at the monopolist’s level of output.">
            <a:extLst>
              <a:ext uri="{FF2B5EF4-FFF2-40B4-BE49-F238E27FC236}">
                <a16:creationId xmlns:a16="http://schemas.microsoft.com/office/drawing/2014/main" id="{31964E34-CF6F-EB8C-319D-9A96D995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453" y="885903"/>
            <a:ext cx="4943094" cy="310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0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Monopolist’s Marginal Revenue Curve versus Demand Curve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1634"/>
            <a:ext cx="10515600" cy="1133698"/>
          </a:xfrm>
        </p:spPr>
        <p:txBody>
          <a:bodyPr/>
          <a:lstStyle/>
          <a:p>
            <a:r>
              <a:rPr lang="en-US" dirty="0"/>
              <a:t>Because the market demand curve is conditional, the </a:t>
            </a:r>
            <a:r>
              <a:rPr lang="en-US" u="sng" dirty="0"/>
              <a:t>marginal revenue curve</a:t>
            </a:r>
            <a:r>
              <a:rPr lang="en-US" dirty="0"/>
              <a:t> for a monopolist lies </a:t>
            </a:r>
            <a:r>
              <a:rPr lang="en-US" i="1" dirty="0"/>
              <a:t>beneath</a:t>
            </a:r>
            <a:r>
              <a:rPr lang="en-US" dirty="0"/>
              <a:t> the </a:t>
            </a:r>
            <a:r>
              <a:rPr lang="en-US" u="sng" dirty="0"/>
              <a:t>demand curve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 descr="The graph shows that the market demand curve is conditional, so the marginal revenue curve for a monopolist lies beneath the demand curve.">
            <a:extLst>
              <a:ext uri="{FF2B5EF4-FFF2-40B4-BE49-F238E27FC236}">
                <a16:creationId xmlns:a16="http://schemas.microsoft.com/office/drawing/2014/main" id="{6FF958FF-9161-2395-D709-2C574BAC7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1055473"/>
            <a:ext cx="4933950" cy="35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Inefficiency of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Allocative efficiency </a:t>
            </a:r>
            <a:r>
              <a:rPr lang="en-US" dirty="0"/>
              <a:t>- producing the optimal quantity of some output; the quantity where the marginal benefit to society of one more unit just equals the marginal 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2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3CF-74FD-40C7-933E-A08F14E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BA148714-AD74-F525-ECEB-E07C7CBB0E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742" y="5380555"/>
            <a:ext cx="10518058" cy="93212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0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Political Power from a Cotton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2516"/>
            <a:ext cx="10515600" cy="15778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year 1860, the United States, specifically the Southern states, had a near monopoly in the cotton supplied to Great Britain. </a:t>
            </a:r>
          </a:p>
          <a:p>
            <a:r>
              <a:rPr lang="en-US" dirty="0"/>
              <a:t>These states attempted to leverage this economic power into political power—trying to sway Great Britain to formally recognize the Confederate States of America.</a:t>
            </a:r>
          </a:p>
          <a:p>
            <a:pPr marL="0" indent="0">
              <a:buNone/>
            </a:pPr>
            <a:r>
              <a:rPr lang="en-US" sz="2300" dirty="0"/>
              <a:t>(Credit: modification of "cotton!" by </a:t>
            </a:r>
            <a:r>
              <a:rPr lang="en-US" sz="2300" dirty="0" err="1"/>
              <a:t>ashley</a:t>
            </a:r>
            <a:r>
              <a:rPr lang="en-US" sz="2300" dirty="0"/>
              <a:t>/Flickr, CC BY 2.0)</a:t>
            </a:r>
            <a:endParaRPr lang="en-US" dirty="0"/>
          </a:p>
          <a:p>
            <a:endParaRPr lang="en-US" dirty="0"/>
          </a:p>
        </p:txBody>
      </p:sp>
      <p:pic>
        <p:nvPicPr>
          <p:cNvPr id="2" name="Shape 56" descr="The image is a photograph of a cotton plant.">
            <a:extLst>
              <a:ext uri="{FF2B5EF4-FFF2-40B4-BE49-F238E27FC236}">
                <a16:creationId xmlns:a16="http://schemas.microsoft.com/office/drawing/2014/main" id="{F694EEA0-8F0F-818D-0398-0A3DC58D8B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5201" y="1169160"/>
            <a:ext cx="5441598" cy="2913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8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9.1 How Monopolies Form: Barriers to Entry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Monopoly </a:t>
            </a:r>
            <a:r>
              <a:rPr lang="en-US" dirty="0"/>
              <a:t>- one firm produces all of the output in a market</a:t>
            </a:r>
          </a:p>
          <a:p>
            <a:endParaRPr lang="en-US" dirty="0"/>
          </a:p>
          <a:p>
            <a:r>
              <a:rPr lang="en-US" b="1" dirty="0"/>
              <a:t>Barriers to entry </a:t>
            </a:r>
            <a:r>
              <a:rPr lang="en-US" dirty="0"/>
              <a:t>- are the legal, technological, or market forces that discourage or prevent potential competitors from entering a market.</a:t>
            </a:r>
          </a:p>
          <a:p>
            <a:endParaRPr lang="en-US" dirty="0"/>
          </a:p>
          <a:p>
            <a:r>
              <a:rPr lang="en-US" b="1" dirty="0"/>
              <a:t>Natural monopoly </a:t>
            </a:r>
            <a:r>
              <a:rPr lang="en-US" dirty="0"/>
              <a:t>- where the barriers to entry are something other than legal prohibition.</a:t>
            </a:r>
          </a:p>
          <a:p>
            <a:endParaRPr lang="en-US" dirty="0"/>
          </a:p>
          <a:p>
            <a:r>
              <a:rPr lang="en-US" b="1" dirty="0"/>
              <a:t>Legal monopoly </a:t>
            </a:r>
            <a:r>
              <a:rPr lang="en-US" dirty="0"/>
              <a:t>- laws prohibit (or severely limit) competition.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Natural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Natural monopolies </a:t>
            </a:r>
            <a:r>
              <a:rPr lang="en-US" dirty="0"/>
              <a:t>can arise:</a:t>
            </a:r>
          </a:p>
          <a:p>
            <a:endParaRPr lang="en-US" dirty="0"/>
          </a:p>
          <a:p>
            <a:pPr lvl="1"/>
            <a:r>
              <a:rPr lang="en-US" dirty="0"/>
              <a:t>in industries where the marginal cost of adding an additional customer is very low, once the fixed costs of the overall system are in place.</a:t>
            </a:r>
          </a:p>
          <a:p>
            <a:pPr lvl="1"/>
            <a:r>
              <a:rPr lang="en-US" dirty="0"/>
              <a:t>in smaller local markets for products that are difficult to transport. </a:t>
            </a:r>
          </a:p>
          <a:p>
            <a:pPr lvl="1"/>
            <a:r>
              <a:rPr lang="en-US" dirty="0"/>
              <a:t>when a company has control of a scarce physical resource.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Discussion Question</a:t>
            </a:r>
            <a:r>
              <a:rPr lang="en-US" dirty="0"/>
              <a:t>: What are some examples of natural monopolies?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4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Economies of Scale and Natural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5875"/>
            <a:ext cx="10515600" cy="16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market, the demand curve intersects the long-run average cost (LRAC) curve at its downward-sloping part. </a:t>
            </a:r>
          </a:p>
          <a:p>
            <a:r>
              <a:rPr lang="en-US" dirty="0"/>
              <a:t>A natural monopoly occurs when the quantity demanded is less than the minimum quantity it takes to be at the bottom of the long-run average cost curve.</a:t>
            </a:r>
          </a:p>
          <a:p>
            <a:endParaRPr lang="en-US" dirty="0"/>
          </a:p>
        </p:txBody>
      </p:sp>
      <p:pic>
        <p:nvPicPr>
          <p:cNvPr id="4" name="Picture 3" descr="This graph illustrates a demand curve intersecting a u-shaped long-run average cost curve. The y-axis measures price and cost, and x-axis measures output. The demand curve intersects the cost curve on its downward-sloping part, before the bottom of the curve, where cost is minimized. Because of this intersection point, this graph shows a natural monopoly.">
            <a:extLst>
              <a:ext uri="{FF2B5EF4-FFF2-40B4-BE49-F238E27FC236}">
                <a16:creationId xmlns:a16="http://schemas.microsoft.com/office/drawing/2014/main" id="{E9C7B529-88D2-018D-B632-F1A4B9958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082" y="1038053"/>
            <a:ext cx="4783836" cy="325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7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Legal Monopoly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government creates barriers to entry by prohibiting or limiting competition.</a:t>
            </a:r>
          </a:p>
          <a:p>
            <a:endParaRPr lang="en-US" dirty="0"/>
          </a:p>
          <a:p>
            <a:r>
              <a:rPr lang="en-US" dirty="0"/>
              <a:t>Examples of </a:t>
            </a:r>
            <a:r>
              <a:rPr lang="en-US" u="sng" dirty="0"/>
              <a:t>legal monopolies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U.S. Postal Service</a:t>
            </a:r>
          </a:p>
          <a:p>
            <a:pPr lvl="1"/>
            <a:r>
              <a:rPr lang="en-US" dirty="0"/>
              <a:t>Utilities - electric, water, garbage,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5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Promoting Innovation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10735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Patent</a:t>
            </a:r>
            <a:r>
              <a:rPr lang="en-US" dirty="0"/>
              <a:t> - gives the inventor the exclusive legal right to make, use, or sell the invention for a limited time.</a:t>
            </a:r>
          </a:p>
          <a:p>
            <a:endParaRPr lang="en-US" dirty="0"/>
          </a:p>
          <a:p>
            <a:r>
              <a:rPr lang="en-US" b="1" dirty="0"/>
              <a:t>Trademark </a:t>
            </a:r>
            <a:r>
              <a:rPr lang="en-US" dirty="0"/>
              <a:t>- an identifying symbol or name for a particular good.</a:t>
            </a:r>
          </a:p>
          <a:p>
            <a:endParaRPr lang="en-US" dirty="0"/>
          </a:p>
          <a:p>
            <a:r>
              <a:rPr lang="en-US" b="1" dirty="0"/>
              <a:t>Copyright</a:t>
            </a:r>
            <a:r>
              <a:rPr lang="en-US" dirty="0"/>
              <a:t> - a form of legal protection to prevent copying, for commercial purposes, original works of authorship, including books and music.</a:t>
            </a:r>
          </a:p>
          <a:p>
            <a:endParaRPr lang="en-US" dirty="0"/>
          </a:p>
          <a:p>
            <a:r>
              <a:rPr lang="en-US" b="1" dirty="0"/>
              <a:t>Trade secrets </a:t>
            </a:r>
            <a:r>
              <a:rPr lang="en-US" dirty="0"/>
              <a:t>- methods of production kept secret by the producing firm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A2CB62-3615-598F-1322-5C9B4276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Promoting Innovation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760DBD-AA3B-190C-AE35-1C6B08256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Intellectual property </a:t>
            </a:r>
            <a:r>
              <a:rPr lang="en-US" dirty="0"/>
              <a:t>- the body of law including patents, trademarks, copyrights, and trade secret law that protect the right of inventors to produce and sell their inventions. </a:t>
            </a:r>
          </a:p>
          <a:p>
            <a:endParaRPr lang="en-US" dirty="0"/>
          </a:p>
          <a:p>
            <a:pPr lvl="1"/>
            <a:r>
              <a:rPr lang="en-US" dirty="0"/>
              <a:t>Implies ownership over an idea, concept, or image, not a physical piece of property.</a:t>
            </a:r>
          </a:p>
          <a:p>
            <a:endParaRPr lang="en-US" dirty="0"/>
          </a:p>
          <a:p>
            <a:r>
              <a:rPr lang="en-US" b="1" dirty="0"/>
              <a:t>Deregulation</a:t>
            </a:r>
            <a:r>
              <a:rPr lang="en-US" dirty="0"/>
              <a:t> - removing government controls over setting prices and quantities in certain industries.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84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enSta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1497</Words>
  <Application>Microsoft Office PowerPoint</Application>
  <PresentationFormat>Widescreen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Economics</vt:lpstr>
      <vt:lpstr>Ch.9 OUTLINE</vt:lpstr>
      <vt:lpstr>Political Power from a Cotton Monopoly</vt:lpstr>
      <vt:lpstr>9.1 How Monopolies Form: Barriers to Entry</vt:lpstr>
      <vt:lpstr>Natural Monopoly</vt:lpstr>
      <vt:lpstr>Economies of Scale and Natural Monopoly</vt:lpstr>
      <vt:lpstr>Legal Monopoly</vt:lpstr>
      <vt:lpstr>Promoting Innovation</vt:lpstr>
      <vt:lpstr>Promoting Innovation</vt:lpstr>
      <vt:lpstr>Summing Up Barriers to Entry</vt:lpstr>
      <vt:lpstr>Intimidating Potential Competition</vt:lpstr>
      <vt:lpstr>9.2 How a Profit-Maximizing Monopoly Chooses Output and Price</vt:lpstr>
      <vt:lpstr>The Perceived Demand Curve for a Perfect Competitor and a  Monopolist</vt:lpstr>
      <vt:lpstr>The Perceived Demand Curve for a Perfect Competitor and a  Monopolist, Continued</vt:lpstr>
      <vt:lpstr>Total Cost and Total Revenue for a Monopolist</vt:lpstr>
      <vt:lpstr>Total Revenue and Total Cost for the HealthPill Monopoly</vt:lpstr>
      <vt:lpstr>Total Revenue and Total Cost for the HealthPill Monopoly, Continued</vt:lpstr>
      <vt:lpstr>Marginal Revenue and Marginal Cost for a Monopolist</vt:lpstr>
      <vt:lpstr>Marginal Revenue and Marginal Cost for the HealthPill Monopoly</vt:lpstr>
      <vt:lpstr>Marginal Revenue and Marginal Cost for the HealthPill Monopoly,  Continued</vt:lpstr>
      <vt:lpstr>Illustrating Profits at the HealthPill Monopoly</vt:lpstr>
      <vt:lpstr>Illustrating Profits at the HealthPill Monopoly, Continued</vt:lpstr>
      <vt:lpstr>How a Profit-Maximizing Monopoly Decides Price</vt:lpstr>
      <vt:lpstr>How a Profit-Maximizing Monopoly Decides Price</vt:lpstr>
      <vt:lpstr>How a Profit-Maximizing Monopoly Decides Price, Continued</vt:lpstr>
      <vt:lpstr>The Monopolist’s Marginal Revenue Curve versus Demand Curve</vt:lpstr>
      <vt:lpstr>The Inefficiency of Monopoly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Chu</dc:creator>
  <cp:lastModifiedBy>Paulo Fagandini</cp:lastModifiedBy>
  <cp:revision>89</cp:revision>
  <dcterms:created xsi:type="dcterms:W3CDTF">2018-05-29T21:16:34Z</dcterms:created>
  <dcterms:modified xsi:type="dcterms:W3CDTF">2025-09-16T18:00:06Z</dcterms:modified>
</cp:coreProperties>
</file>